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7" r:id="rId2"/>
    <p:sldId id="329" r:id="rId3"/>
    <p:sldId id="328" r:id="rId4"/>
    <p:sldId id="299" r:id="rId5"/>
    <p:sldId id="298" r:id="rId6"/>
    <p:sldId id="300" r:id="rId7"/>
    <p:sldId id="320" r:id="rId8"/>
    <p:sldId id="321" r:id="rId9"/>
    <p:sldId id="322" r:id="rId10"/>
    <p:sldId id="323" r:id="rId11"/>
    <p:sldId id="324" r:id="rId12"/>
    <p:sldId id="325" r:id="rId13"/>
    <p:sldId id="334" r:id="rId14"/>
    <p:sldId id="311" r:id="rId15"/>
    <p:sldId id="303" r:id="rId16"/>
    <p:sldId id="304" r:id="rId17"/>
    <p:sldId id="316" r:id="rId18"/>
    <p:sldId id="305" r:id="rId19"/>
    <p:sldId id="306" r:id="rId20"/>
    <p:sldId id="307" r:id="rId21"/>
    <p:sldId id="308" r:id="rId22"/>
    <p:sldId id="318" r:id="rId23"/>
    <p:sldId id="309" r:id="rId24"/>
    <p:sldId id="319" r:id="rId25"/>
    <p:sldId id="293" r:id="rId26"/>
    <p:sldId id="280" r:id="rId27"/>
    <p:sldId id="281" r:id="rId28"/>
    <p:sldId id="332" r:id="rId29"/>
    <p:sldId id="335" r:id="rId30"/>
    <p:sldId id="336" r:id="rId31"/>
    <p:sldId id="282" r:id="rId32"/>
    <p:sldId id="283" r:id="rId33"/>
    <p:sldId id="285" r:id="rId34"/>
    <p:sldId id="286" r:id="rId35"/>
    <p:sldId id="331" r:id="rId36"/>
    <p:sldId id="287" r:id="rId37"/>
    <p:sldId id="333" r:id="rId38"/>
    <p:sldId id="288" r:id="rId39"/>
    <p:sldId id="290" r:id="rId40"/>
    <p:sldId id="291" r:id="rId41"/>
    <p:sldId id="301" r:id="rId42"/>
    <p:sldId id="274" r:id="rId43"/>
    <p:sldId id="315" r:id="rId44"/>
    <p:sldId id="326" r:id="rId45"/>
    <p:sldId id="327" r:id="rId46"/>
    <p:sldId id="330" r:id="rId47"/>
    <p:sldId id="296"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FF"/>
    <a:srgbClr val="008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p:cViewPr varScale="1">
        <p:scale>
          <a:sx n="110" d="100"/>
          <a:sy n="110" d="100"/>
        </p:scale>
        <p:origin x="168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7D2F4-143F-4DA7-BA28-127F72A2A76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tr-TR"/>
        </a:p>
      </dgm:t>
    </dgm:pt>
    <dgm:pt modelId="{FEBDBA2E-61E4-4CE4-B246-F7371D433358}">
      <dgm:prSet phldrT="[Metin]"/>
      <dgm:spPr/>
      <dgm:t>
        <a:bodyPr/>
        <a:lstStyle/>
        <a:p>
          <a:r>
            <a:rPr lang="tr-TR" i="0" dirty="0">
              <a:solidFill>
                <a:schemeClr val="bg2"/>
              </a:solidFill>
            </a:rPr>
            <a:t>1. Öğretim Yöntem ve Teknikleri </a:t>
          </a:r>
        </a:p>
      </dgm:t>
    </dgm:pt>
    <dgm:pt modelId="{22D4CA13-A9E3-42E3-AD0F-4356DD432D2C}" type="parTrans" cxnId="{37700015-DCCE-4D9E-A0E0-FA6B1BE50C43}">
      <dgm:prSet/>
      <dgm:spPr/>
      <dgm:t>
        <a:bodyPr/>
        <a:lstStyle/>
        <a:p>
          <a:endParaRPr lang="tr-TR">
            <a:solidFill>
              <a:schemeClr val="bg2"/>
            </a:solidFill>
          </a:endParaRPr>
        </a:p>
      </dgm:t>
    </dgm:pt>
    <dgm:pt modelId="{FDF2D7C6-BC00-434D-BACD-E8FDA8EEE61B}" type="sibTrans" cxnId="{37700015-DCCE-4D9E-A0E0-FA6B1BE50C43}">
      <dgm:prSet/>
      <dgm:spPr/>
      <dgm:t>
        <a:bodyPr/>
        <a:lstStyle/>
        <a:p>
          <a:endParaRPr lang="tr-TR">
            <a:solidFill>
              <a:schemeClr val="bg2"/>
            </a:solidFill>
          </a:endParaRPr>
        </a:p>
      </dgm:t>
    </dgm:pt>
    <dgm:pt modelId="{35C6F44A-8E43-4F95-8A22-46DCDEDE5272}">
      <dgm:prSet phldrT="[Metin]"/>
      <dgm:spPr/>
      <dgm:t>
        <a:bodyPr/>
        <a:lstStyle/>
        <a:p>
          <a:r>
            <a:rPr lang="tr-TR" i="0" dirty="0">
              <a:solidFill>
                <a:schemeClr val="bg2"/>
              </a:solidFill>
            </a:rPr>
            <a:t>2. Bilimsel ve Teknolojik Faaliyetler</a:t>
          </a:r>
        </a:p>
      </dgm:t>
    </dgm:pt>
    <dgm:pt modelId="{5F50BED2-67F7-4E3A-820C-CA1FBF14C9C0}" type="parTrans" cxnId="{8A62A8F1-8D57-4D94-A150-ECC7803182E2}">
      <dgm:prSet/>
      <dgm:spPr/>
      <dgm:t>
        <a:bodyPr/>
        <a:lstStyle/>
        <a:p>
          <a:endParaRPr lang="tr-TR">
            <a:solidFill>
              <a:schemeClr val="bg2"/>
            </a:solidFill>
          </a:endParaRPr>
        </a:p>
      </dgm:t>
    </dgm:pt>
    <dgm:pt modelId="{BE00A072-EE5B-41A3-A6EA-A4E350FA91F5}" type="sibTrans" cxnId="{8A62A8F1-8D57-4D94-A150-ECC7803182E2}">
      <dgm:prSet/>
      <dgm:spPr/>
      <dgm:t>
        <a:bodyPr/>
        <a:lstStyle/>
        <a:p>
          <a:endParaRPr lang="tr-TR">
            <a:solidFill>
              <a:schemeClr val="bg2"/>
            </a:solidFill>
          </a:endParaRPr>
        </a:p>
      </dgm:t>
    </dgm:pt>
    <dgm:pt modelId="{E141A9FA-BE06-41DC-877F-1D12BDF44D2D}">
      <dgm:prSet phldrT="[Metin]"/>
      <dgm:spPr/>
      <dgm:t>
        <a:bodyPr/>
        <a:lstStyle/>
        <a:p>
          <a:r>
            <a:rPr lang="tr-TR" i="0" dirty="0">
              <a:solidFill>
                <a:schemeClr val="bg2"/>
              </a:solidFill>
            </a:rPr>
            <a:t>3. Kurumsal Kapasitenin Geliştirilmesi</a:t>
          </a:r>
        </a:p>
      </dgm:t>
    </dgm:pt>
    <dgm:pt modelId="{DCBDE916-1957-42E1-9E19-636C56F0F5F7}" type="parTrans" cxnId="{AED98FB8-A312-41DE-98FB-DB4CD3B62A1B}">
      <dgm:prSet/>
      <dgm:spPr/>
      <dgm:t>
        <a:bodyPr/>
        <a:lstStyle/>
        <a:p>
          <a:endParaRPr lang="tr-TR">
            <a:solidFill>
              <a:schemeClr val="bg2"/>
            </a:solidFill>
          </a:endParaRPr>
        </a:p>
      </dgm:t>
    </dgm:pt>
    <dgm:pt modelId="{3F06483D-53C5-4B4E-B11B-72BACDBD6339}" type="sibTrans" cxnId="{AED98FB8-A312-41DE-98FB-DB4CD3B62A1B}">
      <dgm:prSet/>
      <dgm:spPr/>
      <dgm:t>
        <a:bodyPr/>
        <a:lstStyle/>
        <a:p>
          <a:endParaRPr lang="tr-TR">
            <a:solidFill>
              <a:schemeClr val="bg2"/>
            </a:solidFill>
          </a:endParaRPr>
        </a:p>
      </dgm:t>
    </dgm:pt>
    <dgm:pt modelId="{3069C89B-C25B-47E7-B05C-AE2C603C84B6}">
      <dgm:prSet phldrT="[Metin]"/>
      <dgm:spPr/>
      <dgm:t>
        <a:bodyPr/>
        <a:lstStyle/>
        <a:p>
          <a:r>
            <a:rPr lang="tr-TR" i="0" dirty="0">
              <a:solidFill>
                <a:schemeClr val="bg2"/>
              </a:solidFill>
            </a:rPr>
            <a:t>4. Eğitim Öğretime Erişim ve Yönlendirme</a:t>
          </a:r>
        </a:p>
      </dgm:t>
    </dgm:pt>
    <dgm:pt modelId="{9296AC86-B2E4-4588-A436-336749253E84}" type="parTrans" cxnId="{F3DD939E-C3F6-46EA-B686-59C532EA0CA0}">
      <dgm:prSet/>
      <dgm:spPr/>
      <dgm:t>
        <a:bodyPr/>
        <a:lstStyle/>
        <a:p>
          <a:endParaRPr lang="tr-TR">
            <a:solidFill>
              <a:schemeClr val="bg2"/>
            </a:solidFill>
          </a:endParaRPr>
        </a:p>
      </dgm:t>
    </dgm:pt>
    <dgm:pt modelId="{90B636B7-3FCF-420F-869D-424F32A47929}" type="sibTrans" cxnId="{F3DD939E-C3F6-46EA-B686-59C532EA0CA0}">
      <dgm:prSet/>
      <dgm:spPr/>
      <dgm:t>
        <a:bodyPr/>
        <a:lstStyle/>
        <a:p>
          <a:endParaRPr lang="tr-TR">
            <a:solidFill>
              <a:schemeClr val="bg2"/>
            </a:solidFill>
          </a:endParaRPr>
        </a:p>
      </dgm:t>
    </dgm:pt>
    <dgm:pt modelId="{C1A6AA3C-3641-42C7-B61A-E3EBB36CEB80}">
      <dgm:prSet phldrT="[Metin]"/>
      <dgm:spPr/>
      <dgm:t>
        <a:bodyPr/>
        <a:lstStyle/>
        <a:p>
          <a:r>
            <a:rPr lang="tr-TR" i="0" dirty="0">
              <a:solidFill>
                <a:schemeClr val="bg2"/>
              </a:solidFill>
            </a:rPr>
            <a:t>5.Olumlu Tutum ve Davranışların Geliştirilmesi</a:t>
          </a:r>
        </a:p>
      </dgm:t>
    </dgm:pt>
    <dgm:pt modelId="{957B6035-F52C-4F49-B41F-CB778B955DB4}" type="parTrans" cxnId="{D1FC819C-8244-4B18-9F13-CAC1DFAA618F}">
      <dgm:prSet/>
      <dgm:spPr/>
      <dgm:t>
        <a:bodyPr/>
        <a:lstStyle/>
        <a:p>
          <a:endParaRPr lang="tr-TR"/>
        </a:p>
      </dgm:t>
    </dgm:pt>
    <dgm:pt modelId="{93A7D220-0689-4A06-9540-EEB0E8170D5B}" type="sibTrans" cxnId="{D1FC819C-8244-4B18-9F13-CAC1DFAA618F}">
      <dgm:prSet/>
      <dgm:spPr/>
      <dgm:t>
        <a:bodyPr/>
        <a:lstStyle/>
        <a:p>
          <a:endParaRPr lang="tr-TR"/>
        </a:p>
      </dgm:t>
    </dgm:pt>
    <dgm:pt modelId="{D89A1A1D-5C63-472B-AB36-A9D7FC8B1F88}" type="pres">
      <dgm:prSet presAssocID="{1977D2F4-143F-4DA7-BA28-127F72A2A76F}" presName="diagram" presStyleCnt="0">
        <dgm:presLayoutVars>
          <dgm:dir/>
          <dgm:resizeHandles val="exact"/>
        </dgm:presLayoutVars>
      </dgm:prSet>
      <dgm:spPr/>
    </dgm:pt>
    <dgm:pt modelId="{C8EEAA91-2E48-4BC9-A8E7-CB83F8BC3F9F}" type="pres">
      <dgm:prSet presAssocID="{FEBDBA2E-61E4-4CE4-B246-F7371D433358}" presName="node" presStyleLbl="node1" presStyleIdx="0" presStyleCnt="5">
        <dgm:presLayoutVars>
          <dgm:bulletEnabled val="1"/>
        </dgm:presLayoutVars>
      </dgm:prSet>
      <dgm:spPr/>
    </dgm:pt>
    <dgm:pt modelId="{8CFD4599-763F-4D86-B783-EAA585353264}" type="pres">
      <dgm:prSet presAssocID="{FDF2D7C6-BC00-434D-BACD-E8FDA8EEE61B}" presName="sibTrans" presStyleCnt="0"/>
      <dgm:spPr/>
    </dgm:pt>
    <dgm:pt modelId="{BE7B9994-6AB0-42E4-8A40-832165CAAE20}" type="pres">
      <dgm:prSet presAssocID="{35C6F44A-8E43-4F95-8A22-46DCDEDE5272}" presName="node" presStyleLbl="node1" presStyleIdx="1" presStyleCnt="5">
        <dgm:presLayoutVars>
          <dgm:bulletEnabled val="1"/>
        </dgm:presLayoutVars>
      </dgm:prSet>
      <dgm:spPr/>
    </dgm:pt>
    <dgm:pt modelId="{FAE8DFEC-1A48-4599-B4C9-4ECF3606CB11}" type="pres">
      <dgm:prSet presAssocID="{BE00A072-EE5B-41A3-A6EA-A4E350FA91F5}" presName="sibTrans" presStyleCnt="0"/>
      <dgm:spPr/>
    </dgm:pt>
    <dgm:pt modelId="{9DE06C7C-A271-404B-B791-05A0C75D6D27}" type="pres">
      <dgm:prSet presAssocID="{E141A9FA-BE06-41DC-877F-1D12BDF44D2D}" presName="node" presStyleLbl="node1" presStyleIdx="2" presStyleCnt="5">
        <dgm:presLayoutVars>
          <dgm:bulletEnabled val="1"/>
        </dgm:presLayoutVars>
      </dgm:prSet>
      <dgm:spPr/>
    </dgm:pt>
    <dgm:pt modelId="{ED7B96E7-373E-4E99-814A-8476316FB318}" type="pres">
      <dgm:prSet presAssocID="{3F06483D-53C5-4B4E-B11B-72BACDBD6339}" presName="sibTrans" presStyleCnt="0"/>
      <dgm:spPr/>
    </dgm:pt>
    <dgm:pt modelId="{8728E709-14C1-4738-B559-8B21936E218D}" type="pres">
      <dgm:prSet presAssocID="{3069C89B-C25B-47E7-B05C-AE2C603C84B6}" presName="node" presStyleLbl="node1" presStyleIdx="3" presStyleCnt="5">
        <dgm:presLayoutVars>
          <dgm:bulletEnabled val="1"/>
        </dgm:presLayoutVars>
      </dgm:prSet>
      <dgm:spPr/>
    </dgm:pt>
    <dgm:pt modelId="{E01BAFA5-AA68-46A9-8DBB-9A0D807F1134}" type="pres">
      <dgm:prSet presAssocID="{90B636B7-3FCF-420F-869D-424F32A47929}" presName="sibTrans" presStyleCnt="0"/>
      <dgm:spPr/>
    </dgm:pt>
    <dgm:pt modelId="{B531CF16-F2B4-4132-A0E4-7360A165AC16}" type="pres">
      <dgm:prSet presAssocID="{C1A6AA3C-3641-42C7-B61A-E3EBB36CEB80}" presName="node" presStyleLbl="node1" presStyleIdx="4" presStyleCnt="5">
        <dgm:presLayoutVars>
          <dgm:bulletEnabled val="1"/>
        </dgm:presLayoutVars>
      </dgm:prSet>
      <dgm:spPr/>
    </dgm:pt>
  </dgm:ptLst>
  <dgm:cxnLst>
    <dgm:cxn modelId="{2FA2E512-C72E-4791-A8D4-061C77C6FCC9}" type="presOf" srcId="{FEBDBA2E-61E4-4CE4-B246-F7371D433358}" destId="{C8EEAA91-2E48-4BC9-A8E7-CB83F8BC3F9F}" srcOrd="0" destOrd="0" presId="urn:microsoft.com/office/officeart/2005/8/layout/default#1"/>
    <dgm:cxn modelId="{37700015-DCCE-4D9E-A0E0-FA6B1BE50C43}" srcId="{1977D2F4-143F-4DA7-BA28-127F72A2A76F}" destId="{FEBDBA2E-61E4-4CE4-B246-F7371D433358}" srcOrd="0" destOrd="0" parTransId="{22D4CA13-A9E3-42E3-AD0F-4356DD432D2C}" sibTransId="{FDF2D7C6-BC00-434D-BACD-E8FDA8EEE61B}"/>
    <dgm:cxn modelId="{E1E3CB16-AC09-4220-80BF-BE52A990A774}" type="presOf" srcId="{1977D2F4-143F-4DA7-BA28-127F72A2A76F}" destId="{D89A1A1D-5C63-472B-AB36-A9D7FC8B1F88}" srcOrd="0" destOrd="0" presId="urn:microsoft.com/office/officeart/2005/8/layout/default#1"/>
    <dgm:cxn modelId="{92E3FE60-F3A9-447A-8A94-DF325FE95C18}" type="presOf" srcId="{3069C89B-C25B-47E7-B05C-AE2C603C84B6}" destId="{8728E709-14C1-4738-B559-8B21936E218D}" srcOrd="0" destOrd="0" presId="urn:microsoft.com/office/officeart/2005/8/layout/default#1"/>
    <dgm:cxn modelId="{4C23E94A-136C-4D42-ABF2-989387DEF0C6}" type="presOf" srcId="{C1A6AA3C-3641-42C7-B61A-E3EBB36CEB80}" destId="{B531CF16-F2B4-4132-A0E4-7360A165AC16}" srcOrd="0" destOrd="0" presId="urn:microsoft.com/office/officeart/2005/8/layout/default#1"/>
    <dgm:cxn modelId="{D1FC819C-8244-4B18-9F13-CAC1DFAA618F}" srcId="{1977D2F4-143F-4DA7-BA28-127F72A2A76F}" destId="{C1A6AA3C-3641-42C7-B61A-E3EBB36CEB80}" srcOrd="4" destOrd="0" parTransId="{957B6035-F52C-4F49-B41F-CB778B955DB4}" sibTransId="{93A7D220-0689-4A06-9540-EEB0E8170D5B}"/>
    <dgm:cxn modelId="{F3DD939E-C3F6-46EA-B686-59C532EA0CA0}" srcId="{1977D2F4-143F-4DA7-BA28-127F72A2A76F}" destId="{3069C89B-C25B-47E7-B05C-AE2C603C84B6}" srcOrd="3" destOrd="0" parTransId="{9296AC86-B2E4-4588-A436-336749253E84}" sibTransId="{90B636B7-3FCF-420F-869D-424F32A47929}"/>
    <dgm:cxn modelId="{AED98FB8-A312-41DE-98FB-DB4CD3B62A1B}" srcId="{1977D2F4-143F-4DA7-BA28-127F72A2A76F}" destId="{E141A9FA-BE06-41DC-877F-1D12BDF44D2D}" srcOrd="2" destOrd="0" parTransId="{DCBDE916-1957-42E1-9E19-636C56F0F5F7}" sibTransId="{3F06483D-53C5-4B4E-B11B-72BACDBD6339}"/>
    <dgm:cxn modelId="{89E263DE-A9E1-4A0A-897B-CD80AF1847C0}" type="presOf" srcId="{35C6F44A-8E43-4F95-8A22-46DCDEDE5272}" destId="{BE7B9994-6AB0-42E4-8A40-832165CAAE20}" srcOrd="0" destOrd="0" presId="urn:microsoft.com/office/officeart/2005/8/layout/default#1"/>
    <dgm:cxn modelId="{2F74EFDF-7433-4C4B-AADA-EF23AE6783E0}" type="presOf" srcId="{E141A9FA-BE06-41DC-877F-1D12BDF44D2D}" destId="{9DE06C7C-A271-404B-B791-05A0C75D6D27}" srcOrd="0" destOrd="0" presId="urn:microsoft.com/office/officeart/2005/8/layout/default#1"/>
    <dgm:cxn modelId="{8A62A8F1-8D57-4D94-A150-ECC7803182E2}" srcId="{1977D2F4-143F-4DA7-BA28-127F72A2A76F}" destId="{35C6F44A-8E43-4F95-8A22-46DCDEDE5272}" srcOrd="1" destOrd="0" parTransId="{5F50BED2-67F7-4E3A-820C-CA1FBF14C9C0}" sibTransId="{BE00A072-EE5B-41A3-A6EA-A4E350FA91F5}"/>
    <dgm:cxn modelId="{15ACB9A7-985A-4001-9515-B3AEAA4C1F7D}" type="presParOf" srcId="{D89A1A1D-5C63-472B-AB36-A9D7FC8B1F88}" destId="{C8EEAA91-2E48-4BC9-A8E7-CB83F8BC3F9F}" srcOrd="0" destOrd="0" presId="urn:microsoft.com/office/officeart/2005/8/layout/default#1"/>
    <dgm:cxn modelId="{7C836CE3-90F8-4A44-A73A-EA44ED8768F3}" type="presParOf" srcId="{D89A1A1D-5C63-472B-AB36-A9D7FC8B1F88}" destId="{8CFD4599-763F-4D86-B783-EAA585353264}" srcOrd="1" destOrd="0" presId="urn:microsoft.com/office/officeart/2005/8/layout/default#1"/>
    <dgm:cxn modelId="{DDB10F49-F91D-471E-AA7B-247A29A751FD}" type="presParOf" srcId="{D89A1A1D-5C63-472B-AB36-A9D7FC8B1F88}" destId="{BE7B9994-6AB0-42E4-8A40-832165CAAE20}" srcOrd="2" destOrd="0" presId="urn:microsoft.com/office/officeart/2005/8/layout/default#1"/>
    <dgm:cxn modelId="{76E99E5A-123D-4A6F-B664-18BA51489EF9}" type="presParOf" srcId="{D89A1A1D-5C63-472B-AB36-A9D7FC8B1F88}" destId="{FAE8DFEC-1A48-4599-B4C9-4ECF3606CB11}" srcOrd="3" destOrd="0" presId="urn:microsoft.com/office/officeart/2005/8/layout/default#1"/>
    <dgm:cxn modelId="{EAC725BC-8F61-4F18-8E4E-5A5D8E55D92F}" type="presParOf" srcId="{D89A1A1D-5C63-472B-AB36-A9D7FC8B1F88}" destId="{9DE06C7C-A271-404B-B791-05A0C75D6D27}" srcOrd="4" destOrd="0" presId="urn:microsoft.com/office/officeart/2005/8/layout/default#1"/>
    <dgm:cxn modelId="{34468ECB-23F3-4897-A167-CFB074777EED}" type="presParOf" srcId="{D89A1A1D-5C63-472B-AB36-A9D7FC8B1F88}" destId="{ED7B96E7-373E-4E99-814A-8476316FB318}" srcOrd="5" destOrd="0" presId="urn:microsoft.com/office/officeart/2005/8/layout/default#1"/>
    <dgm:cxn modelId="{2611D75A-AC47-4C84-B6C5-937C1B2FD5A9}" type="presParOf" srcId="{D89A1A1D-5C63-472B-AB36-A9D7FC8B1F88}" destId="{8728E709-14C1-4738-B559-8B21936E218D}" srcOrd="6" destOrd="0" presId="urn:microsoft.com/office/officeart/2005/8/layout/default#1"/>
    <dgm:cxn modelId="{26BDC967-2326-462B-8F3B-DE53E7853C20}" type="presParOf" srcId="{D89A1A1D-5C63-472B-AB36-A9D7FC8B1F88}" destId="{E01BAFA5-AA68-46A9-8DBB-9A0D807F1134}" srcOrd="7" destOrd="0" presId="urn:microsoft.com/office/officeart/2005/8/layout/default#1"/>
    <dgm:cxn modelId="{DB547623-30F9-47B2-B100-64EE80DA0362}" type="presParOf" srcId="{D89A1A1D-5C63-472B-AB36-A9D7FC8B1F88}" destId="{B531CF16-F2B4-4132-A0E4-7360A165AC1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F4D71-5053-4E0E-B2DE-AE886369DC9B}"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tr-TR"/>
        </a:p>
      </dgm:t>
    </dgm:pt>
    <dgm:pt modelId="{A3D5D617-1B59-4B3E-8375-B0C6388ABEA0}">
      <dgm:prSet phldrT="[Metin]"/>
      <dgm:spPr/>
      <dgm:t>
        <a:bodyPr/>
        <a:lstStyle/>
        <a:p>
          <a:r>
            <a:rPr lang="tr-TR" dirty="0">
              <a:solidFill>
                <a:schemeClr val="bg2"/>
              </a:solidFill>
            </a:rPr>
            <a:t>1.ve 2. ölçümler</a:t>
          </a:r>
        </a:p>
      </dgm:t>
    </dgm:pt>
    <dgm:pt modelId="{2A784C29-5875-4AE4-8E4D-76254D4AC0C4}" type="parTrans" cxnId="{4FC204C6-970F-4570-8C85-032A3DE61580}">
      <dgm:prSet/>
      <dgm:spPr/>
      <dgm:t>
        <a:bodyPr/>
        <a:lstStyle/>
        <a:p>
          <a:endParaRPr lang="tr-TR">
            <a:solidFill>
              <a:schemeClr val="bg2"/>
            </a:solidFill>
          </a:endParaRPr>
        </a:p>
      </dgm:t>
    </dgm:pt>
    <dgm:pt modelId="{D94D01ED-8F67-4DA2-B694-DC69C08128D0}" type="sibTrans" cxnId="{4FC204C6-970F-4570-8C85-032A3DE61580}">
      <dgm:prSet/>
      <dgm:spPr/>
      <dgm:t>
        <a:bodyPr/>
        <a:lstStyle/>
        <a:p>
          <a:endParaRPr lang="tr-TR">
            <a:solidFill>
              <a:schemeClr val="bg2"/>
            </a:solidFill>
          </a:endParaRPr>
        </a:p>
      </dgm:t>
    </dgm:pt>
    <dgm:pt modelId="{73DC1B92-01BB-4B37-84CA-B377A0A0BF5F}">
      <dgm:prSet phldrT="[Metin]" custT="1"/>
      <dgm:spPr/>
      <dgm:t>
        <a:bodyPr/>
        <a:lstStyle/>
        <a:p>
          <a:r>
            <a:rPr lang="tr-TR" sz="2400" dirty="0">
              <a:solidFill>
                <a:schemeClr val="bg2"/>
              </a:solidFill>
            </a:rPr>
            <a:t>3.Ölçüm</a:t>
          </a:r>
        </a:p>
        <a:p>
          <a:r>
            <a:rPr lang="tr-TR" sz="1500" dirty="0">
              <a:solidFill>
                <a:srgbClr val="FF0000"/>
              </a:solidFill>
            </a:rPr>
            <a:t>İKİ ÖLÇÜM ARASINDA EN AZ 30 PUANLIK FARK OLURSA</a:t>
          </a:r>
        </a:p>
      </dgm:t>
    </dgm:pt>
    <dgm:pt modelId="{CB7B9DE6-E0AA-4AF5-AF8F-113BC9072989}" type="parTrans" cxnId="{DB8C3217-BBD2-4AB6-AA1C-0CD2C587307E}">
      <dgm:prSet/>
      <dgm:spPr/>
      <dgm:t>
        <a:bodyPr/>
        <a:lstStyle/>
        <a:p>
          <a:endParaRPr lang="tr-TR">
            <a:solidFill>
              <a:schemeClr val="bg2"/>
            </a:solidFill>
          </a:endParaRPr>
        </a:p>
      </dgm:t>
    </dgm:pt>
    <dgm:pt modelId="{3B417A83-722B-4F89-AAD2-CA3C3C57B775}" type="sibTrans" cxnId="{DB8C3217-BBD2-4AB6-AA1C-0CD2C587307E}">
      <dgm:prSet/>
      <dgm:spPr/>
      <dgm:t>
        <a:bodyPr/>
        <a:lstStyle/>
        <a:p>
          <a:endParaRPr lang="tr-TR">
            <a:solidFill>
              <a:schemeClr val="bg2"/>
            </a:solidFill>
          </a:endParaRPr>
        </a:p>
      </dgm:t>
    </dgm:pt>
    <dgm:pt modelId="{824BBA72-DDC4-4DE7-BABC-8A651609061B}">
      <dgm:prSet phldrT="[Metin]"/>
      <dgm:spPr/>
      <dgm:t>
        <a:bodyPr/>
        <a:lstStyle/>
        <a:p>
          <a:r>
            <a:rPr lang="tr-TR" dirty="0">
              <a:solidFill>
                <a:schemeClr val="bg2"/>
              </a:solidFill>
            </a:rPr>
            <a:t>En yakın iki ölçümün ortalaması</a:t>
          </a:r>
        </a:p>
      </dgm:t>
    </dgm:pt>
    <dgm:pt modelId="{23227E93-B8B8-44CC-83BF-C09F6E822746}" type="parTrans" cxnId="{04F6A8FA-09E1-4827-823A-861C8DBED9F0}">
      <dgm:prSet/>
      <dgm:spPr/>
      <dgm:t>
        <a:bodyPr/>
        <a:lstStyle/>
        <a:p>
          <a:endParaRPr lang="tr-TR">
            <a:solidFill>
              <a:schemeClr val="bg2"/>
            </a:solidFill>
          </a:endParaRPr>
        </a:p>
      </dgm:t>
    </dgm:pt>
    <dgm:pt modelId="{5393F724-9B5F-4365-8C52-075B8DC7351B}" type="sibTrans" cxnId="{04F6A8FA-09E1-4827-823A-861C8DBED9F0}">
      <dgm:prSet/>
      <dgm:spPr/>
      <dgm:t>
        <a:bodyPr/>
        <a:lstStyle/>
        <a:p>
          <a:endParaRPr lang="tr-TR">
            <a:solidFill>
              <a:schemeClr val="bg2"/>
            </a:solidFill>
          </a:endParaRPr>
        </a:p>
      </dgm:t>
    </dgm:pt>
    <dgm:pt modelId="{F9E6F817-F1A3-4890-B593-4F6DDB1311E1}">
      <dgm:prSet phldrT="[Metin]"/>
      <dgm:spPr/>
      <dgm:t>
        <a:bodyPr/>
        <a:lstStyle/>
        <a:p>
          <a:r>
            <a:rPr lang="tr-TR" dirty="0">
              <a:solidFill>
                <a:schemeClr val="bg2"/>
              </a:solidFill>
            </a:rPr>
            <a:t>Ödül töreni</a:t>
          </a:r>
        </a:p>
      </dgm:t>
    </dgm:pt>
    <dgm:pt modelId="{FE694F43-4533-40F9-9F6B-BC585DD32FD0}" type="parTrans" cxnId="{351A5955-8D7E-456B-8DC2-AE7A80354DB1}">
      <dgm:prSet/>
      <dgm:spPr/>
      <dgm:t>
        <a:bodyPr/>
        <a:lstStyle/>
        <a:p>
          <a:endParaRPr lang="tr-TR">
            <a:solidFill>
              <a:schemeClr val="bg2"/>
            </a:solidFill>
          </a:endParaRPr>
        </a:p>
      </dgm:t>
    </dgm:pt>
    <dgm:pt modelId="{66073B84-3902-49A9-A0B5-8A8A7E13F9E6}" type="sibTrans" cxnId="{351A5955-8D7E-456B-8DC2-AE7A80354DB1}">
      <dgm:prSet/>
      <dgm:spPr/>
      <dgm:t>
        <a:bodyPr/>
        <a:lstStyle/>
        <a:p>
          <a:endParaRPr lang="tr-TR">
            <a:solidFill>
              <a:schemeClr val="bg2"/>
            </a:solidFill>
          </a:endParaRPr>
        </a:p>
      </dgm:t>
    </dgm:pt>
    <dgm:pt modelId="{CD633BD5-A6F6-4BF4-95D4-FF03BD5741F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bg2"/>
              </a:solidFill>
            </a:rPr>
            <a:t>Saha değerlendirmesi</a:t>
          </a:r>
        </a:p>
        <a:p>
          <a:endParaRPr lang="tr-TR" dirty="0">
            <a:solidFill>
              <a:schemeClr val="bg2"/>
            </a:solidFill>
          </a:endParaRPr>
        </a:p>
      </dgm:t>
    </dgm:pt>
    <dgm:pt modelId="{76CF6EAA-0578-44B2-80AF-35DB705E1538}" type="parTrans" cxnId="{32068E6A-52D3-4E4B-9973-CF962DC24B0A}">
      <dgm:prSet/>
      <dgm:spPr/>
      <dgm:t>
        <a:bodyPr/>
        <a:lstStyle/>
        <a:p>
          <a:endParaRPr lang="tr-TR">
            <a:solidFill>
              <a:schemeClr val="bg2"/>
            </a:solidFill>
          </a:endParaRPr>
        </a:p>
      </dgm:t>
    </dgm:pt>
    <dgm:pt modelId="{286ED783-B872-4F88-82E8-46B85E6F2F06}" type="sibTrans" cxnId="{32068E6A-52D3-4E4B-9973-CF962DC24B0A}">
      <dgm:prSet/>
      <dgm:spPr/>
      <dgm:t>
        <a:bodyPr/>
        <a:lstStyle/>
        <a:p>
          <a:endParaRPr lang="tr-TR">
            <a:solidFill>
              <a:schemeClr val="bg2"/>
            </a:solidFill>
          </a:endParaRPr>
        </a:p>
      </dgm:t>
    </dgm:pt>
    <dgm:pt modelId="{18BCC0F2-18BD-439A-8AC9-6F538E0E7D7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bg2"/>
              </a:solidFill>
            </a:rPr>
            <a:t>İlk 2 ölçümün ortalaması </a:t>
          </a:r>
        </a:p>
        <a:p>
          <a:pPr defTabSz="889000">
            <a:lnSpc>
              <a:spcPct val="90000"/>
            </a:lnSpc>
            <a:spcBef>
              <a:spcPct val="0"/>
            </a:spcBef>
            <a:spcAft>
              <a:spcPct val="35000"/>
            </a:spcAft>
          </a:pPr>
          <a:endParaRPr lang="tr-TR" dirty="0">
            <a:solidFill>
              <a:schemeClr val="bg2"/>
            </a:solidFill>
          </a:endParaRPr>
        </a:p>
      </dgm:t>
    </dgm:pt>
    <dgm:pt modelId="{1AFCEE0A-3704-4F32-BB16-CBD5B54DC146}" type="parTrans" cxnId="{59FFE5DF-367E-426A-8789-C6759F45B6A4}">
      <dgm:prSet/>
      <dgm:spPr/>
      <dgm:t>
        <a:bodyPr/>
        <a:lstStyle/>
        <a:p>
          <a:endParaRPr lang="tr-TR">
            <a:solidFill>
              <a:schemeClr val="bg2"/>
            </a:solidFill>
          </a:endParaRPr>
        </a:p>
      </dgm:t>
    </dgm:pt>
    <dgm:pt modelId="{622A1C0F-9D5E-4C30-A8C8-957E264AD5A3}" type="sibTrans" cxnId="{59FFE5DF-367E-426A-8789-C6759F45B6A4}">
      <dgm:prSet/>
      <dgm:spPr/>
      <dgm:t>
        <a:bodyPr/>
        <a:lstStyle/>
        <a:p>
          <a:endParaRPr lang="tr-TR">
            <a:solidFill>
              <a:schemeClr val="bg2"/>
            </a:solidFill>
          </a:endParaRPr>
        </a:p>
      </dgm:t>
    </dgm:pt>
    <dgm:pt modelId="{41167670-2D73-4C7D-92C5-55063D282DC0}" type="pres">
      <dgm:prSet presAssocID="{E2EF4D71-5053-4E0E-B2DE-AE886369DC9B}" presName="diagram" presStyleCnt="0">
        <dgm:presLayoutVars>
          <dgm:dir/>
          <dgm:resizeHandles val="exact"/>
        </dgm:presLayoutVars>
      </dgm:prSet>
      <dgm:spPr/>
    </dgm:pt>
    <dgm:pt modelId="{657CD046-B288-449C-9D8B-C528DE9B4FEE}" type="pres">
      <dgm:prSet presAssocID="{A3D5D617-1B59-4B3E-8375-B0C6388ABEA0}" presName="node" presStyleLbl="node1" presStyleIdx="0" presStyleCnt="6">
        <dgm:presLayoutVars>
          <dgm:bulletEnabled val="1"/>
        </dgm:presLayoutVars>
      </dgm:prSet>
      <dgm:spPr/>
    </dgm:pt>
    <dgm:pt modelId="{B23A6BA6-26C3-48E1-96CA-82321A8027A0}" type="pres">
      <dgm:prSet presAssocID="{D94D01ED-8F67-4DA2-B694-DC69C08128D0}" presName="sibTrans" presStyleLbl="sibTrans2D1" presStyleIdx="0" presStyleCnt="5" custScaleX="168534"/>
      <dgm:spPr/>
    </dgm:pt>
    <dgm:pt modelId="{009732C0-5FB3-4B90-811F-22FC2D6F82A4}" type="pres">
      <dgm:prSet presAssocID="{D94D01ED-8F67-4DA2-B694-DC69C08128D0}" presName="connectorText" presStyleLbl="sibTrans2D1" presStyleIdx="0" presStyleCnt="5"/>
      <dgm:spPr/>
    </dgm:pt>
    <dgm:pt modelId="{090AEE52-7D23-47E0-8C9D-115C7351EE33}" type="pres">
      <dgm:prSet presAssocID="{73DC1B92-01BB-4B37-84CA-B377A0A0BF5F}" presName="node" presStyleLbl="node1" presStyleIdx="1" presStyleCnt="6">
        <dgm:presLayoutVars>
          <dgm:bulletEnabled val="1"/>
        </dgm:presLayoutVars>
      </dgm:prSet>
      <dgm:spPr/>
    </dgm:pt>
    <dgm:pt modelId="{C61F1ABC-1E02-4AAE-9E16-89B634C37F89}" type="pres">
      <dgm:prSet presAssocID="{3B417A83-722B-4F89-AAD2-CA3C3C57B775}" presName="sibTrans" presStyleLbl="sibTrans2D1" presStyleIdx="1" presStyleCnt="5" custScaleX="174730"/>
      <dgm:spPr/>
    </dgm:pt>
    <dgm:pt modelId="{A2683A1E-0128-4C89-B7DF-F38BBC2392B6}" type="pres">
      <dgm:prSet presAssocID="{3B417A83-722B-4F89-AAD2-CA3C3C57B775}" presName="connectorText" presStyleLbl="sibTrans2D1" presStyleIdx="1" presStyleCnt="5"/>
      <dgm:spPr/>
    </dgm:pt>
    <dgm:pt modelId="{376BBF8D-ABE9-4B90-8AE3-A2875A95E713}" type="pres">
      <dgm:prSet presAssocID="{824BBA72-DDC4-4DE7-BABC-8A651609061B}" presName="node" presStyleLbl="node1" presStyleIdx="2" presStyleCnt="6">
        <dgm:presLayoutVars>
          <dgm:bulletEnabled val="1"/>
        </dgm:presLayoutVars>
      </dgm:prSet>
      <dgm:spPr/>
    </dgm:pt>
    <dgm:pt modelId="{D0AF4E0E-2E32-4E03-88BB-129F18395F8E}" type="pres">
      <dgm:prSet presAssocID="{5393F724-9B5F-4365-8C52-075B8DC7351B}" presName="sibTrans" presStyleLbl="sibTrans2D1" presStyleIdx="2" presStyleCnt="5" custAng="3130387" custScaleX="304216" custLinFactX="-149259" custLinFactNeighborX="-200000" custLinFactNeighborY="-7805"/>
      <dgm:spPr/>
    </dgm:pt>
    <dgm:pt modelId="{79006E2A-1AEE-49B3-A677-562B2BAC1FFB}" type="pres">
      <dgm:prSet presAssocID="{5393F724-9B5F-4365-8C52-075B8DC7351B}" presName="connectorText" presStyleLbl="sibTrans2D1" presStyleIdx="2" presStyleCnt="5"/>
      <dgm:spPr/>
    </dgm:pt>
    <dgm:pt modelId="{6DCA02E8-5F99-4BA2-A7CB-1A87FDE7249E}" type="pres">
      <dgm:prSet presAssocID="{F9E6F817-F1A3-4890-B593-4F6DDB1311E1}" presName="node" presStyleLbl="node1" presStyleIdx="3" presStyleCnt="6">
        <dgm:presLayoutVars>
          <dgm:bulletEnabled val="1"/>
        </dgm:presLayoutVars>
      </dgm:prSet>
      <dgm:spPr/>
    </dgm:pt>
    <dgm:pt modelId="{4CF28948-1993-4394-B790-9CE8148BE0A8}" type="pres">
      <dgm:prSet presAssocID="{66073B84-3902-49A9-A0B5-8A8A7E13F9E6}" presName="sibTrans" presStyleLbl="sibTrans2D1" presStyleIdx="3" presStyleCnt="5" custAng="10800000" custScaleX="177000" custScaleY="120747" custLinFactNeighborX="-2876" custLinFactNeighborY="552"/>
      <dgm:spPr/>
    </dgm:pt>
    <dgm:pt modelId="{3E5D47E3-E17B-4031-9DBA-D7BAF43A22D9}" type="pres">
      <dgm:prSet presAssocID="{66073B84-3902-49A9-A0B5-8A8A7E13F9E6}" presName="connectorText" presStyleLbl="sibTrans2D1" presStyleIdx="3" presStyleCnt="5"/>
      <dgm:spPr/>
    </dgm:pt>
    <dgm:pt modelId="{A440371D-B2B1-4B6D-B14C-378E9A5AA703}" type="pres">
      <dgm:prSet presAssocID="{CD633BD5-A6F6-4BF4-95D4-FF03BD5741FD}" presName="node" presStyleLbl="node1" presStyleIdx="4" presStyleCnt="6">
        <dgm:presLayoutVars>
          <dgm:bulletEnabled val="1"/>
        </dgm:presLayoutVars>
      </dgm:prSet>
      <dgm:spPr/>
    </dgm:pt>
    <dgm:pt modelId="{6F85FDD1-1352-4734-9D9B-FBB6ACA3128D}" type="pres">
      <dgm:prSet presAssocID="{286ED783-B872-4F88-82E8-46B85E6F2F06}" presName="sibTrans" presStyleLbl="sibTrans2D1" presStyleIdx="4" presStyleCnt="5" custAng="10800000" custScaleX="162617"/>
      <dgm:spPr/>
    </dgm:pt>
    <dgm:pt modelId="{C8AD7583-7B36-4B8C-9692-2773D7DD8332}" type="pres">
      <dgm:prSet presAssocID="{286ED783-B872-4F88-82E8-46B85E6F2F06}" presName="connectorText" presStyleLbl="sibTrans2D1" presStyleIdx="4" presStyleCnt="5"/>
      <dgm:spPr/>
    </dgm:pt>
    <dgm:pt modelId="{5B0ADBCD-6D00-4EB9-A098-BD04157B267F}" type="pres">
      <dgm:prSet presAssocID="{18BCC0F2-18BD-439A-8AC9-6F538E0E7D7F}" presName="node" presStyleLbl="node1" presStyleIdx="5" presStyleCnt="6">
        <dgm:presLayoutVars>
          <dgm:bulletEnabled val="1"/>
        </dgm:presLayoutVars>
      </dgm:prSet>
      <dgm:spPr/>
    </dgm:pt>
  </dgm:ptLst>
  <dgm:cxnLst>
    <dgm:cxn modelId="{C5146905-C050-4A2C-80E6-89D346980E0F}" type="presOf" srcId="{E2EF4D71-5053-4E0E-B2DE-AE886369DC9B}" destId="{41167670-2D73-4C7D-92C5-55063D282DC0}" srcOrd="0" destOrd="0" presId="urn:microsoft.com/office/officeart/2005/8/layout/process5"/>
    <dgm:cxn modelId="{CFED2114-396D-4E6A-BB17-EFCAF05F16B5}" type="presOf" srcId="{824BBA72-DDC4-4DE7-BABC-8A651609061B}" destId="{376BBF8D-ABE9-4B90-8AE3-A2875A95E713}" srcOrd="0" destOrd="0" presId="urn:microsoft.com/office/officeart/2005/8/layout/process5"/>
    <dgm:cxn modelId="{DB8C3217-BBD2-4AB6-AA1C-0CD2C587307E}" srcId="{E2EF4D71-5053-4E0E-B2DE-AE886369DC9B}" destId="{73DC1B92-01BB-4B37-84CA-B377A0A0BF5F}" srcOrd="1" destOrd="0" parTransId="{CB7B9DE6-E0AA-4AF5-AF8F-113BC9072989}" sibTransId="{3B417A83-722B-4F89-AAD2-CA3C3C57B775}"/>
    <dgm:cxn modelId="{EBF4F225-9892-4293-A47E-1C84C4EEF96D}" type="presOf" srcId="{18BCC0F2-18BD-439A-8AC9-6F538E0E7D7F}" destId="{5B0ADBCD-6D00-4EB9-A098-BD04157B267F}" srcOrd="0" destOrd="0" presId="urn:microsoft.com/office/officeart/2005/8/layout/process5"/>
    <dgm:cxn modelId="{173FC12A-F1D7-42A5-89B7-769EA0A61CF2}" type="presOf" srcId="{D94D01ED-8F67-4DA2-B694-DC69C08128D0}" destId="{B23A6BA6-26C3-48E1-96CA-82321A8027A0}" srcOrd="0" destOrd="0" presId="urn:microsoft.com/office/officeart/2005/8/layout/process5"/>
    <dgm:cxn modelId="{F4766A2F-2DDD-44EF-B1EA-C6DB7C562197}" type="presOf" srcId="{D94D01ED-8F67-4DA2-B694-DC69C08128D0}" destId="{009732C0-5FB3-4B90-811F-22FC2D6F82A4}" srcOrd="1" destOrd="0" presId="urn:microsoft.com/office/officeart/2005/8/layout/process5"/>
    <dgm:cxn modelId="{6214C431-7160-44EC-B8CF-1824C658DCD1}" type="presOf" srcId="{73DC1B92-01BB-4B37-84CA-B377A0A0BF5F}" destId="{090AEE52-7D23-47E0-8C9D-115C7351EE33}" srcOrd="0" destOrd="0" presId="urn:microsoft.com/office/officeart/2005/8/layout/process5"/>
    <dgm:cxn modelId="{1750785F-C674-407B-BAA0-5CDD66D86C73}" type="presOf" srcId="{286ED783-B872-4F88-82E8-46B85E6F2F06}" destId="{C8AD7583-7B36-4B8C-9692-2773D7DD8332}" srcOrd="1" destOrd="0" presId="urn:microsoft.com/office/officeart/2005/8/layout/process5"/>
    <dgm:cxn modelId="{FF651666-A351-4910-BD02-A9E5CA0ABEBD}" type="presOf" srcId="{F9E6F817-F1A3-4890-B593-4F6DDB1311E1}" destId="{6DCA02E8-5F99-4BA2-A7CB-1A87FDE7249E}" srcOrd="0" destOrd="0" presId="urn:microsoft.com/office/officeart/2005/8/layout/process5"/>
    <dgm:cxn modelId="{6866DD49-327C-4982-9DC6-A3C1205E4B1B}" type="presOf" srcId="{66073B84-3902-49A9-A0B5-8A8A7E13F9E6}" destId="{3E5D47E3-E17B-4031-9DBA-D7BAF43A22D9}" srcOrd="1" destOrd="0" presId="urn:microsoft.com/office/officeart/2005/8/layout/process5"/>
    <dgm:cxn modelId="{32068E6A-52D3-4E4B-9973-CF962DC24B0A}" srcId="{E2EF4D71-5053-4E0E-B2DE-AE886369DC9B}" destId="{CD633BD5-A6F6-4BF4-95D4-FF03BD5741FD}" srcOrd="4" destOrd="0" parTransId="{76CF6EAA-0578-44B2-80AF-35DB705E1538}" sibTransId="{286ED783-B872-4F88-82E8-46B85E6F2F06}"/>
    <dgm:cxn modelId="{351A5955-8D7E-456B-8DC2-AE7A80354DB1}" srcId="{E2EF4D71-5053-4E0E-B2DE-AE886369DC9B}" destId="{F9E6F817-F1A3-4890-B593-4F6DDB1311E1}" srcOrd="3" destOrd="0" parTransId="{FE694F43-4533-40F9-9F6B-BC585DD32FD0}" sibTransId="{66073B84-3902-49A9-A0B5-8A8A7E13F9E6}"/>
    <dgm:cxn modelId="{AB481C81-31BB-441F-9469-39E673F852F8}" type="presOf" srcId="{3B417A83-722B-4F89-AAD2-CA3C3C57B775}" destId="{C61F1ABC-1E02-4AAE-9E16-89B634C37F89}" srcOrd="0" destOrd="0" presId="urn:microsoft.com/office/officeart/2005/8/layout/process5"/>
    <dgm:cxn modelId="{CD2FE181-36D4-424D-8823-25592EA44943}" type="presOf" srcId="{3B417A83-722B-4F89-AAD2-CA3C3C57B775}" destId="{A2683A1E-0128-4C89-B7DF-F38BBC2392B6}" srcOrd="1" destOrd="0" presId="urn:microsoft.com/office/officeart/2005/8/layout/process5"/>
    <dgm:cxn modelId="{E1276B9B-80CA-4BDD-B632-1D8DD2031DC2}" type="presOf" srcId="{5393F724-9B5F-4365-8C52-075B8DC7351B}" destId="{D0AF4E0E-2E32-4E03-88BB-129F18395F8E}" srcOrd="0" destOrd="0" presId="urn:microsoft.com/office/officeart/2005/8/layout/process5"/>
    <dgm:cxn modelId="{4FC204C6-970F-4570-8C85-032A3DE61580}" srcId="{E2EF4D71-5053-4E0E-B2DE-AE886369DC9B}" destId="{A3D5D617-1B59-4B3E-8375-B0C6388ABEA0}" srcOrd="0" destOrd="0" parTransId="{2A784C29-5875-4AE4-8E4D-76254D4AC0C4}" sibTransId="{D94D01ED-8F67-4DA2-B694-DC69C08128D0}"/>
    <dgm:cxn modelId="{59FFE5DF-367E-426A-8789-C6759F45B6A4}" srcId="{E2EF4D71-5053-4E0E-B2DE-AE886369DC9B}" destId="{18BCC0F2-18BD-439A-8AC9-6F538E0E7D7F}" srcOrd="5" destOrd="0" parTransId="{1AFCEE0A-3704-4F32-BB16-CBD5B54DC146}" sibTransId="{622A1C0F-9D5E-4C30-A8C8-957E264AD5A3}"/>
    <dgm:cxn modelId="{E3051AE7-CAFD-4E6A-B643-E8B619979345}" type="presOf" srcId="{A3D5D617-1B59-4B3E-8375-B0C6388ABEA0}" destId="{657CD046-B288-449C-9D8B-C528DE9B4FEE}" srcOrd="0" destOrd="0" presId="urn:microsoft.com/office/officeart/2005/8/layout/process5"/>
    <dgm:cxn modelId="{397038ED-12A1-4036-B6AC-655D11FFE752}" type="presOf" srcId="{5393F724-9B5F-4365-8C52-075B8DC7351B}" destId="{79006E2A-1AEE-49B3-A677-562B2BAC1FFB}" srcOrd="1" destOrd="0" presId="urn:microsoft.com/office/officeart/2005/8/layout/process5"/>
    <dgm:cxn modelId="{4F3AB0F3-040D-46FB-8F28-22738130ABA9}" type="presOf" srcId="{66073B84-3902-49A9-A0B5-8A8A7E13F9E6}" destId="{4CF28948-1993-4394-B790-9CE8148BE0A8}" srcOrd="0" destOrd="0" presId="urn:microsoft.com/office/officeart/2005/8/layout/process5"/>
    <dgm:cxn modelId="{BB53FEF6-CCEC-4DEF-8911-301BE06A8D56}" type="presOf" srcId="{286ED783-B872-4F88-82E8-46B85E6F2F06}" destId="{6F85FDD1-1352-4734-9D9B-FBB6ACA3128D}" srcOrd="0" destOrd="0" presId="urn:microsoft.com/office/officeart/2005/8/layout/process5"/>
    <dgm:cxn modelId="{6F1874FA-E4F4-4FBC-A77F-A2E1FD14F0C9}" type="presOf" srcId="{CD633BD5-A6F6-4BF4-95D4-FF03BD5741FD}" destId="{A440371D-B2B1-4B6D-B14C-378E9A5AA703}" srcOrd="0" destOrd="0" presId="urn:microsoft.com/office/officeart/2005/8/layout/process5"/>
    <dgm:cxn modelId="{04F6A8FA-09E1-4827-823A-861C8DBED9F0}" srcId="{E2EF4D71-5053-4E0E-B2DE-AE886369DC9B}" destId="{824BBA72-DDC4-4DE7-BABC-8A651609061B}" srcOrd="2" destOrd="0" parTransId="{23227E93-B8B8-44CC-83BF-C09F6E822746}" sibTransId="{5393F724-9B5F-4365-8C52-075B8DC7351B}"/>
    <dgm:cxn modelId="{8C6AA469-1DF9-4193-89F0-5B47CC9D5638}" type="presParOf" srcId="{41167670-2D73-4C7D-92C5-55063D282DC0}" destId="{657CD046-B288-449C-9D8B-C528DE9B4FEE}" srcOrd="0" destOrd="0" presId="urn:microsoft.com/office/officeart/2005/8/layout/process5"/>
    <dgm:cxn modelId="{E2CC43D8-13AE-4A5D-A80D-C8ECA3DCFA7A}" type="presParOf" srcId="{41167670-2D73-4C7D-92C5-55063D282DC0}" destId="{B23A6BA6-26C3-48E1-96CA-82321A8027A0}" srcOrd="1" destOrd="0" presId="urn:microsoft.com/office/officeart/2005/8/layout/process5"/>
    <dgm:cxn modelId="{BD22C7A3-5869-4AD0-A7A4-BABE0D548B82}" type="presParOf" srcId="{B23A6BA6-26C3-48E1-96CA-82321A8027A0}" destId="{009732C0-5FB3-4B90-811F-22FC2D6F82A4}" srcOrd="0" destOrd="0" presId="urn:microsoft.com/office/officeart/2005/8/layout/process5"/>
    <dgm:cxn modelId="{25A6F711-870B-4964-ADC5-20ADAD40AEDC}" type="presParOf" srcId="{41167670-2D73-4C7D-92C5-55063D282DC0}" destId="{090AEE52-7D23-47E0-8C9D-115C7351EE33}" srcOrd="2" destOrd="0" presId="urn:microsoft.com/office/officeart/2005/8/layout/process5"/>
    <dgm:cxn modelId="{D23265A9-FA86-46C6-9578-1DA3938CF293}" type="presParOf" srcId="{41167670-2D73-4C7D-92C5-55063D282DC0}" destId="{C61F1ABC-1E02-4AAE-9E16-89B634C37F89}" srcOrd="3" destOrd="0" presId="urn:microsoft.com/office/officeart/2005/8/layout/process5"/>
    <dgm:cxn modelId="{5115176B-AF44-4956-8745-F39B4D0CD61A}" type="presParOf" srcId="{C61F1ABC-1E02-4AAE-9E16-89B634C37F89}" destId="{A2683A1E-0128-4C89-B7DF-F38BBC2392B6}" srcOrd="0" destOrd="0" presId="urn:microsoft.com/office/officeart/2005/8/layout/process5"/>
    <dgm:cxn modelId="{63F62D20-E1E1-45CC-8B6D-90AB56D361A7}" type="presParOf" srcId="{41167670-2D73-4C7D-92C5-55063D282DC0}" destId="{376BBF8D-ABE9-4B90-8AE3-A2875A95E713}" srcOrd="4" destOrd="0" presId="urn:microsoft.com/office/officeart/2005/8/layout/process5"/>
    <dgm:cxn modelId="{9E8B1C75-B11D-44F4-B011-D369BDC4F1A5}" type="presParOf" srcId="{41167670-2D73-4C7D-92C5-55063D282DC0}" destId="{D0AF4E0E-2E32-4E03-88BB-129F18395F8E}" srcOrd="5" destOrd="0" presId="urn:microsoft.com/office/officeart/2005/8/layout/process5"/>
    <dgm:cxn modelId="{0098D443-517B-49A8-829B-C96800C79BCA}" type="presParOf" srcId="{D0AF4E0E-2E32-4E03-88BB-129F18395F8E}" destId="{79006E2A-1AEE-49B3-A677-562B2BAC1FFB}" srcOrd="0" destOrd="0" presId="urn:microsoft.com/office/officeart/2005/8/layout/process5"/>
    <dgm:cxn modelId="{46858160-BAC1-4029-8C15-B05D91A9F611}" type="presParOf" srcId="{41167670-2D73-4C7D-92C5-55063D282DC0}" destId="{6DCA02E8-5F99-4BA2-A7CB-1A87FDE7249E}" srcOrd="6" destOrd="0" presId="urn:microsoft.com/office/officeart/2005/8/layout/process5"/>
    <dgm:cxn modelId="{6CC7BDC2-0471-40B1-9CE9-447B1839A507}" type="presParOf" srcId="{41167670-2D73-4C7D-92C5-55063D282DC0}" destId="{4CF28948-1993-4394-B790-9CE8148BE0A8}" srcOrd="7" destOrd="0" presId="urn:microsoft.com/office/officeart/2005/8/layout/process5"/>
    <dgm:cxn modelId="{22FD5AA4-1326-40C7-942E-148C249AC605}" type="presParOf" srcId="{4CF28948-1993-4394-B790-9CE8148BE0A8}" destId="{3E5D47E3-E17B-4031-9DBA-D7BAF43A22D9}" srcOrd="0" destOrd="0" presId="urn:microsoft.com/office/officeart/2005/8/layout/process5"/>
    <dgm:cxn modelId="{8142814D-0094-414F-B715-F298FF6C9E8A}" type="presParOf" srcId="{41167670-2D73-4C7D-92C5-55063D282DC0}" destId="{A440371D-B2B1-4B6D-B14C-378E9A5AA703}" srcOrd="8" destOrd="0" presId="urn:microsoft.com/office/officeart/2005/8/layout/process5"/>
    <dgm:cxn modelId="{DF99B649-526A-4379-ADBE-0B8EAB1A204D}" type="presParOf" srcId="{41167670-2D73-4C7D-92C5-55063D282DC0}" destId="{6F85FDD1-1352-4734-9D9B-FBB6ACA3128D}" srcOrd="9" destOrd="0" presId="urn:microsoft.com/office/officeart/2005/8/layout/process5"/>
    <dgm:cxn modelId="{F53D9DD5-1BB8-4746-A811-23D1378735F5}" type="presParOf" srcId="{6F85FDD1-1352-4734-9D9B-FBB6ACA3128D}" destId="{C8AD7583-7B36-4B8C-9692-2773D7DD8332}" srcOrd="0" destOrd="0" presId="urn:microsoft.com/office/officeart/2005/8/layout/process5"/>
    <dgm:cxn modelId="{D61730CC-9802-4FA4-A7E5-0660124A86C1}" type="presParOf" srcId="{41167670-2D73-4C7D-92C5-55063D282DC0}" destId="{5B0ADBCD-6D00-4EB9-A098-BD04157B267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5AE453-D13C-4C22-9BE2-C5F2634AC1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E614091-8E7F-4B43-B3F9-A0F91B206BE5}">
      <dgm:prSet phldrT="[Metin]"/>
      <dgm:spPr/>
      <dgm:t>
        <a:bodyPr/>
        <a:lstStyle/>
        <a:p>
          <a:r>
            <a:rPr lang="tr-TR" dirty="0"/>
            <a:t>Doğu Karadeniz</a:t>
          </a:r>
        </a:p>
      </dgm:t>
    </dgm:pt>
    <dgm:pt modelId="{8F344DBC-FD25-4D8E-B41B-4865671E5100}" type="parTrans" cxnId="{37945AFF-B581-4D4D-9E92-700BB1F4473C}">
      <dgm:prSet/>
      <dgm:spPr/>
      <dgm:t>
        <a:bodyPr/>
        <a:lstStyle/>
        <a:p>
          <a:endParaRPr lang="tr-TR"/>
        </a:p>
      </dgm:t>
    </dgm:pt>
    <dgm:pt modelId="{FDD0852C-D079-4AA8-B73D-928C1AED665A}" type="sibTrans" cxnId="{37945AFF-B581-4D4D-9E92-700BB1F4473C}">
      <dgm:prSet/>
      <dgm:spPr/>
      <dgm:t>
        <a:bodyPr/>
        <a:lstStyle/>
        <a:p>
          <a:endParaRPr lang="tr-TR"/>
        </a:p>
      </dgm:t>
    </dgm:pt>
    <dgm:pt modelId="{CAD204F0-1659-469B-A553-67B68334DCF8}">
      <dgm:prSet/>
      <dgm:spPr/>
      <dgm:t>
        <a:bodyPr/>
        <a:lstStyle/>
        <a:p>
          <a:r>
            <a:rPr lang="tr-TR" dirty="0"/>
            <a:t>Trabzon</a:t>
          </a:r>
        </a:p>
      </dgm:t>
    </dgm:pt>
    <dgm:pt modelId="{D5E28B69-CBF7-4CE8-A796-674BA192D548}" type="parTrans" cxnId="{77875DE2-2DE6-4273-8463-F854A52F4706}">
      <dgm:prSet/>
      <dgm:spPr/>
      <dgm:t>
        <a:bodyPr/>
        <a:lstStyle/>
        <a:p>
          <a:endParaRPr lang="tr-TR"/>
        </a:p>
      </dgm:t>
    </dgm:pt>
    <dgm:pt modelId="{9C131E27-AF4D-49EB-A744-AF4AAE0F2D30}" type="sibTrans" cxnId="{77875DE2-2DE6-4273-8463-F854A52F4706}">
      <dgm:prSet/>
      <dgm:spPr/>
      <dgm:t>
        <a:bodyPr/>
        <a:lstStyle/>
        <a:p>
          <a:endParaRPr lang="tr-TR"/>
        </a:p>
      </dgm:t>
    </dgm:pt>
    <dgm:pt modelId="{A3341AA5-82F3-4C4B-89A7-222919395FF4}">
      <dgm:prSet/>
      <dgm:spPr/>
      <dgm:t>
        <a:bodyPr/>
        <a:lstStyle/>
        <a:p>
          <a:r>
            <a:rPr lang="tr-TR" dirty="0"/>
            <a:t>Ordu</a:t>
          </a:r>
        </a:p>
      </dgm:t>
    </dgm:pt>
    <dgm:pt modelId="{41ED377B-9828-4311-A71B-92F57C572E88}" type="parTrans" cxnId="{740B57F5-4536-48D7-ADAC-DFB257F28F52}">
      <dgm:prSet/>
      <dgm:spPr/>
      <dgm:t>
        <a:bodyPr/>
        <a:lstStyle/>
        <a:p>
          <a:endParaRPr lang="tr-TR"/>
        </a:p>
      </dgm:t>
    </dgm:pt>
    <dgm:pt modelId="{6BB7FC96-D4CA-4D16-A6A9-D3EB342C4776}" type="sibTrans" cxnId="{740B57F5-4536-48D7-ADAC-DFB257F28F52}">
      <dgm:prSet/>
      <dgm:spPr/>
      <dgm:t>
        <a:bodyPr/>
        <a:lstStyle/>
        <a:p>
          <a:endParaRPr lang="tr-TR"/>
        </a:p>
      </dgm:t>
    </dgm:pt>
    <dgm:pt modelId="{9DF64A8F-1C9C-43F3-8046-08682E868F45}">
      <dgm:prSet/>
      <dgm:spPr/>
      <dgm:t>
        <a:bodyPr/>
        <a:lstStyle/>
        <a:p>
          <a:r>
            <a:rPr lang="tr-TR" dirty="0"/>
            <a:t>Giresun</a:t>
          </a:r>
        </a:p>
      </dgm:t>
    </dgm:pt>
    <dgm:pt modelId="{5E529A16-E2D1-41C3-AAB6-989A1AD7E56B}" type="parTrans" cxnId="{9DA1D2BB-8C2F-449F-BE26-A38DFF0CAE8D}">
      <dgm:prSet/>
      <dgm:spPr/>
      <dgm:t>
        <a:bodyPr/>
        <a:lstStyle/>
        <a:p>
          <a:endParaRPr lang="tr-TR"/>
        </a:p>
      </dgm:t>
    </dgm:pt>
    <dgm:pt modelId="{2808DC80-8332-4483-ADE4-CC9E7BB8B955}" type="sibTrans" cxnId="{9DA1D2BB-8C2F-449F-BE26-A38DFF0CAE8D}">
      <dgm:prSet/>
      <dgm:spPr/>
      <dgm:t>
        <a:bodyPr/>
        <a:lstStyle/>
        <a:p>
          <a:endParaRPr lang="tr-TR"/>
        </a:p>
      </dgm:t>
    </dgm:pt>
    <dgm:pt modelId="{B6B14DA2-9E9E-46B8-AC3A-08B551461977}">
      <dgm:prSet/>
      <dgm:spPr/>
      <dgm:t>
        <a:bodyPr/>
        <a:lstStyle/>
        <a:p>
          <a:r>
            <a:rPr lang="tr-TR" dirty="0"/>
            <a:t>Rize</a:t>
          </a:r>
        </a:p>
      </dgm:t>
    </dgm:pt>
    <dgm:pt modelId="{DA5E2EFD-F3E9-44B6-BA39-2200CB531374}" type="parTrans" cxnId="{76EB4700-5D41-482D-BE01-2ECEE2686864}">
      <dgm:prSet/>
      <dgm:spPr/>
      <dgm:t>
        <a:bodyPr/>
        <a:lstStyle/>
        <a:p>
          <a:endParaRPr lang="tr-TR"/>
        </a:p>
      </dgm:t>
    </dgm:pt>
    <dgm:pt modelId="{96C5E130-3B83-4AD4-8E45-C95B3C4F013F}" type="sibTrans" cxnId="{76EB4700-5D41-482D-BE01-2ECEE2686864}">
      <dgm:prSet/>
      <dgm:spPr/>
      <dgm:t>
        <a:bodyPr/>
        <a:lstStyle/>
        <a:p>
          <a:endParaRPr lang="tr-TR"/>
        </a:p>
      </dgm:t>
    </dgm:pt>
    <dgm:pt modelId="{33A28C44-1729-4B0E-A6C9-3F39BB7B89BF}">
      <dgm:prSet/>
      <dgm:spPr/>
      <dgm:t>
        <a:bodyPr/>
        <a:lstStyle/>
        <a:p>
          <a:r>
            <a:rPr lang="tr-TR" dirty="0"/>
            <a:t>Artvin</a:t>
          </a:r>
        </a:p>
      </dgm:t>
    </dgm:pt>
    <dgm:pt modelId="{A4FAEB6E-756C-42A1-8CFD-D32BD32C68AB}" type="parTrans" cxnId="{ADC74AB2-A432-4694-A55D-9A030D4F5C7D}">
      <dgm:prSet/>
      <dgm:spPr/>
      <dgm:t>
        <a:bodyPr/>
        <a:lstStyle/>
        <a:p>
          <a:endParaRPr lang="tr-TR"/>
        </a:p>
      </dgm:t>
    </dgm:pt>
    <dgm:pt modelId="{AE5DF1CF-9C72-465D-8EC9-9B34C9C4D4EE}" type="sibTrans" cxnId="{ADC74AB2-A432-4694-A55D-9A030D4F5C7D}">
      <dgm:prSet/>
      <dgm:spPr/>
      <dgm:t>
        <a:bodyPr/>
        <a:lstStyle/>
        <a:p>
          <a:endParaRPr lang="tr-TR"/>
        </a:p>
      </dgm:t>
    </dgm:pt>
    <dgm:pt modelId="{BEFB6260-77A1-49EE-885B-FE4A53447CFF}">
      <dgm:prSet/>
      <dgm:spPr/>
      <dgm:t>
        <a:bodyPr/>
        <a:lstStyle/>
        <a:p>
          <a:r>
            <a:rPr lang="tr-TR" dirty="0"/>
            <a:t>Gümüşhane</a:t>
          </a:r>
        </a:p>
      </dgm:t>
    </dgm:pt>
    <dgm:pt modelId="{E8E52424-2B53-419D-879B-6BD541CDD686}" type="parTrans" cxnId="{26102F4E-5F97-4636-B90E-0C61B7210C85}">
      <dgm:prSet/>
      <dgm:spPr/>
      <dgm:t>
        <a:bodyPr/>
        <a:lstStyle/>
        <a:p>
          <a:endParaRPr lang="tr-TR"/>
        </a:p>
      </dgm:t>
    </dgm:pt>
    <dgm:pt modelId="{C2C1FAC4-4D80-4BF2-A4A9-257C32E2D5E8}" type="sibTrans" cxnId="{26102F4E-5F97-4636-B90E-0C61B7210C85}">
      <dgm:prSet/>
      <dgm:spPr/>
      <dgm:t>
        <a:bodyPr/>
        <a:lstStyle/>
        <a:p>
          <a:endParaRPr lang="tr-TR"/>
        </a:p>
      </dgm:t>
    </dgm:pt>
    <dgm:pt modelId="{7D438475-492A-448E-8B55-1E29F07249EF}" type="pres">
      <dgm:prSet presAssocID="{185AE453-D13C-4C22-9BE2-C5F2634AC1A3}" presName="Name0" presStyleCnt="0">
        <dgm:presLayoutVars>
          <dgm:dir/>
          <dgm:animLvl val="lvl"/>
          <dgm:resizeHandles val="exact"/>
        </dgm:presLayoutVars>
      </dgm:prSet>
      <dgm:spPr/>
    </dgm:pt>
    <dgm:pt modelId="{DFE347FD-894C-49F7-8402-DAD967DC2634}" type="pres">
      <dgm:prSet presAssocID="{EE614091-8E7F-4B43-B3F9-A0F91B206BE5}" presName="composite" presStyleCnt="0"/>
      <dgm:spPr/>
    </dgm:pt>
    <dgm:pt modelId="{EE89EDBE-C08A-4E5F-B9CE-99AC2F4BCA90}" type="pres">
      <dgm:prSet presAssocID="{EE614091-8E7F-4B43-B3F9-A0F91B206BE5}" presName="parTx" presStyleLbl="alignNode1" presStyleIdx="0" presStyleCnt="1">
        <dgm:presLayoutVars>
          <dgm:chMax val="0"/>
          <dgm:chPref val="0"/>
          <dgm:bulletEnabled val="1"/>
        </dgm:presLayoutVars>
      </dgm:prSet>
      <dgm:spPr/>
    </dgm:pt>
    <dgm:pt modelId="{CC26CEE1-DC74-459C-8C9B-C46852B1EA1B}" type="pres">
      <dgm:prSet presAssocID="{EE614091-8E7F-4B43-B3F9-A0F91B206BE5}" presName="desTx" presStyleLbl="alignAccFollowNode1" presStyleIdx="0" presStyleCnt="1">
        <dgm:presLayoutVars>
          <dgm:bulletEnabled val="1"/>
        </dgm:presLayoutVars>
      </dgm:prSet>
      <dgm:spPr/>
    </dgm:pt>
  </dgm:ptLst>
  <dgm:cxnLst>
    <dgm:cxn modelId="{76EB4700-5D41-482D-BE01-2ECEE2686864}" srcId="{EE614091-8E7F-4B43-B3F9-A0F91B206BE5}" destId="{B6B14DA2-9E9E-46B8-AC3A-08B551461977}" srcOrd="3" destOrd="0" parTransId="{DA5E2EFD-F3E9-44B6-BA39-2200CB531374}" sibTransId="{96C5E130-3B83-4AD4-8E45-C95B3C4F013F}"/>
    <dgm:cxn modelId="{869A1A1C-0D4F-40A4-B735-4175314202EE}" type="presOf" srcId="{EE614091-8E7F-4B43-B3F9-A0F91B206BE5}" destId="{EE89EDBE-C08A-4E5F-B9CE-99AC2F4BCA90}" srcOrd="0" destOrd="0" presId="urn:microsoft.com/office/officeart/2005/8/layout/hList1"/>
    <dgm:cxn modelId="{DF08272B-2131-4689-B6E1-9F5CF1575394}" type="presOf" srcId="{9DF64A8F-1C9C-43F3-8046-08682E868F45}" destId="{CC26CEE1-DC74-459C-8C9B-C46852B1EA1B}" srcOrd="0" destOrd="2" presId="urn:microsoft.com/office/officeart/2005/8/layout/hList1"/>
    <dgm:cxn modelId="{3FB40D41-F9D0-40D0-8B48-03067601BF8C}" type="presOf" srcId="{185AE453-D13C-4C22-9BE2-C5F2634AC1A3}" destId="{7D438475-492A-448E-8B55-1E29F07249EF}" srcOrd="0" destOrd="0" presId="urn:microsoft.com/office/officeart/2005/8/layout/hList1"/>
    <dgm:cxn modelId="{26102F4E-5F97-4636-B90E-0C61B7210C85}" srcId="{EE614091-8E7F-4B43-B3F9-A0F91B206BE5}" destId="{BEFB6260-77A1-49EE-885B-FE4A53447CFF}" srcOrd="5" destOrd="0" parTransId="{E8E52424-2B53-419D-879B-6BD541CDD686}" sibTransId="{C2C1FAC4-4D80-4BF2-A4A9-257C32E2D5E8}"/>
    <dgm:cxn modelId="{DF9C4979-04D0-4596-8BF6-19550760FBDB}" type="presOf" srcId="{BEFB6260-77A1-49EE-885B-FE4A53447CFF}" destId="{CC26CEE1-DC74-459C-8C9B-C46852B1EA1B}" srcOrd="0" destOrd="5" presId="urn:microsoft.com/office/officeart/2005/8/layout/hList1"/>
    <dgm:cxn modelId="{85062D7C-B28B-4517-A322-D20185406D50}" type="presOf" srcId="{A3341AA5-82F3-4C4B-89A7-222919395FF4}" destId="{CC26CEE1-DC74-459C-8C9B-C46852B1EA1B}" srcOrd="0" destOrd="1" presId="urn:microsoft.com/office/officeart/2005/8/layout/hList1"/>
    <dgm:cxn modelId="{4B319B81-2F7F-4F34-9C88-75D15FFAE590}" type="presOf" srcId="{33A28C44-1729-4B0E-A6C9-3F39BB7B89BF}" destId="{CC26CEE1-DC74-459C-8C9B-C46852B1EA1B}" srcOrd="0" destOrd="4" presId="urn:microsoft.com/office/officeart/2005/8/layout/hList1"/>
    <dgm:cxn modelId="{0AE23285-3655-4D58-A7D6-8A1D6C516B71}" type="presOf" srcId="{B6B14DA2-9E9E-46B8-AC3A-08B551461977}" destId="{CC26CEE1-DC74-459C-8C9B-C46852B1EA1B}" srcOrd="0" destOrd="3" presId="urn:microsoft.com/office/officeart/2005/8/layout/hList1"/>
    <dgm:cxn modelId="{27EB6D9E-69E8-47BA-95FF-B159B96CA910}" type="presOf" srcId="{CAD204F0-1659-469B-A553-67B68334DCF8}" destId="{CC26CEE1-DC74-459C-8C9B-C46852B1EA1B}" srcOrd="0" destOrd="0" presId="urn:microsoft.com/office/officeart/2005/8/layout/hList1"/>
    <dgm:cxn modelId="{ADC74AB2-A432-4694-A55D-9A030D4F5C7D}" srcId="{EE614091-8E7F-4B43-B3F9-A0F91B206BE5}" destId="{33A28C44-1729-4B0E-A6C9-3F39BB7B89BF}" srcOrd="4" destOrd="0" parTransId="{A4FAEB6E-756C-42A1-8CFD-D32BD32C68AB}" sibTransId="{AE5DF1CF-9C72-465D-8EC9-9B34C9C4D4EE}"/>
    <dgm:cxn modelId="{9DA1D2BB-8C2F-449F-BE26-A38DFF0CAE8D}" srcId="{EE614091-8E7F-4B43-B3F9-A0F91B206BE5}" destId="{9DF64A8F-1C9C-43F3-8046-08682E868F45}" srcOrd="2" destOrd="0" parTransId="{5E529A16-E2D1-41C3-AAB6-989A1AD7E56B}" sibTransId="{2808DC80-8332-4483-ADE4-CC9E7BB8B955}"/>
    <dgm:cxn modelId="{77875DE2-2DE6-4273-8463-F854A52F4706}" srcId="{EE614091-8E7F-4B43-B3F9-A0F91B206BE5}" destId="{CAD204F0-1659-469B-A553-67B68334DCF8}" srcOrd="0" destOrd="0" parTransId="{D5E28B69-CBF7-4CE8-A796-674BA192D548}" sibTransId="{9C131E27-AF4D-49EB-A744-AF4AAE0F2D30}"/>
    <dgm:cxn modelId="{740B57F5-4536-48D7-ADAC-DFB257F28F52}" srcId="{EE614091-8E7F-4B43-B3F9-A0F91B206BE5}" destId="{A3341AA5-82F3-4C4B-89A7-222919395FF4}" srcOrd="1" destOrd="0" parTransId="{41ED377B-9828-4311-A71B-92F57C572E88}" sibTransId="{6BB7FC96-D4CA-4D16-A6A9-D3EB342C4776}"/>
    <dgm:cxn modelId="{37945AFF-B581-4D4D-9E92-700BB1F4473C}" srcId="{185AE453-D13C-4C22-9BE2-C5F2634AC1A3}" destId="{EE614091-8E7F-4B43-B3F9-A0F91B206BE5}" srcOrd="0" destOrd="0" parTransId="{8F344DBC-FD25-4D8E-B41B-4865671E5100}" sibTransId="{FDD0852C-D079-4AA8-B73D-928C1AED665A}"/>
    <dgm:cxn modelId="{CFD09053-8D1E-4BD8-B2DC-97B0ADA376B4}" type="presParOf" srcId="{7D438475-492A-448E-8B55-1E29F07249EF}" destId="{DFE347FD-894C-49F7-8402-DAD967DC2634}" srcOrd="0" destOrd="0" presId="urn:microsoft.com/office/officeart/2005/8/layout/hList1"/>
    <dgm:cxn modelId="{6A379866-6817-423A-A6EA-76709578E999}" type="presParOf" srcId="{DFE347FD-894C-49F7-8402-DAD967DC2634}" destId="{EE89EDBE-C08A-4E5F-B9CE-99AC2F4BCA90}" srcOrd="0" destOrd="0" presId="urn:microsoft.com/office/officeart/2005/8/layout/hList1"/>
    <dgm:cxn modelId="{885F71CD-7981-4E1E-97D3-8F80E94C6EA5}" type="presParOf" srcId="{DFE347FD-894C-49F7-8402-DAD967DC2634}" destId="{CC26CEE1-DC74-459C-8C9B-C46852B1EA1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AA91-2E48-4BC9-A8E7-CB83F8BC3F9F}">
      <dsp:nvSpPr>
        <dsp:cNvPr id="0" name=""/>
        <dsp:cNvSpPr/>
      </dsp:nvSpPr>
      <dsp:spPr>
        <a:xfrm>
          <a:off x="0" y="160892"/>
          <a:ext cx="2632792" cy="157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i="0" kern="1200" dirty="0">
              <a:solidFill>
                <a:schemeClr val="bg2"/>
              </a:solidFill>
            </a:rPr>
            <a:t>1. Öğretim Yöntem ve Teknikleri </a:t>
          </a:r>
        </a:p>
      </dsp:txBody>
      <dsp:txXfrm>
        <a:off x="0" y="160892"/>
        <a:ext cx="2632792" cy="1579675"/>
      </dsp:txXfrm>
    </dsp:sp>
    <dsp:sp modelId="{BE7B9994-6AB0-42E4-8A40-832165CAAE20}">
      <dsp:nvSpPr>
        <dsp:cNvPr id="0" name=""/>
        <dsp:cNvSpPr/>
      </dsp:nvSpPr>
      <dsp:spPr>
        <a:xfrm>
          <a:off x="2896071" y="160892"/>
          <a:ext cx="2632792" cy="1579675"/>
        </a:xfrm>
        <a:prstGeom prst="rect">
          <a:avLst/>
        </a:prstGeom>
        <a:solidFill>
          <a:schemeClr val="accent2">
            <a:hueOff val="1955492"/>
            <a:satOff val="-1148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i="0" kern="1200" dirty="0">
              <a:solidFill>
                <a:schemeClr val="bg2"/>
              </a:solidFill>
            </a:rPr>
            <a:t>2. Bilimsel ve Teknolojik Faaliyetler</a:t>
          </a:r>
        </a:p>
      </dsp:txBody>
      <dsp:txXfrm>
        <a:off x="2896071" y="160892"/>
        <a:ext cx="2632792" cy="1579675"/>
      </dsp:txXfrm>
    </dsp:sp>
    <dsp:sp modelId="{9DE06C7C-A271-404B-B791-05A0C75D6D27}">
      <dsp:nvSpPr>
        <dsp:cNvPr id="0" name=""/>
        <dsp:cNvSpPr/>
      </dsp:nvSpPr>
      <dsp:spPr>
        <a:xfrm>
          <a:off x="5792143" y="160892"/>
          <a:ext cx="2632792" cy="1579675"/>
        </a:xfrm>
        <a:prstGeom prst="rect">
          <a:avLst/>
        </a:prstGeom>
        <a:solidFill>
          <a:schemeClr val="accent2">
            <a:hueOff val="3910984"/>
            <a:satOff val="-22973"/>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i="0" kern="1200" dirty="0">
              <a:solidFill>
                <a:schemeClr val="bg2"/>
              </a:solidFill>
            </a:rPr>
            <a:t>3. Kurumsal Kapasitenin Geliştirilmesi</a:t>
          </a:r>
        </a:p>
      </dsp:txBody>
      <dsp:txXfrm>
        <a:off x="5792143" y="160892"/>
        <a:ext cx="2632792" cy="1579675"/>
      </dsp:txXfrm>
    </dsp:sp>
    <dsp:sp modelId="{8728E709-14C1-4738-B559-8B21936E218D}">
      <dsp:nvSpPr>
        <dsp:cNvPr id="0" name=""/>
        <dsp:cNvSpPr/>
      </dsp:nvSpPr>
      <dsp:spPr>
        <a:xfrm>
          <a:off x="1448035" y="2003847"/>
          <a:ext cx="2632792" cy="1579675"/>
        </a:xfrm>
        <a:prstGeom prst="rect">
          <a:avLst/>
        </a:prstGeom>
        <a:solidFill>
          <a:schemeClr val="accent2">
            <a:hueOff val="5866477"/>
            <a:satOff val="-34459"/>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i="0" kern="1200" dirty="0">
              <a:solidFill>
                <a:schemeClr val="bg2"/>
              </a:solidFill>
            </a:rPr>
            <a:t>4. Eğitim Öğretime Erişim ve Yönlendirme</a:t>
          </a:r>
        </a:p>
      </dsp:txBody>
      <dsp:txXfrm>
        <a:off x="1448035" y="2003847"/>
        <a:ext cx="2632792" cy="1579675"/>
      </dsp:txXfrm>
    </dsp:sp>
    <dsp:sp modelId="{B531CF16-F2B4-4132-A0E4-7360A165AC16}">
      <dsp:nvSpPr>
        <dsp:cNvPr id="0" name=""/>
        <dsp:cNvSpPr/>
      </dsp:nvSpPr>
      <dsp:spPr>
        <a:xfrm>
          <a:off x="4344107" y="2003847"/>
          <a:ext cx="2632792" cy="1579675"/>
        </a:xfrm>
        <a:prstGeom prst="rect">
          <a:avLst/>
        </a:prstGeom>
        <a:solidFill>
          <a:schemeClr val="accent2">
            <a:hueOff val="7821969"/>
            <a:satOff val="-45945"/>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i="0" kern="1200" dirty="0">
              <a:solidFill>
                <a:schemeClr val="bg2"/>
              </a:solidFill>
            </a:rPr>
            <a:t>5.Olumlu Tutum ve Davranışların Geliştirilmesi</a:t>
          </a:r>
        </a:p>
      </dsp:txBody>
      <dsp:txXfrm>
        <a:off x="4344107" y="2003847"/>
        <a:ext cx="2632792" cy="157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046-B288-449C-9D8B-C528DE9B4FEE}">
      <dsp:nvSpPr>
        <dsp:cNvPr id="0" name=""/>
        <dsp:cNvSpPr/>
      </dsp:nvSpPr>
      <dsp:spPr>
        <a:xfrm>
          <a:off x="6975" y="492349"/>
          <a:ext cx="2084863" cy="12509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2"/>
              </a:solidFill>
            </a:rPr>
            <a:t>1.ve 2. ölçümler</a:t>
          </a:r>
        </a:p>
      </dsp:txBody>
      <dsp:txXfrm>
        <a:off x="43613" y="528987"/>
        <a:ext cx="2011587" cy="1177642"/>
      </dsp:txXfrm>
    </dsp:sp>
    <dsp:sp modelId="{B23A6BA6-26C3-48E1-96CA-82321A8027A0}">
      <dsp:nvSpPr>
        <dsp:cNvPr id="0" name=""/>
        <dsp:cNvSpPr/>
      </dsp:nvSpPr>
      <dsp:spPr>
        <a:xfrm>
          <a:off x="2123850" y="859285"/>
          <a:ext cx="744905" cy="51704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solidFill>
              <a:schemeClr val="bg2"/>
            </a:solidFill>
          </a:endParaRPr>
        </a:p>
      </dsp:txBody>
      <dsp:txXfrm>
        <a:off x="2123850" y="962694"/>
        <a:ext cx="589791" cy="310228"/>
      </dsp:txXfrm>
    </dsp:sp>
    <dsp:sp modelId="{090AEE52-7D23-47E0-8C9D-115C7351EE33}">
      <dsp:nvSpPr>
        <dsp:cNvPr id="0" name=""/>
        <dsp:cNvSpPr/>
      </dsp:nvSpPr>
      <dsp:spPr>
        <a:xfrm>
          <a:off x="2925784" y="492349"/>
          <a:ext cx="2084863" cy="1250918"/>
        </a:xfrm>
        <a:prstGeom prst="roundRect">
          <a:avLst>
            <a:gd name="adj" fmla="val 10000"/>
          </a:avLst>
        </a:prstGeom>
        <a:gradFill rotWithShape="0">
          <a:gsLst>
            <a:gs pos="0">
              <a:schemeClr val="accent2">
                <a:hueOff val="1564394"/>
                <a:satOff val="-9189"/>
                <a:lumOff val="0"/>
                <a:alphaOff val="0"/>
                <a:shade val="51000"/>
                <a:satMod val="130000"/>
              </a:schemeClr>
            </a:gs>
            <a:gs pos="80000">
              <a:schemeClr val="accent2">
                <a:hueOff val="1564394"/>
                <a:satOff val="-9189"/>
                <a:lumOff val="0"/>
                <a:alphaOff val="0"/>
                <a:shade val="93000"/>
                <a:satMod val="130000"/>
              </a:schemeClr>
            </a:gs>
            <a:gs pos="100000">
              <a:schemeClr val="accent2">
                <a:hueOff val="1564394"/>
                <a:satOff val="-9189"/>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2"/>
              </a:solidFill>
            </a:rPr>
            <a:t>3.Ölçüm</a:t>
          </a:r>
        </a:p>
        <a:p>
          <a:pPr marL="0" lvl="0" indent="0" algn="ctr" defTabSz="1066800">
            <a:lnSpc>
              <a:spcPct val="90000"/>
            </a:lnSpc>
            <a:spcBef>
              <a:spcPct val="0"/>
            </a:spcBef>
            <a:spcAft>
              <a:spcPct val="35000"/>
            </a:spcAft>
            <a:buNone/>
          </a:pPr>
          <a:r>
            <a:rPr lang="tr-TR" sz="1500" kern="1200" dirty="0">
              <a:solidFill>
                <a:srgbClr val="FF0000"/>
              </a:solidFill>
            </a:rPr>
            <a:t>İKİ ÖLÇÜM ARASINDA EN AZ 30 PUANLIK FARK OLURSA</a:t>
          </a:r>
        </a:p>
      </dsp:txBody>
      <dsp:txXfrm>
        <a:off x="2962422" y="528987"/>
        <a:ext cx="2011587" cy="1177642"/>
      </dsp:txXfrm>
    </dsp:sp>
    <dsp:sp modelId="{C61F1ABC-1E02-4AAE-9E16-89B634C37F89}">
      <dsp:nvSpPr>
        <dsp:cNvPr id="0" name=""/>
        <dsp:cNvSpPr/>
      </dsp:nvSpPr>
      <dsp:spPr>
        <a:xfrm>
          <a:off x="5028966" y="859285"/>
          <a:ext cx="772291" cy="517046"/>
        </a:xfrm>
        <a:prstGeom prst="rightArrow">
          <a:avLst>
            <a:gd name="adj1" fmla="val 60000"/>
            <a:gd name="adj2" fmla="val 50000"/>
          </a:avLst>
        </a:prstGeom>
        <a:gradFill rotWithShape="0">
          <a:gsLst>
            <a:gs pos="0">
              <a:schemeClr val="accent2">
                <a:hueOff val="1955492"/>
                <a:satOff val="-11486"/>
                <a:lumOff val="0"/>
                <a:alphaOff val="0"/>
                <a:shade val="51000"/>
                <a:satMod val="130000"/>
              </a:schemeClr>
            </a:gs>
            <a:gs pos="80000">
              <a:schemeClr val="accent2">
                <a:hueOff val="1955492"/>
                <a:satOff val="-11486"/>
                <a:lumOff val="0"/>
                <a:alphaOff val="0"/>
                <a:shade val="93000"/>
                <a:satMod val="130000"/>
              </a:schemeClr>
            </a:gs>
            <a:gs pos="100000">
              <a:schemeClr val="accent2">
                <a:hueOff val="1955492"/>
                <a:satOff val="-11486"/>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solidFill>
              <a:schemeClr val="bg2"/>
            </a:solidFill>
          </a:endParaRPr>
        </a:p>
      </dsp:txBody>
      <dsp:txXfrm>
        <a:off x="5028966" y="962694"/>
        <a:ext cx="617177" cy="310228"/>
      </dsp:txXfrm>
    </dsp:sp>
    <dsp:sp modelId="{376BBF8D-ABE9-4B90-8AE3-A2875A95E713}">
      <dsp:nvSpPr>
        <dsp:cNvPr id="0" name=""/>
        <dsp:cNvSpPr/>
      </dsp:nvSpPr>
      <dsp:spPr>
        <a:xfrm>
          <a:off x="5844593" y="492349"/>
          <a:ext cx="2084863" cy="1250918"/>
        </a:xfrm>
        <a:prstGeom prst="roundRect">
          <a:avLst>
            <a:gd name="adj" fmla="val 10000"/>
          </a:avLst>
        </a:prstGeom>
        <a:gradFill rotWithShape="0">
          <a:gsLst>
            <a:gs pos="0">
              <a:schemeClr val="accent2">
                <a:hueOff val="3128788"/>
                <a:satOff val="-18378"/>
                <a:lumOff val="0"/>
                <a:alphaOff val="0"/>
                <a:shade val="51000"/>
                <a:satMod val="130000"/>
              </a:schemeClr>
            </a:gs>
            <a:gs pos="80000">
              <a:schemeClr val="accent2">
                <a:hueOff val="3128788"/>
                <a:satOff val="-18378"/>
                <a:lumOff val="0"/>
                <a:alphaOff val="0"/>
                <a:shade val="93000"/>
                <a:satMod val="130000"/>
              </a:schemeClr>
            </a:gs>
            <a:gs pos="100000">
              <a:schemeClr val="accent2">
                <a:hueOff val="3128788"/>
                <a:satOff val="-18378"/>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2"/>
              </a:solidFill>
            </a:rPr>
            <a:t>En yakın iki ölçümün ortalaması</a:t>
          </a:r>
        </a:p>
      </dsp:txBody>
      <dsp:txXfrm>
        <a:off x="5881231" y="528987"/>
        <a:ext cx="2011587" cy="1177642"/>
      </dsp:txXfrm>
    </dsp:sp>
    <dsp:sp modelId="{D0AF4E0E-2E32-4E03-88BB-129F18395F8E}">
      <dsp:nvSpPr>
        <dsp:cNvPr id="0" name=""/>
        <dsp:cNvSpPr/>
      </dsp:nvSpPr>
      <dsp:spPr>
        <a:xfrm rot="8530387">
          <a:off x="4671028" y="1848852"/>
          <a:ext cx="1344607" cy="517046"/>
        </a:xfrm>
        <a:prstGeom prst="rightArrow">
          <a:avLst>
            <a:gd name="adj1" fmla="val 60000"/>
            <a:gd name="adj2" fmla="val 50000"/>
          </a:avLst>
        </a:prstGeom>
        <a:gradFill rotWithShape="0">
          <a:gsLst>
            <a:gs pos="0">
              <a:schemeClr val="accent2">
                <a:hueOff val="3910984"/>
                <a:satOff val="-22973"/>
                <a:lumOff val="1"/>
                <a:alphaOff val="0"/>
                <a:shade val="51000"/>
                <a:satMod val="130000"/>
              </a:schemeClr>
            </a:gs>
            <a:gs pos="80000">
              <a:schemeClr val="accent2">
                <a:hueOff val="3910984"/>
                <a:satOff val="-22973"/>
                <a:lumOff val="1"/>
                <a:alphaOff val="0"/>
                <a:shade val="93000"/>
                <a:satMod val="130000"/>
              </a:schemeClr>
            </a:gs>
            <a:gs pos="100000">
              <a:schemeClr val="accent2">
                <a:hueOff val="3910984"/>
                <a:satOff val="-22973"/>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solidFill>
              <a:schemeClr val="bg2"/>
            </a:solidFill>
          </a:endParaRPr>
        </a:p>
      </dsp:txBody>
      <dsp:txXfrm rot="-5400000">
        <a:off x="5249477" y="1465065"/>
        <a:ext cx="310228" cy="1189493"/>
      </dsp:txXfrm>
    </dsp:sp>
    <dsp:sp modelId="{6DCA02E8-5F99-4BA2-A7CB-1A87FDE7249E}">
      <dsp:nvSpPr>
        <dsp:cNvPr id="0" name=""/>
        <dsp:cNvSpPr/>
      </dsp:nvSpPr>
      <dsp:spPr>
        <a:xfrm>
          <a:off x="5844593" y="2577212"/>
          <a:ext cx="2084863" cy="1250918"/>
        </a:xfrm>
        <a:prstGeom prst="roundRect">
          <a:avLst>
            <a:gd name="adj" fmla="val 10000"/>
          </a:avLst>
        </a:prstGeom>
        <a:gradFill rotWithShape="0">
          <a:gsLst>
            <a:gs pos="0">
              <a:schemeClr val="accent2">
                <a:hueOff val="4693182"/>
                <a:satOff val="-27567"/>
                <a:lumOff val="1"/>
                <a:alphaOff val="0"/>
                <a:shade val="51000"/>
                <a:satMod val="130000"/>
              </a:schemeClr>
            </a:gs>
            <a:gs pos="80000">
              <a:schemeClr val="accent2">
                <a:hueOff val="4693182"/>
                <a:satOff val="-27567"/>
                <a:lumOff val="1"/>
                <a:alphaOff val="0"/>
                <a:shade val="93000"/>
                <a:satMod val="130000"/>
              </a:schemeClr>
            </a:gs>
            <a:gs pos="100000">
              <a:schemeClr val="accent2">
                <a:hueOff val="4693182"/>
                <a:satOff val="-27567"/>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2"/>
              </a:solidFill>
            </a:rPr>
            <a:t>Ödül töreni</a:t>
          </a:r>
        </a:p>
      </dsp:txBody>
      <dsp:txXfrm>
        <a:off x="5881231" y="2613850"/>
        <a:ext cx="2011587" cy="1177642"/>
      </dsp:txXfrm>
    </dsp:sp>
    <dsp:sp modelId="{4CF28948-1993-4394-B790-9CE8148BE0A8}">
      <dsp:nvSpPr>
        <dsp:cNvPr id="0" name=""/>
        <dsp:cNvSpPr/>
      </dsp:nvSpPr>
      <dsp:spPr>
        <a:xfrm>
          <a:off x="5036256" y="2893367"/>
          <a:ext cx="782324" cy="624317"/>
        </a:xfrm>
        <a:prstGeom prst="rightArrow">
          <a:avLst>
            <a:gd name="adj1" fmla="val 60000"/>
            <a:gd name="adj2" fmla="val 50000"/>
          </a:avLst>
        </a:prstGeom>
        <a:gradFill rotWithShape="0">
          <a:gsLst>
            <a:gs pos="0">
              <a:schemeClr val="accent2">
                <a:hueOff val="5866477"/>
                <a:satOff val="-34459"/>
                <a:lumOff val="1"/>
                <a:alphaOff val="0"/>
                <a:shade val="51000"/>
                <a:satMod val="130000"/>
              </a:schemeClr>
            </a:gs>
            <a:gs pos="80000">
              <a:schemeClr val="accent2">
                <a:hueOff val="5866477"/>
                <a:satOff val="-34459"/>
                <a:lumOff val="1"/>
                <a:alphaOff val="0"/>
                <a:shade val="93000"/>
                <a:satMod val="130000"/>
              </a:schemeClr>
            </a:gs>
            <a:gs pos="100000">
              <a:schemeClr val="accent2">
                <a:hueOff val="5866477"/>
                <a:satOff val="-34459"/>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solidFill>
              <a:schemeClr val="bg2"/>
            </a:solidFill>
          </a:endParaRPr>
        </a:p>
      </dsp:txBody>
      <dsp:txXfrm rot="10800000">
        <a:off x="5036256" y="3018230"/>
        <a:ext cx="595029" cy="374591"/>
      </dsp:txXfrm>
    </dsp:sp>
    <dsp:sp modelId="{A440371D-B2B1-4B6D-B14C-378E9A5AA703}">
      <dsp:nvSpPr>
        <dsp:cNvPr id="0" name=""/>
        <dsp:cNvSpPr/>
      </dsp:nvSpPr>
      <dsp:spPr>
        <a:xfrm>
          <a:off x="2925784" y="2577212"/>
          <a:ext cx="2084863" cy="1250918"/>
        </a:xfrm>
        <a:prstGeom prst="roundRect">
          <a:avLst>
            <a:gd name="adj" fmla="val 10000"/>
          </a:avLst>
        </a:prstGeom>
        <a:gradFill rotWithShape="0">
          <a:gsLst>
            <a:gs pos="0">
              <a:schemeClr val="accent2">
                <a:hueOff val="6257575"/>
                <a:satOff val="-36756"/>
                <a:lumOff val="1"/>
                <a:alphaOff val="0"/>
                <a:shade val="51000"/>
                <a:satMod val="130000"/>
              </a:schemeClr>
            </a:gs>
            <a:gs pos="80000">
              <a:schemeClr val="accent2">
                <a:hueOff val="6257575"/>
                <a:satOff val="-36756"/>
                <a:lumOff val="1"/>
                <a:alphaOff val="0"/>
                <a:shade val="93000"/>
                <a:satMod val="130000"/>
              </a:schemeClr>
            </a:gs>
            <a:gs pos="100000">
              <a:schemeClr val="accent2">
                <a:hueOff val="6257575"/>
                <a:satOff val="-36756"/>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a:solidFill>
                <a:schemeClr val="bg2"/>
              </a:solidFill>
            </a:rPr>
            <a:t>Saha değerlendirmesi</a:t>
          </a:r>
        </a:p>
        <a:p>
          <a:pPr lvl="0" algn="ctr">
            <a:spcBef>
              <a:spcPct val="0"/>
            </a:spcBef>
            <a:buNone/>
          </a:pPr>
          <a:endParaRPr lang="tr-TR" sz="2000" kern="1200" dirty="0">
            <a:solidFill>
              <a:schemeClr val="bg2"/>
            </a:solidFill>
          </a:endParaRPr>
        </a:p>
      </dsp:txBody>
      <dsp:txXfrm>
        <a:off x="2962422" y="2613850"/>
        <a:ext cx="2011587" cy="1177642"/>
      </dsp:txXfrm>
    </dsp:sp>
    <dsp:sp modelId="{6F85FDD1-1352-4734-9D9B-FBB6ACA3128D}">
      <dsp:nvSpPr>
        <dsp:cNvPr id="0" name=""/>
        <dsp:cNvSpPr/>
      </dsp:nvSpPr>
      <dsp:spPr>
        <a:xfrm>
          <a:off x="2161944" y="2944148"/>
          <a:ext cx="718752" cy="517046"/>
        </a:xfrm>
        <a:prstGeom prst="rightArrow">
          <a:avLst>
            <a:gd name="adj1" fmla="val 60000"/>
            <a:gd name="adj2" fmla="val 5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solidFill>
              <a:schemeClr val="bg2"/>
            </a:solidFill>
          </a:endParaRPr>
        </a:p>
      </dsp:txBody>
      <dsp:txXfrm rot="10800000">
        <a:off x="2161944" y="3047557"/>
        <a:ext cx="563638" cy="310228"/>
      </dsp:txXfrm>
    </dsp:sp>
    <dsp:sp modelId="{5B0ADBCD-6D00-4EB9-A098-BD04157B267F}">
      <dsp:nvSpPr>
        <dsp:cNvPr id="0" name=""/>
        <dsp:cNvSpPr/>
      </dsp:nvSpPr>
      <dsp:spPr>
        <a:xfrm>
          <a:off x="6975" y="2577212"/>
          <a:ext cx="2084863" cy="1250918"/>
        </a:xfrm>
        <a:prstGeom prst="roundRect">
          <a:avLst>
            <a:gd name="adj" fmla="val 1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a:solidFill>
                <a:schemeClr val="bg2"/>
              </a:solidFill>
            </a:rPr>
            <a:t>İlk 2 ölçümün ortalaması </a:t>
          </a:r>
        </a:p>
        <a:p>
          <a:pPr lvl="0" algn="ctr" defTabSz="889000">
            <a:lnSpc>
              <a:spcPct val="90000"/>
            </a:lnSpc>
            <a:spcBef>
              <a:spcPct val="0"/>
            </a:spcBef>
            <a:spcAft>
              <a:spcPct val="35000"/>
            </a:spcAft>
            <a:buNone/>
          </a:pPr>
          <a:endParaRPr lang="tr-TR" sz="2000" kern="1200" dirty="0">
            <a:solidFill>
              <a:schemeClr val="bg2"/>
            </a:solidFill>
          </a:endParaRPr>
        </a:p>
      </dsp:txBody>
      <dsp:txXfrm>
        <a:off x="43613" y="2613850"/>
        <a:ext cx="2011587" cy="117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9EDBE-C08A-4E5F-B9CE-99AC2F4BCA90}">
      <dsp:nvSpPr>
        <dsp:cNvPr id="0" name=""/>
        <dsp:cNvSpPr/>
      </dsp:nvSpPr>
      <dsp:spPr>
        <a:xfrm>
          <a:off x="0" y="71293"/>
          <a:ext cx="3096344"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tr-TR" sz="3000" kern="1200" dirty="0"/>
            <a:t>Doğu Karadeniz</a:t>
          </a:r>
        </a:p>
      </dsp:txBody>
      <dsp:txXfrm>
        <a:off x="0" y="71293"/>
        <a:ext cx="3096344" cy="864000"/>
      </dsp:txXfrm>
    </dsp:sp>
    <dsp:sp modelId="{CC26CEE1-DC74-459C-8C9B-C46852B1EA1B}">
      <dsp:nvSpPr>
        <dsp:cNvPr id="0" name=""/>
        <dsp:cNvSpPr/>
      </dsp:nvSpPr>
      <dsp:spPr>
        <a:xfrm>
          <a:off x="0" y="935293"/>
          <a:ext cx="3096344" cy="3294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tr-TR" sz="3000" kern="1200" dirty="0"/>
            <a:t>Trabzon</a:t>
          </a:r>
        </a:p>
        <a:p>
          <a:pPr marL="285750" lvl="1" indent="-285750" algn="l" defTabSz="1333500">
            <a:lnSpc>
              <a:spcPct val="90000"/>
            </a:lnSpc>
            <a:spcBef>
              <a:spcPct val="0"/>
            </a:spcBef>
            <a:spcAft>
              <a:spcPct val="15000"/>
            </a:spcAft>
            <a:buChar char="•"/>
          </a:pPr>
          <a:r>
            <a:rPr lang="tr-TR" sz="3000" kern="1200" dirty="0"/>
            <a:t>Ordu</a:t>
          </a:r>
        </a:p>
        <a:p>
          <a:pPr marL="285750" lvl="1" indent="-285750" algn="l" defTabSz="1333500">
            <a:lnSpc>
              <a:spcPct val="90000"/>
            </a:lnSpc>
            <a:spcBef>
              <a:spcPct val="0"/>
            </a:spcBef>
            <a:spcAft>
              <a:spcPct val="15000"/>
            </a:spcAft>
            <a:buChar char="•"/>
          </a:pPr>
          <a:r>
            <a:rPr lang="tr-TR" sz="3000" kern="1200" dirty="0"/>
            <a:t>Giresun</a:t>
          </a:r>
        </a:p>
        <a:p>
          <a:pPr marL="285750" lvl="1" indent="-285750" algn="l" defTabSz="1333500">
            <a:lnSpc>
              <a:spcPct val="90000"/>
            </a:lnSpc>
            <a:spcBef>
              <a:spcPct val="0"/>
            </a:spcBef>
            <a:spcAft>
              <a:spcPct val="15000"/>
            </a:spcAft>
            <a:buChar char="•"/>
          </a:pPr>
          <a:r>
            <a:rPr lang="tr-TR" sz="3000" kern="1200" dirty="0"/>
            <a:t>Rize</a:t>
          </a:r>
        </a:p>
        <a:p>
          <a:pPr marL="285750" lvl="1" indent="-285750" algn="l" defTabSz="1333500">
            <a:lnSpc>
              <a:spcPct val="90000"/>
            </a:lnSpc>
            <a:spcBef>
              <a:spcPct val="0"/>
            </a:spcBef>
            <a:spcAft>
              <a:spcPct val="15000"/>
            </a:spcAft>
            <a:buChar char="•"/>
          </a:pPr>
          <a:r>
            <a:rPr lang="tr-TR" sz="3000" kern="1200" dirty="0"/>
            <a:t>Artvin</a:t>
          </a:r>
        </a:p>
        <a:p>
          <a:pPr marL="285750" lvl="1" indent="-285750" algn="l" defTabSz="1333500">
            <a:lnSpc>
              <a:spcPct val="90000"/>
            </a:lnSpc>
            <a:spcBef>
              <a:spcPct val="0"/>
            </a:spcBef>
            <a:spcAft>
              <a:spcPct val="15000"/>
            </a:spcAft>
            <a:buChar char="•"/>
          </a:pPr>
          <a:r>
            <a:rPr lang="tr-TR" sz="3000" kern="1200" dirty="0"/>
            <a:t>Gümüşhane</a:t>
          </a:r>
        </a:p>
      </dsp:txBody>
      <dsp:txXfrm>
        <a:off x="0" y="935293"/>
        <a:ext cx="3096344" cy="329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DD7C-B85A-45D9-A4DD-CE4D25A2B06A}" type="datetimeFigureOut">
              <a:rPr lang="tr-TR" smtClean="0"/>
              <a:pPr/>
              <a:t>02.04.2018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74EAF-9213-416D-967E-0ECDE0BC69BD}" type="slidenum">
              <a:rPr lang="tr-TR" smtClean="0"/>
              <a:pPr/>
              <a:t>‹#›</a:t>
            </a:fld>
            <a:endParaRPr lang="tr-TR"/>
          </a:p>
        </p:txBody>
      </p:sp>
    </p:spTree>
    <p:extLst>
      <p:ext uri="{BB962C8B-B14F-4D97-AF65-F5344CB8AC3E}">
        <p14:creationId xmlns:p14="http://schemas.microsoft.com/office/powerpoint/2010/main" val="52731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23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323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28D2E0DA-F58C-4F54-9FAD-D8D986680FD8}"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fld id="{696E6221-16F0-4333-B5AE-38D77E98F6AC}" type="datetime1">
              <a:rPr lang="tr-TR" smtClean="0"/>
              <a:pPr>
                <a:defRPr/>
              </a:pPr>
              <a:t>02.04.2018</a:t>
            </a:fld>
            <a:endParaRPr lang="tr-TR"/>
          </a:p>
        </p:txBody>
      </p:sp>
    </p:spTree>
    <p:extLst>
      <p:ext uri="{BB962C8B-B14F-4D97-AF65-F5344CB8AC3E}">
        <p14:creationId xmlns:p14="http://schemas.microsoft.com/office/powerpoint/2010/main" val="63074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C3255CCC-35C6-43C3-BAA6-8AE67F276A0B}" type="datetime1">
              <a:rPr lang="tr-TR" smtClean="0"/>
              <a:pPr>
                <a:defRPr/>
              </a:pPr>
              <a:t>02.04.2018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C28F6CB-00DD-4AAE-907E-1316E94C1CA4}" type="slidenum">
              <a:rPr lang="tr-TR"/>
              <a:pPr>
                <a:defRPr/>
              </a:pPr>
              <a:t>‹#›</a:t>
            </a:fld>
            <a:endParaRPr lang="tr-TR"/>
          </a:p>
        </p:txBody>
      </p:sp>
    </p:spTree>
    <p:extLst>
      <p:ext uri="{BB962C8B-B14F-4D97-AF65-F5344CB8AC3E}">
        <p14:creationId xmlns:p14="http://schemas.microsoft.com/office/powerpoint/2010/main" val="292302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A517B76D-083A-4E12-B419-4CAC7E39925B}" type="datetime1">
              <a:rPr lang="tr-TR" smtClean="0"/>
              <a:pPr>
                <a:defRPr/>
              </a:pPr>
              <a:t>02.04.2018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298FCEB2-DCEA-4BB2-B0C9-DFA7CB7AE321}" type="slidenum">
              <a:rPr lang="tr-TR"/>
              <a:pPr>
                <a:defRPr/>
              </a:pPr>
              <a:t>‹#›</a:t>
            </a:fld>
            <a:endParaRPr lang="tr-TR"/>
          </a:p>
        </p:txBody>
      </p:sp>
    </p:spTree>
    <p:extLst>
      <p:ext uri="{BB962C8B-B14F-4D97-AF65-F5344CB8AC3E}">
        <p14:creationId xmlns:p14="http://schemas.microsoft.com/office/powerpoint/2010/main" val="29862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6FF67698-3FF9-46B2-BD2B-E110A1979DAA}" type="datetime1">
              <a:rPr lang="tr-TR" smtClean="0"/>
              <a:pPr>
                <a:defRPr/>
              </a:pPr>
              <a:t>02.04.2018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C143D203-F585-4C26-B60A-A4A815B4B982}" type="slidenum">
              <a:rPr lang="tr-TR"/>
              <a:pPr>
                <a:defRPr/>
              </a:pPr>
              <a:t>‹#›</a:t>
            </a:fld>
            <a:endParaRPr lang="tr-TR"/>
          </a:p>
        </p:txBody>
      </p:sp>
    </p:spTree>
    <p:extLst>
      <p:ext uri="{BB962C8B-B14F-4D97-AF65-F5344CB8AC3E}">
        <p14:creationId xmlns:p14="http://schemas.microsoft.com/office/powerpoint/2010/main" val="426419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a:t>Asıl başlık stili için tıklatın</a:t>
            </a:r>
          </a:p>
        </p:txBody>
      </p:sp>
      <p:sp>
        <p:nvSpPr>
          <p:cNvPr id="3" name="2 İçerik Yer Tutucusu"/>
          <p:cNvSpPr>
            <a:spLocks noGrp="1"/>
          </p:cNvSpPr>
          <p:nvPr>
            <p:ph sz="quarter" idx="1"/>
          </p:nvPr>
        </p:nvSpPr>
        <p:spPr>
          <a:xfrm>
            <a:off x="457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57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DD54A900-9D5B-4A44-8243-51D5881A18D1}" type="datetime1">
              <a:rPr lang="tr-TR" smtClean="0"/>
              <a:pPr>
                <a:defRPr/>
              </a:pPr>
              <a:t>02.04.2018</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0A4346CC-35AF-4F04-B65B-345C3D3D676E}" type="slidenum">
              <a:rPr lang="tr-TR"/>
              <a:pPr>
                <a:defRPr/>
              </a:pPr>
              <a:t>‹#›</a:t>
            </a:fld>
            <a:endParaRPr lang="tr-TR"/>
          </a:p>
        </p:txBody>
      </p:sp>
    </p:spTree>
    <p:extLst>
      <p:ext uri="{BB962C8B-B14F-4D97-AF65-F5344CB8AC3E}">
        <p14:creationId xmlns:p14="http://schemas.microsoft.com/office/powerpoint/2010/main" val="146329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25029C19-3CA2-4BB8-BF8C-1E47E9924247}" type="datetime1">
              <a:rPr lang="tr-TR" smtClean="0"/>
              <a:pPr>
                <a:defRPr/>
              </a:pPr>
              <a:t>02.04.2018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1AA6F7D-56FE-48AB-824A-E716A2B97DD9}" type="slidenum">
              <a:rPr lang="tr-TR"/>
              <a:pPr>
                <a:defRPr/>
              </a:pPr>
              <a:t>‹#›</a:t>
            </a:fld>
            <a:endParaRPr lang="tr-TR"/>
          </a:p>
        </p:txBody>
      </p:sp>
    </p:spTree>
    <p:extLst>
      <p:ext uri="{BB962C8B-B14F-4D97-AF65-F5344CB8AC3E}">
        <p14:creationId xmlns:p14="http://schemas.microsoft.com/office/powerpoint/2010/main" val="282165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fld id="{4C21189F-EE36-41B6-957A-C2829282E7AE}" type="datetime1">
              <a:rPr lang="tr-TR" smtClean="0"/>
              <a:pPr>
                <a:defRPr/>
              </a:pPr>
              <a:t>02.04.2018</a:t>
            </a:fld>
            <a:endParaRPr lang="tr-TR"/>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346604E9-0473-4132-B434-FFF584F5D879}" type="slidenum">
              <a:rPr lang="tr-TR"/>
              <a:pPr>
                <a:defRPr/>
              </a:pPr>
              <a:t>‹#›</a:t>
            </a:fld>
            <a:endParaRPr lang="tr-TR"/>
          </a:p>
        </p:txBody>
      </p:sp>
    </p:spTree>
    <p:extLst>
      <p:ext uri="{BB962C8B-B14F-4D97-AF65-F5344CB8AC3E}">
        <p14:creationId xmlns:p14="http://schemas.microsoft.com/office/powerpoint/2010/main" val="118171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Tablo Yer Tutucusu"/>
          <p:cNvSpPr>
            <a:spLocks noGrp="1"/>
          </p:cNvSpPr>
          <p:nvPr>
            <p:ph type="tbl" idx="1"/>
          </p:nvPr>
        </p:nvSpPr>
        <p:spPr>
          <a:xfrm>
            <a:off x="457200" y="1905000"/>
            <a:ext cx="82296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E68CDE84-6576-48EA-9D5A-308AE0D180E3}" type="datetime1">
              <a:rPr lang="tr-TR" smtClean="0"/>
              <a:pPr>
                <a:defRPr/>
              </a:pPr>
              <a:t>02.04.2018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7A53F67-DBA3-404C-817B-429092053420}" type="slidenum">
              <a:rPr lang="tr-TR"/>
              <a:pPr>
                <a:defRPr/>
              </a:pPr>
              <a:t>‹#›</a:t>
            </a:fld>
            <a:endParaRPr lang="tr-TR"/>
          </a:p>
        </p:txBody>
      </p:sp>
    </p:spTree>
    <p:extLst>
      <p:ext uri="{BB962C8B-B14F-4D97-AF65-F5344CB8AC3E}">
        <p14:creationId xmlns:p14="http://schemas.microsoft.com/office/powerpoint/2010/main" val="376403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6912768" cy="908720"/>
          </a:xfrm>
        </p:spPr>
        <p:txBody>
          <a:bodyPr/>
          <a:lstStyle>
            <a:lvl1pPr algn="ctr">
              <a:defRPr sz="2800" b="1">
                <a:solidFill>
                  <a:schemeClr val="tx1"/>
                </a:solidFill>
              </a:defRPr>
            </a:lvl1pPr>
          </a:lstStyle>
          <a:p>
            <a:r>
              <a:rPr lang="tr-TR"/>
              <a:t>Asıl başlık stili için tıklatın</a:t>
            </a:r>
            <a:endParaRPr lang="tr-TR" dirty="0"/>
          </a:p>
        </p:txBody>
      </p:sp>
      <p:sp>
        <p:nvSpPr>
          <p:cNvPr id="3" name="2 İçerik Yer Tutucusu"/>
          <p:cNvSpPr>
            <a:spLocks noGrp="1"/>
          </p:cNvSpPr>
          <p:nvPr>
            <p:ph idx="1"/>
          </p:nvPr>
        </p:nvSpPr>
        <p:spPr>
          <a:xfrm>
            <a:off x="323528" y="1124745"/>
            <a:ext cx="8568952" cy="5596730"/>
          </a:xfrm>
        </p:spPr>
        <p:txBody>
          <a:bodyPr/>
          <a:lstStyle>
            <a:lvl1pPr algn="just">
              <a:lnSpc>
                <a:spcPct val="150000"/>
              </a:lnSpc>
              <a:spcBef>
                <a:spcPts val="1800"/>
              </a:spcBef>
              <a:buClrTx/>
              <a:defRPr sz="2400">
                <a:solidFill>
                  <a:schemeClr val="bg2"/>
                </a:solidFill>
                <a:effectLst/>
                <a:latin typeface="Calibri" panose="020F0502020204030204" pitchFamily="34" charset="0"/>
              </a:defRPr>
            </a:lvl1pPr>
            <a:lvl2pPr algn="just">
              <a:lnSpc>
                <a:spcPct val="150000"/>
              </a:lnSpc>
              <a:spcBef>
                <a:spcPts val="1800"/>
              </a:spcBef>
              <a:buClrTx/>
              <a:defRPr sz="2400">
                <a:solidFill>
                  <a:schemeClr val="bg2"/>
                </a:solidFill>
                <a:effectLst/>
                <a:latin typeface="Calibri" panose="020F0502020204030204" pitchFamily="34" charset="0"/>
              </a:defRPr>
            </a:lvl2pPr>
            <a:lvl3pPr algn="just">
              <a:lnSpc>
                <a:spcPct val="150000"/>
              </a:lnSpc>
              <a:spcBef>
                <a:spcPts val="1800"/>
              </a:spcBef>
              <a:buClrTx/>
              <a:defRPr sz="2400">
                <a:solidFill>
                  <a:schemeClr val="bg2"/>
                </a:solidFill>
                <a:effectLst/>
                <a:latin typeface="Calibri" panose="020F0502020204030204" pitchFamily="34" charset="0"/>
              </a:defRPr>
            </a:lvl3pPr>
            <a:lvl4pPr algn="just">
              <a:lnSpc>
                <a:spcPct val="150000"/>
              </a:lnSpc>
              <a:spcBef>
                <a:spcPts val="1800"/>
              </a:spcBef>
              <a:buClrTx/>
              <a:defRPr sz="2400">
                <a:solidFill>
                  <a:schemeClr val="bg2"/>
                </a:solidFill>
                <a:effectLst/>
                <a:latin typeface="Calibri" panose="020F0502020204030204" pitchFamily="34" charset="0"/>
              </a:defRPr>
            </a:lvl4pPr>
            <a:lvl5pPr algn="just">
              <a:lnSpc>
                <a:spcPct val="150000"/>
              </a:lnSpc>
              <a:spcBef>
                <a:spcPts val="1800"/>
              </a:spcBef>
              <a:buClrTx/>
              <a:defRPr sz="2400">
                <a:solidFill>
                  <a:schemeClr val="bg2"/>
                </a:solidFill>
                <a:effectLst/>
                <a:latin typeface="Calibri" panose="020F050202020403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1E35DF14-FF68-4753-A355-6FFE6D5AEFA1}" type="datetime1">
              <a:rPr lang="tr-TR" smtClean="0"/>
              <a:pPr>
                <a:defRPr/>
              </a:pPr>
              <a:t>02.04.2018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728264D-8698-450C-B97C-9BBD9B942CFE}" type="slidenum">
              <a:rPr lang="tr-TR"/>
              <a:pPr>
                <a:defRPr/>
              </a:pPr>
              <a:t>‹#›</a:t>
            </a:fld>
            <a:endParaRPr lang="tr-TR"/>
          </a:p>
        </p:txBody>
      </p:sp>
    </p:spTree>
    <p:extLst>
      <p:ext uri="{BB962C8B-B14F-4D97-AF65-F5344CB8AC3E}">
        <p14:creationId xmlns:p14="http://schemas.microsoft.com/office/powerpoint/2010/main" val="25818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a:xfrm>
            <a:off x="1043608" y="0"/>
            <a:ext cx="7056784" cy="908720"/>
          </a:xfrm>
        </p:spPr>
        <p:txBody>
          <a:bodyPr/>
          <a:lstStyle>
            <a:lvl1pPr>
              <a:defRPr sz="3200" b="1">
                <a:solidFill>
                  <a:schemeClr val="tx1"/>
                </a:solidFill>
              </a:defRPr>
            </a:lvl1pPr>
          </a:lstStyle>
          <a:p>
            <a:r>
              <a:rPr lang="tr-TR"/>
              <a:t>Asıl başlık stili için tıklatın</a:t>
            </a:r>
            <a:endParaRPr lang="tr-TR" dirty="0"/>
          </a:p>
        </p:txBody>
      </p:sp>
      <p:sp>
        <p:nvSpPr>
          <p:cNvPr id="3" name="Rectangle 4"/>
          <p:cNvSpPr>
            <a:spLocks noGrp="1" noChangeArrowheads="1"/>
          </p:cNvSpPr>
          <p:nvPr>
            <p:ph type="dt" sz="half" idx="10"/>
          </p:nvPr>
        </p:nvSpPr>
        <p:spPr>
          <a:ln/>
        </p:spPr>
        <p:txBody>
          <a:bodyPr/>
          <a:lstStyle>
            <a:lvl1pPr>
              <a:defRPr/>
            </a:lvl1pPr>
          </a:lstStyle>
          <a:p>
            <a:pPr>
              <a:defRPr/>
            </a:pPr>
            <a:fld id="{107242ED-2890-43D1-8023-CB7B456D2BF3}" type="datetime1">
              <a:rPr lang="tr-TR" smtClean="0"/>
              <a:pPr>
                <a:defRPr/>
              </a:pPr>
              <a:t>02.04.2018</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93A2D82-15ED-414C-B868-BEEAD6285842}" type="slidenum">
              <a:rPr lang="tr-TR"/>
              <a:pPr>
                <a:defRPr/>
              </a:pPr>
              <a:t>‹#›</a:t>
            </a:fld>
            <a:endParaRPr lang="tr-TR"/>
          </a:p>
        </p:txBody>
      </p:sp>
    </p:spTree>
    <p:extLst>
      <p:ext uri="{BB962C8B-B14F-4D97-AF65-F5344CB8AC3E}">
        <p14:creationId xmlns:p14="http://schemas.microsoft.com/office/powerpoint/2010/main" val="29555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5957371B-A617-4765-9744-6B602C27E978}" type="datetime1">
              <a:rPr lang="tr-TR" smtClean="0"/>
              <a:pPr>
                <a:defRPr/>
              </a:pPr>
              <a:t>02.04.2018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B2CB574-2E15-4138-A39E-97B478E3A3AC}" type="slidenum">
              <a:rPr lang="tr-TR"/>
              <a:pPr>
                <a:defRPr/>
              </a:pPr>
              <a:t>‹#›</a:t>
            </a:fld>
            <a:endParaRPr lang="tr-TR"/>
          </a:p>
        </p:txBody>
      </p:sp>
    </p:spTree>
    <p:extLst>
      <p:ext uri="{BB962C8B-B14F-4D97-AF65-F5344CB8AC3E}">
        <p14:creationId xmlns:p14="http://schemas.microsoft.com/office/powerpoint/2010/main" val="248167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200800" cy="836712"/>
          </a:xfrm>
        </p:spPr>
        <p:txBody>
          <a:bodyPr/>
          <a:lstStyle>
            <a:lvl1pPr algn="ctr">
              <a:defRPr sz="2800" b="1">
                <a:solidFill>
                  <a:schemeClr val="tx1"/>
                </a:solidFill>
                <a:effectLst/>
                <a:latin typeface="Calibri" panose="020F0502020204030204" pitchFamily="34" charset="0"/>
              </a:defRPr>
            </a:lvl1pPr>
          </a:lstStyle>
          <a:p>
            <a:r>
              <a:rPr lang="tr-TR"/>
              <a:t>Asıl başlık stili için tıklatın</a:t>
            </a:r>
            <a:endParaRPr lang="tr-TR" dirty="0"/>
          </a:p>
        </p:txBody>
      </p:sp>
      <p:sp>
        <p:nvSpPr>
          <p:cNvPr id="3" name="2 İçerik Yer Tutucusu"/>
          <p:cNvSpPr>
            <a:spLocks noGrp="1"/>
          </p:cNvSpPr>
          <p:nvPr>
            <p:ph sz="half" idx="1"/>
          </p:nvPr>
        </p:nvSpPr>
        <p:spPr>
          <a:xfrm>
            <a:off x="457200" y="1905000"/>
            <a:ext cx="4038600" cy="4114800"/>
          </a:xfrm>
        </p:spPr>
        <p:txBody>
          <a:bodyPr/>
          <a:lstStyle>
            <a:lvl1pPr algn="l">
              <a:buClrTx/>
              <a:defRPr sz="1800">
                <a:solidFill>
                  <a:schemeClr val="bg2"/>
                </a:solidFill>
                <a:effectLst/>
              </a:defRPr>
            </a:lvl1pPr>
            <a:lvl2pPr algn="l">
              <a:buClrTx/>
              <a:defRPr sz="1800">
                <a:solidFill>
                  <a:schemeClr val="bg2"/>
                </a:solidFill>
                <a:effectLst/>
              </a:defRPr>
            </a:lvl2pPr>
            <a:lvl3pPr algn="l">
              <a:buClrTx/>
              <a:defRPr sz="1800">
                <a:solidFill>
                  <a:schemeClr val="bg2"/>
                </a:solidFill>
                <a:effectLst/>
              </a:defRPr>
            </a:lvl3pPr>
            <a:lvl4pPr algn="l">
              <a:buClrTx/>
              <a:defRPr sz="1800">
                <a:solidFill>
                  <a:schemeClr val="bg2"/>
                </a:solidFill>
                <a:effectLst/>
              </a:defRPr>
            </a:lvl4pPr>
            <a:lvl5pPr algn="l">
              <a:buClrTx/>
              <a:defRPr sz="1800">
                <a:solidFill>
                  <a:schemeClr val="bg2"/>
                </a:solidFill>
                <a:effectLst/>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İçerik Yer Tutucusu"/>
          <p:cNvSpPr>
            <a:spLocks noGrp="1"/>
          </p:cNvSpPr>
          <p:nvPr>
            <p:ph sz="half" idx="2"/>
          </p:nvPr>
        </p:nvSpPr>
        <p:spPr>
          <a:xfrm>
            <a:off x="4648200" y="1905000"/>
            <a:ext cx="4038600" cy="4114800"/>
          </a:xfrm>
          <a:noFill/>
          <a:ln w="9525">
            <a:noFill/>
            <a:miter lim="800000"/>
            <a:headEnd/>
            <a:tailEnd/>
          </a:ln>
          <a:effectLst/>
        </p:spPr>
        <p:txBody>
          <a:bodyPr/>
          <a:lstStyle>
            <a:lvl1pPr algn="l">
              <a:defRPr lang="tr-TR" sz="1800" smtClean="0">
                <a:solidFill>
                  <a:schemeClr val="bg2"/>
                </a:solidFill>
                <a:effectLst/>
              </a:defRPr>
            </a:lvl1pPr>
            <a:lvl2pPr algn="l">
              <a:defRPr lang="tr-TR" sz="1800" smtClean="0">
                <a:solidFill>
                  <a:schemeClr val="bg2"/>
                </a:solidFill>
                <a:effectLst/>
              </a:defRPr>
            </a:lvl2pPr>
            <a:lvl3pPr algn="l">
              <a:defRPr lang="tr-TR" sz="1800" smtClean="0">
                <a:solidFill>
                  <a:schemeClr val="bg2"/>
                </a:solidFill>
                <a:effectLst/>
              </a:defRPr>
            </a:lvl3pPr>
            <a:lvl4pPr algn="l">
              <a:defRPr lang="tr-TR" sz="1800" smtClean="0">
                <a:solidFill>
                  <a:schemeClr val="bg2"/>
                </a:solidFill>
                <a:effectLst/>
              </a:defRPr>
            </a:lvl4pPr>
            <a:lvl5pPr algn="l">
              <a:defRPr lang="tr-TR" sz="1800">
                <a:solidFill>
                  <a:schemeClr val="bg2"/>
                </a:solidFill>
                <a:effectLst/>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nchor="t"/>
          <a:lstStyle>
            <a:lvl1pPr eaLnBrk="0" hangingPunct="0">
              <a:spcBef>
                <a:spcPct val="20000"/>
              </a:spcBef>
              <a:buSzPct val="120000"/>
              <a:defRPr lang="tr-TR" sz="1200">
                <a:solidFill>
                  <a:schemeClr val="bg2"/>
                </a:solidFill>
                <a:effectLst/>
                <a:latin typeface="+mn-lt"/>
              </a:defRPr>
            </a:lvl1pPr>
          </a:lstStyle>
          <a:p>
            <a:pPr>
              <a:defRPr/>
            </a:pPr>
            <a:fld id="{F94804DA-0335-4620-9A89-4746B8951EBB}" type="datetime1">
              <a:rPr lang="tr-TR" smtClean="0">
                <a:solidFill>
                  <a:srgbClr val="000000"/>
                </a:solidFill>
              </a:rPr>
              <a:pPr>
                <a:defRPr/>
              </a:pPr>
              <a:t>02.04.2018</a:t>
            </a:fld>
            <a:endParaRPr dirty="0">
              <a:solidFill>
                <a:srgbClr val="000000"/>
              </a:solidFill>
            </a:endParaRPr>
          </a:p>
        </p:txBody>
      </p:sp>
      <p:sp>
        <p:nvSpPr>
          <p:cNvPr id="6" name="Rectangle 5"/>
          <p:cNvSpPr>
            <a:spLocks noGrp="1" noChangeArrowheads="1"/>
          </p:cNvSpPr>
          <p:nvPr>
            <p:ph type="ftr" sz="quarter" idx="11"/>
          </p:nvPr>
        </p:nvSpPr>
        <p:spPr/>
        <p:txBody>
          <a:bodyPr anchor="t"/>
          <a:lstStyle>
            <a:lvl1pPr marL="0" indent="0" algn="l" eaLnBrk="0" hangingPunct="0">
              <a:spcBef>
                <a:spcPct val="20000"/>
              </a:spcBef>
              <a:buSzPct val="120000"/>
              <a:buNone/>
              <a:defRPr lang="tr-TR" sz="1200">
                <a:solidFill>
                  <a:schemeClr val="bg2"/>
                </a:solidFill>
                <a:effectLst/>
                <a:latin typeface="+mn-lt"/>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nchor="t"/>
          <a:lstStyle>
            <a:lvl1pPr algn="l" eaLnBrk="0" hangingPunct="0">
              <a:spcBef>
                <a:spcPct val="20000"/>
              </a:spcBef>
              <a:buSzPct val="120000"/>
              <a:defRPr lang="tr-TR" sz="1200">
                <a:solidFill>
                  <a:schemeClr val="bg2"/>
                </a:solidFill>
                <a:effectLst/>
                <a:latin typeface="+mn-lt"/>
              </a:defRPr>
            </a:lvl1pPr>
          </a:lstStyle>
          <a:p>
            <a:pPr>
              <a:defRPr/>
            </a:pPr>
            <a:fld id="{A54425C5-6C46-4032-AE34-D4E20799033D}"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0125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715200" cy="908720"/>
          </a:xfrm>
        </p:spPr>
        <p:txBody>
          <a:bodyPr/>
          <a:lstStyle>
            <a:lvl1pPr algn="ctr">
              <a:defRPr sz="2800" b="1">
                <a:solidFill>
                  <a:schemeClr val="tx1"/>
                </a:solidFill>
                <a:effectLst/>
                <a:latin typeface="Calibri" panose="020F0502020204030204" pitchFamily="34" charset="0"/>
              </a:defRPr>
            </a:lvl1pPr>
          </a:lstStyle>
          <a:p>
            <a:r>
              <a:rPr lang="tr-TR" dirty="0"/>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7C73E240-CA5C-4AE3-B29A-214E433B659D}" type="datetime1">
              <a:rPr lang="tr-TR" smtClean="0"/>
              <a:pPr>
                <a:defRPr/>
              </a:pPr>
              <a:t>02.04.2018</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58E4FD35-02D4-474C-823C-49690DEADDA4}" type="slidenum">
              <a:rPr lang="tr-TR"/>
              <a:pPr>
                <a:defRPr/>
              </a:pPr>
              <a:t>‹#›</a:t>
            </a:fld>
            <a:endParaRPr lang="tr-TR"/>
          </a:p>
        </p:txBody>
      </p:sp>
    </p:spTree>
    <p:extLst>
      <p:ext uri="{BB962C8B-B14F-4D97-AF65-F5344CB8AC3E}">
        <p14:creationId xmlns:p14="http://schemas.microsoft.com/office/powerpoint/2010/main" val="418085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71AFD96D-9A79-40FB-9B2C-6A5FF5F59931}" type="datetime1">
              <a:rPr lang="tr-TR" smtClean="0"/>
              <a:pPr>
                <a:defRPr/>
              </a:pPr>
              <a:t>02.04.2018</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452D8630-DB55-4951-A4A5-C34DDA932295}" type="slidenum">
              <a:rPr lang="tr-TR"/>
              <a:pPr>
                <a:defRPr/>
              </a:pPr>
              <a:t>‹#›</a:t>
            </a:fld>
            <a:endParaRPr lang="tr-TR"/>
          </a:p>
        </p:txBody>
      </p:sp>
    </p:spTree>
    <p:extLst>
      <p:ext uri="{BB962C8B-B14F-4D97-AF65-F5344CB8AC3E}">
        <p14:creationId xmlns:p14="http://schemas.microsoft.com/office/powerpoint/2010/main" val="172881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3" descr="C:\Users\Bahar TUNCER\Desktop\Resim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 y="-47625"/>
            <a:ext cx="92075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860A6160-4BB6-4379-9F82-0F384E540453}" type="datetime1">
              <a:rPr lang="tr-TR" smtClean="0"/>
              <a:pPr>
                <a:defRPr/>
              </a:pPr>
              <a:t>02.04.2018</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DA07A844-BFE6-4C45-BDC6-E380A39F6565}" type="slidenum">
              <a:rPr lang="tr-TR"/>
              <a:pPr>
                <a:defRPr/>
              </a:pPr>
              <a:t>‹#›</a:t>
            </a:fld>
            <a:endParaRPr lang="tr-TR"/>
          </a:p>
        </p:txBody>
      </p:sp>
    </p:spTree>
    <p:extLst>
      <p:ext uri="{BB962C8B-B14F-4D97-AF65-F5344CB8AC3E}">
        <p14:creationId xmlns:p14="http://schemas.microsoft.com/office/powerpoint/2010/main" val="200331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AC3B9B06-0F71-4B96-8600-9C93264D5AEE}" type="datetime1">
              <a:rPr lang="tr-TR" smtClean="0"/>
              <a:pPr>
                <a:defRPr/>
              </a:pPr>
              <a:t>02.04.2018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3C62E4DD-1283-46C9-AE4D-BF27E6A3208D}" type="slidenum">
              <a:rPr lang="tr-TR"/>
              <a:pPr>
                <a:defRPr/>
              </a:pPr>
              <a:t>‹#›</a:t>
            </a:fld>
            <a:endParaRPr lang="tr-TR"/>
          </a:p>
        </p:txBody>
      </p:sp>
    </p:spTree>
    <p:extLst>
      <p:ext uri="{BB962C8B-B14F-4D97-AF65-F5344CB8AC3E}">
        <p14:creationId xmlns:p14="http://schemas.microsoft.com/office/powerpoint/2010/main" val="307619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22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6D164FB3-7C8D-4450-8731-2F925A043F40}" type="datetime1">
              <a:rPr lang="tr-TR" smtClean="0"/>
              <a:pPr fontAlgn="base">
                <a:spcBef>
                  <a:spcPct val="0"/>
                </a:spcBef>
                <a:spcAft>
                  <a:spcPct val="0"/>
                </a:spcAft>
                <a:defRPr/>
              </a:pPr>
              <a:t>02.04.2018</a:t>
            </a:fld>
            <a:endParaRPr lang="tr-T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tr-T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155B696B-FFAF-433C-A6A0-0C3BCA95FA0E}" type="slidenum">
              <a:rPr lang="tr-TR"/>
              <a:pPr fontAlgn="base">
                <a:spcBef>
                  <a:spcPct val="0"/>
                </a:spcBef>
                <a:spcAft>
                  <a:spcPct val="0"/>
                </a:spcAft>
                <a:defRPr/>
              </a:pPr>
              <a:t>‹#›</a:t>
            </a:fld>
            <a:endParaRPr lang="tr-TR"/>
          </a:p>
        </p:txBody>
      </p:sp>
    </p:spTree>
    <p:extLst>
      <p:ext uri="{BB962C8B-B14F-4D97-AF65-F5344CB8AC3E}">
        <p14:creationId xmlns:p14="http://schemas.microsoft.com/office/powerpoint/2010/main" val="16987687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051"/>
          <p:cNvSpPr txBox="1">
            <a:spLocks noChangeArrowheads="1"/>
          </p:cNvSpPr>
          <p:nvPr/>
        </p:nvSpPr>
        <p:spPr bwMode="auto">
          <a:xfrm>
            <a:off x="4211960" y="620688"/>
            <a:ext cx="51845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200" b="1" dirty="0"/>
              <a:t>TRABZON İL MİLLÎ EĞİTİM MÜDÜRLÜĞÜ</a:t>
            </a:r>
          </a:p>
        </p:txBody>
      </p:sp>
      <p:pic>
        <p:nvPicPr>
          <p:cNvPr id="1026" name="Picture 2" descr="D:\DÖKÜMANLAR\logolar\MEM-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6043" y="2413141"/>
            <a:ext cx="1750475" cy="1738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420888"/>
            <a:ext cx="1763898" cy="1767590"/>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
          <p:cNvSpPr txBox="1">
            <a:spLocks noChangeArrowheads="1"/>
          </p:cNvSpPr>
          <p:nvPr/>
        </p:nvSpPr>
        <p:spPr bwMode="auto">
          <a:xfrm>
            <a:off x="1547664" y="4725144"/>
            <a:ext cx="7464546" cy="1754326"/>
          </a:xfrm>
          <a:prstGeom prst="rect">
            <a:avLst/>
          </a:prstGeom>
          <a:solidFill>
            <a:srgbClr val="00B0F0"/>
          </a:solidFill>
          <a:ln w="28575">
            <a:solidFill>
              <a:schemeClr val="bg2"/>
            </a:solid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dirty="0">
                <a:effectLst>
                  <a:outerShdw blurRad="38100" dist="38100" dir="2700000" algn="tl">
                    <a:srgbClr val="000000">
                      <a:alpha val="43137"/>
                    </a:srgbClr>
                  </a:outerShdw>
                </a:effectLst>
              </a:rPr>
              <a:t>«EĞİTİM VE ÖĞRETİMDE </a:t>
            </a:r>
          </a:p>
          <a:p>
            <a:pPr algn="ctr"/>
            <a:r>
              <a:rPr lang="tr-TR" altLang="tr-TR" sz="3600" b="1" dirty="0">
                <a:effectLst>
                  <a:outerShdw blurRad="38100" dist="38100" dir="2700000" algn="tl">
                    <a:srgbClr val="000000">
                      <a:alpha val="43137"/>
                    </a:srgbClr>
                  </a:outerShdw>
                </a:effectLst>
              </a:rPr>
              <a:t>YENİLİKÇİLİK ÖDÜLLERİ» </a:t>
            </a:r>
          </a:p>
          <a:p>
            <a:pPr algn="ctr"/>
            <a:r>
              <a:rPr lang="tr-TR" altLang="tr-TR" sz="3600" dirty="0">
                <a:effectLst>
                  <a:outerShdw blurRad="38100" dist="38100" dir="2700000" algn="tl">
                    <a:srgbClr val="000000">
                      <a:alpha val="43137"/>
                    </a:srgbClr>
                  </a:outerShdw>
                </a:effectLst>
              </a:rPr>
              <a:t>BİLGİLENDİRME TOPLANTISI</a:t>
            </a:r>
          </a:p>
        </p:txBody>
      </p:sp>
    </p:spTree>
    <p:extLst>
      <p:ext uri="{BB962C8B-B14F-4D97-AF65-F5344CB8AC3E}">
        <p14:creationId xmlns:p14="http://schemas.microsoft.com/office/powerpoint/2010/main" val="19013193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a:t>3.Kategori</a:t>
            </a:r>
            <a:br>
              <a:rPr lang="tr-TR" i="1" dirty="0"/>
            </a:br>
            <a:r>
              <a:rPr lang="tr-TR" i="1" dirty="0"/>
              <a:t>Kurumsal Kapasitenin Geliştirilmesi</a:t>
            </a:r>
            <a:endParaRPr lang="tr-TR" dirty="0"/>
          </a:p>
        </p:txBody>
      </p:sp>
      <p:sp>
        <p:nvSpPr>
          <p:cNvPr id="30723" name="2 İçerik Yer Tutucusu"/>
          <p:cNvSpPr>
            <a:spLocks noGrp="1"/>
          </p:cNvSpPr>
          <p:nvPr>
            <p:ph idx="1"/>
          </p:nvPr>
        </p:nvSpPr>
        <p:spPr>
          <a:xfrm>
            <a:off x="323850" y="1125538"/>
            <a:ext cx="8569325" cy="5595937"/>
          </a:xfrm>
        </p:spPr>
        <p:txBody>
          <a:bodyPr/>
          <a:lstStyle/>
          <a:p>
            <a:pPr>
              <a:lnSpc>
                <a:spcPct val="100000"/>
              </a:lnSpc>
              <a:buFontTx/>
              <a:buNone/>
            </a:pPr>
            <a:r>
              <a:rPr lang="tr-TR" altLang="tr-TR" sz="2200" b="1" dirty="0">
                <a:solidFill>
                  <a:srgbClr val="FF0000"/>
                </a:solidFill>
              </a:rPr>
              <a:t>3.3.</a:t>
            </a:r>
            <a:r>
              <a:rPr lang="tr-TR" altLang="tr-TR" sz="2200" b="1" dirty="0"/>
              <a:t>Yönetim ve organizasyon</a:t>
            </a:r>
          </a:p>
          <a:p>
            <a:pPr>
              <a:lnSpc>
                <a:spcPct val="100000"/>
              </a:lnSpc>
              <a:buFontTx/>
              <a:buNone/>
            </a:pPr>
            <a:r>
              <a:rPr lang="tr-TR" altLang="tr-TR" sz="2200" dirty="0"/>
              <a:t>		3.3.1.Bürokrasinin azaltılması</a:t>
            </a:r>
          </a:p>
          <a:p>
            <a:pPr>
              <a:lnSpc>
                <a:spcPct val="100000"/>
              </a:lnSpc>
              <a:buFontTx/>
              <a:buNone/>
            </a:pPr>
            <a:r>
              <a:rPr lang="tr-TR" altLang="tr-TR" sz="2200" dirty="0"/>
              <a:t>		3.3.2.Kurumsal izleme ve değerlendirme</a:t>
            </a:r>
          </a:p>
          <a:p>
            <a:pPr>
              <a:lnSpc>
                <a:spcPct val="100000"/>
              </a:lnSpc>
              <a:buFontTx/>
              <a:buNone/>
            </a:pPr>
            <a:r>
              <a:rPr lang="tr-TR" altLang="tr-TR" sz="2200" dirty="0"/>
              <a:t>		3.3.3.Paydaş katılımı ve yönetişim</a:t>
            </a:r>
          </a:p>
          <a:p>
            <a:pPr>
              <a:lnSpc>
                <a:spcPct val="100000"/>
              </a:lnSpc>
              <a:buFontTx/>
              <a:buNone/>
            </a:pPr>
            <a:r>
              <a:rPr lang="tr-TR" altLang="tr-TR" sz="2200" dirty="0"/>
              <a:t>		3.3.4.Kurumsal iletişim</a:t>
            </a:r>
          </a:p>
          <a:p>
            <a:pPr>
              <a:lnSpc>
                <a:spcPct val="100000"/>
              </a:lnSpc>
              <a:buFontTx/>
              <a:buNone/>
            </a:pPr>
            <a:r>
              <a:rPr lang="tr-TR" altLang="tr-TR" sz="2200" dirty="0"/>
              <a:t>		3.3.5.Okul aile birliği etkinliklerinin artırılması</a:t>
            </a:r>
          </a:p>
          <a:p>
            <a:pPr>
              <a:lnSpc>
                <a:spcPct val="100000"/>
              </a:lnSpc>
              <a:buFontTx/>
              <a:buNone/>
            </a:pPr>
            <a:r>
              <a:rPr lang="tr-TR" altLang="tr-TR" sz="2200" b="1" dirty="0">
                <a:solidFill>
                  <a:srgbClr val="FF0000"/>
                </a:solidFill>
              </a:rPr>
              <a:t>3.4. </a:t>
            </a:r>
            <a:r>
              <a:rPr lang="tr-TR" altLang="tr-TR" sz="2200" b="1" dirty="0"/>
              <a:t>Bilgi yönetimi</a:t>
            </a:r>
          </a:p>
          <a:p>
            <a:pPr>
              <a:lnSpc>
                <a:spcPct val="100000"/>
              </a:lnSpc>
              <a:buFontTx/>
              <a:buNone/>
            </a:pPr>
            <a:r>
              <a:rPr lang="tr-TR" altLang="tr-TR" sz="2200" dirty="0"/>
              <a:t>		3.4.1.Elektronik ağ ortamlarının geliştirilmesi</a:t>
            </a:r>
          </a:p>
          <a:p>
            <a:pPr>
              <a:lnSpc>
                <a:spcPct val="100000"/>
              </a:lnSpc>
              <a:buFontTx/>
              <a:buNone/>
            </a:pPr>
            <a:r>
              <a:rPr lang="tr-TR" altLang="tr-TR" sz="2200" dirty="0"/>
              <a:t>		3.4.2.Veri toplama ve analizi</a:t>
            </a:r>
          </a:p>
          <a:p>
            <a:pPr>
              <a:lnSpc>
                <a:spcPct val="100000"/>
              </a:lnSpc>
              <a:buFontTx/>
              <a:buNone/>
            </a:pPr>
            <a:r>
              <a:rPr lang="tr-TR" altLang="tr-TR" sz="2200" dirty="0"/>
              <a:t>		3.4.3.Veri iletimi ve bilgi paylaşımı</a:t>
            </a:r>
          </a:p>
        </p:txBody>
      </p:sp>
      <p:sp>
        <p:nvSpPr>
          <p:cNvPr id="4" name="3 Slayt Numarası Yer Tutucusu"/>
          <p:cNvSpPr>
            <a:spLocks noGrp="1"/>
          </p:cNvSpPr>
          <p:nvPr>
            <p:ph type="sldNum" sz="quarter" idx="12"/>
          </p:nvPr>
        </p:nvSpPr>
        <p:spPr/>
        <p:txBody>
          <a:bodyPr/>
          <a:lstStyle/>
          <a:p>
            <a:pPr>
              <a:defRPr/>
            </a:pPr>
            <a:fld id="{02C202BA-50FB-4575-A3AE-4FB53A8F56F2}" type="slidenum">
              <a:rPr lang="tr-TR" smtClean="0"/>
              <a:pPr>
                <a:defRPr/>
              </a:pPr>
              <a:t>10</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a:t>4. Kategori</a:t>
            </a:r>
            <a:br>
              <a:rPr lang="tr-TR" dirty="0"/>
            </a:br>
            <a:r>
              <a:rPr lang="tr-TR" sz="2600" i="1" dirty="0"/>
              <a:t>Eğitim Öğretime Erişim ve Yönlendirme </a:t>
            </a:r>
            <a:endParaRPr lang="tr-TR" sz="2600" dirty="0"/>
          </a:p>
        </p:txBody>
      </p:sp>
      <p:sp>
        <p:nvSpPr>
          <p:cNvPr id="33795" name="2 İçerik Yer Tutucusu"/>
          <p:cNvSpPr>
            <a:spLocks noGrp="1"/>
          </p:cNvSpPr>
          <p:nvPr>
            <p:ph idx="1"/>
          </p:nvPr>
        </p:nvSpPr>
        <p:spPr>
          <a:xfrm>
            <a:off x="323850" y="1125538"/>
            <a:ext cx="8569325" cy="5595937"/>
          </a:xfrm>
        </p:spPr>
        <p:txBody>
          <a:bodyPr/>
          <a:lstStyle/>
          <a:p>
            <a:pPr>
              <a:buFontTx/>
              <a:buNone/>
            </a:pPr>
            <a:r>
              <a:rPr lang="tr-TR" altLang="tr-TR" sz="2000" dirty="0"/>
              <a:t>	</a:t>
            </a:r>
            <a:r>
              <a:rPr lang="tr-TR" altLang="tr-TR" dirty="0">
                <a:solidFill>
                  <a:srgbClr val="FF0000"/>
                </a:solidFill>
              </a:rPr>
              <a:t>4.1. </a:t>
            </a:r>
            <a:r>
              <a:rPr lang="tr-TR" altLang="tr-TR" dirty="0"/>
              <a:t>Okullaşma oranlarının artırılması</a:t>
            </a:r>
          </a:p>
          <a:p>
            <a:pPr>
              <a:buFontTx/>
              <a:buNone/>
            </a:pPr>
            <a:r>
              <a:rPr lang="tr-TR" altLang="tr-TR" dirty="0"/>
              <a:t>	</a:t>
            </a:r>
            <a:r>
              <a:rPr lang="tr-TR" altLang="tr-TR" dirty="0">
                <a:solidFill>
                  <a:srgbClr val="FF0000"/>
                </a:solidFill>
              </a:rPr>
              <a:t>4.2. </a:t>
            </a:r>
            <a:r>
              <a:rPr lang="tr-TR" altLang="tr-TR" dirty="0"/>
              <a:t>Okula devam oranlarının artırılması</a:t>
            </a:r>
          </a:p>
          <a:p>
            <a:pPr>
              <a:buFontTx/>
              <a:buNone/>
            </a:pPr>
            <a:r>
              <a:rPr lang="tr-TR" altLang="tr-TR" dirty="0"/>
              <a:t>	</a:t>
            </a:r>
            <a:r>
              <a:rPr lang="tr-TR" altLang="tr-TR" dirty="0">
                <a:solidFill>
                  <a:srgbClr val="FF0000"/>
                </a:solidFill>
              </a:rPr>
              <a:t>4.3.  </a:t>
            </a:r>
            <a:r>
              <a:rPr lang="tr-TR" altLang="tr-TR" dirty="0"/>
              <a:t>Hayat boyu öğrenmeye katılım</a:t>
            </a:r>
          </a:p>
          <a:p>
            <a:pPr>
              <a:buFontTx/>
              <a:buNone/>
            </a:pPr>
            <a:r>
              <a:rPr lang="tr-TR" altLang="tr-TR" dirty="0"/>
              <a:t>	</a:t>
            </a:r>
            <a:r>
              <a:rPr lang="tr-TR" altLang="tr-TR" dirty="0">
                <a:solidFill>
                  <a:srgbClr val="FF0000"/>
                </a:solidFill>
              </a:rPr>
              <a:t>4.4. </a:t>
            </a:r>
            <a:r>
              <a:rPr lang="tr-TR" altLang="tr-TR" dirty="0"/>
              <a:t>Özel eğitime erişim ve tamamlama</a:t>
            </a:r>
          </a:p>
          <a:p>
            <a:pPr>
              <a:buFontTx/>
              <a:buNone/>
            </a:pPr>
            <a:r>
              <a:rPr lang="tr-TR" altLang="tr-TR" dirty="0"/>
              <a:t>	</a:t>
            </a:r>
            <a:r>
              <a:rPr lang="tr-TR" altLang="tr-TR" dirty="0">
                <a:solidFill>
                  <a:srgbClr val="FF0000"/>
                </a:solidFill>
              </a:rPr>
              <a:t>4.5. </a:t>
            </a:r>
            <a:r>
              <a:rPr lang="tr-TR" altLang="tr-TR" dirty="0"/>
              <a:t>Özel politika gerektiren grupların eğitime erişimi</a:t>
            </a:r>
          </a:p>
          <a:p>
            <a:pPr>
              <a:buFontTx/>
              <a:buNone/>
            </a:pPr>
            <a:r>
              <a:rPr lang="tr-TR" altLang="tr-TR" dirty="0"/>
              <a:t> 	</a:t>
            </a:r>
            <a:r>
              <a:rPr lang="tr-TR" altLang="tr-TR" dirty="0">
                <a:solidFill>
                  <a:srgbClr val="FF0000"/>
                </a:solidFill>
              </a:rPr>
              <a:t>4.6. </a:t>
            </a:r>
            <a:r>
              <a:rPr lang="tr-TR" altLang="tr-TR" dirty="0"/>
              <a:t>Mesleki eğitime erişimin geliştirilmesi </a:t>
            </a:r>
          </a:p>
        </p:txBody>
      </p:sp>
      <p:sp>
        <p:nvSpPr>
          <p:cNvPr id="4" name="3 Slayt Numarası Yer Tutucusu"/>
          <p:cNvSpPr>
            <a:spLocks noGrp="1"/>
          </p:cNvSpPr>
          <p:nvPr>
            <p:ph type="sldNum" sz="quarter" idx="12"/>
          </p:nvPr>
        </p:nvSpPr>
        <p:spPr/>
        <p:txBody>
          <a:bodyPr/>
          <a:lstStyle/>
          <a:p>
            <a:pPr>
              <a:defRPr/>
            </a:pPr>
            <a:fld id="{0DF39EFC-E5FD-4A9F-A96C-81244AE2689E}" type="slidenum">
              <a:rPr lang="tr-TR" smtClean="0"/>
              <a:pPr>
                <a:defRPr/>
              </a:pPr>
              <a:t>11</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5. Kategori</a:t>
            </a:r>
            <a:br>
              <a:rPr lang="tr-TR" sz="2400" i="1" dirty="0"/>
            </a:br>
            <a:r>
              <a:rPr lang="tr-TR" sz="2300" i="1" dirty="0"/>
              <a:t>Olumlu Tutum ve Davranışların Geliştirilmesi</a:t>
            </a:r>
            <a:endParaRPr lang="tr-TR" sz="2300" dirty="0"/>
          </a:p>
        </p:txBody>
      </p:sp>
      <p:sp>
        <p:nvSpPr>
          <p:cNvPr id="36867" name="2 İçerik Yer Tutucusu"/>
          <p:cNvSpPr>
            <a:spLocks noGrp="1"/>
          </p:cNvSpPr>
          <p:nvPr>
            <p:ph idx="1"/>
          </p:nvPr>
        </p:nvSpPr>
        <p:spPr>
          <a:xfrm>
            <a:off x="323850" y="1649487"/>
            <a:ext cx="8569325" cy="5595937"/>
          </a:xfrm>
        </p:spPr>
        <p:txBody>
          <a:bodyPr/>
          <a:lstStyle/>
          <a:p>
            <a:pPr>
              <a:lnSpc>
                <a:spcPct val="100000"/>
              </a:lnSpc>
              <a:buFontTx/>
              <a:buNone/>
            </a:pPr>
            <a:r>
              <a:rPr lang="tr-TR" altLang="tr-TR" dirty="0"/>
              <a:t>	</a:t>
            </a:r>
            <a:r>
              <a:rPr lang="tr-TR" altLang="tr-TR" dirty="0">
                <a:solidFill>
                  <a:srgbClr val="FF0000"/>
                </a:solidFill>
              </a:rPr>
              <a:t>5.1. </a:t>
            </a:r>
            <a:r>
              <a:rPr lang="tr-TR" altLang="tr-TR" dirty="0"/>
              <a:t>Milli, manevi, kültürel değerlerin korunması ve geliştirilmesi</a:t>
            </a:r>
          </a:p>
          <a:p>
            <a:pPr>
              <a:lnSpc>
                <a:spcPct val="100000"/>
              </a:lnSpc>
              <a:buFontTx/>
              <a:buNone/>
            </a:pPr>
            <a:r>
              <a:rPr lang="tr-TR" altLang="tr-TR" dirty="0"/>
              <a:t>	</a:t>
            </a:r>
            <a:r>
              <a:rPr lang="tr-TR" altLang="tr-TR" dirty="0">
                <a:solidFill>
                  <a:srgbClr val="FF0000"/>
                </a:solidFill>
              </a:rPr>
              <a:t>5.2. </a:t>
            </a:r>
            <a:r>
              <a:rPr lang="tr-TR" altLang="tr-TR" dirty="0"/>
              <a:t>Sağlıklı beslenme ve yaşam</a:t>
            </a:r>
          </a:p>
          <a:p>
            <a:pPr>
              <a:lnSpc>
                <a:spcPct val="100000"/>
              </a:lnSpc>
              <a:buFontTx/>
              <a:buNone/>
            </a:pPr>
            <a:r>
              <a:rPr lang="tr-TR" altLang="tr-TR" dirty="0"/>
              <a:t>	</a:t>
            </a:r>
            <a:r>
              <a:rPr lang="tr-TR" altLang="tr-TR" dirty="0">
                <a:solidFill>
                  <a:srgbClr val="FF0000"/>
                </a:solidFill>
              </a:rPr>
              <a:t>5.3. </a:t>
            </a:r>
            <a:r>
              <a:rPr lang="tr-TR" altLang="tr-TR" dirty="0"/>
              <a:t>Zararlı alışkanlıkların önlenmesi</a:t>
            </a:r>
          </a:p>
          <a:p>
            <a:pPr>
              <a:lnSpc>
                <a:spcPct val="100000"/>
              </a:lnSpc>
              <a:buFontTx/>
              <a:buNone/>
            </a:pPr>
            <a:r>
              <a:rPr lang="tr-TR" altLang="tr-TR" dirty="0"/>
              <a:t>	</a:t>
            </a:r>
            <a:r>
              <a:rPr lang="tr-TR" altLang="tr-TR" dirty="0">
                <a:solidFill>
                  <a:srgbClr val="FF0000"/>
                </a:solidFill>
              </a:rPr>
              <a:t>5.4. </a:t>
            </a:r>
            <a:r>
              <a:rPr lang="tr-TR" altLang="tr-TR" dirty="0"/>
              <a:t>Spor faaliyetleri</a:t>
            </a:r>
          </a:p>
          <a:p>
            <a:pPr>
              <a:lnSpc>
                <a:spcPct val="100000"/>
              </a:lnSpc>
              <a:buFontTx/>
              <a:buNone/>
            </a:pPr>
            <a:r>
              <a:rPr lang="tr-TR" altLang="tr-TR" dirty="0"/>
              <a:t>	</a:t>
            </a:r>
            <a:r>
              <a:rPr lang="tr-TR" altLang="tr-TR" dirty="0">
                <a:solidFill>
                  <a:srgbClr val="FF0000"/>
                </a:solidFill>
              </a:rPr>
              <a:t>5.5. </a:t>
            </a:r>
            <a:r>
              <a:rPr lang="tr-TR" altLang="tr-TR" dirty="0"/>
              <a:t>Rehberlik faaliyetleri</a:t>
            </a:r>
          </a:p>
          <a:p>
            <a:pPr>
              <a:lnSpc>
                <a:spcPct val="100000"/>
              </a:lnSpc>
              <a:buFontTx/>
              <a:buNone/>
            </a:pPr>
            <a:r>
              <a:rPr lang="tr-TR" altLang="tr-TR" dirty="0"/>
              <a:t>	</a:t>
            </a:r>
            <a:r>
              <a:rPr lang="tr-TR" altLang="tr-TR" dirty="0">
                <a:solidFill>
                  <a:srgbClr val="FF0000"/>
                </a:solidFill>
              </a:rPr>
              <a:t>5.6. </a:t>
            </a:r>
            <a:r>
              <a:rPr lang="tr-TR" altLang="tr-TR" dirty="0"/>
              <a:t>Kurum kültürünün geliştirilmesi</a:t>
            </a:r>
          </a:p>
          <a:p>
            <a:pPr>
              <a:lnSpc>
                <a:spcPct val="100000"/>
              </a:lnSpc>
              <a:buFontTx/>
              <a:buNone/>
            </a:pPr>
            <a:r>
              <a:rPr lang="tr-TR" altLang="tr-TR" dirty="0"/>
              <a:t>	</a:t>
            </a:r>
            <a:r>
              <a:rPr lang="tr-TR" altLang="tr-TR" dirty="0">
                <a:solidFill>
                  <a:srgbClr val="FF0000"/>
                </a:solidFill>
              </a:rPr>
              <a:t>5.7. </a:t>
            </a:r>
            <a:r>
              <a:rPr lang="tr-TR" altLang="tr-TR" dirty="0"/>
              <a:t>Toplumsal kuralların içselleştirilmesi</a:t>
            </a:r>
          </a:p>
        </p:txBody>
      </p:sp>
      <p:sp>
        <p:nvSpPr>
          <p:cNvPr id="4" name="3 Slayt Numarası Yer Tutucusu"/>
          <p:cNvSpPr>
            <a:spLocks noGrp="1"/>
          </p:cNvSpPr>
          <p:nvPr>
            <p:ph type="sldNum" sz="quarter" idx="12"/>
          </p:nvPr>
        </p:nvSpPr>
        <p:spPr/>
        <p:txBody>
          <a:bodyPr/>
          <a:lstStyle/>
          <a:p>
            <a:pPr>
              <a:defRPr/>
            </a:pPr>
            <a:fld id="{4FF17BC0-0414-4282-8EFD-E91A7F3BCC08}" type="slidenum">
              <a:rPr lang="tr-TR" smtClean="0"/>
              <a:pPr>
                <a:defRPr/>
              </a:pPr>
              <a:t>12</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179512" y="2657599"/>
            <a:ext cx="8569325" cy="1707505"/>
          </a:xfrm>
        </p:spPr>
        <p:txBody>
          <a:bodyPr/>
          <a:lstStyle/>
          <a:p>
            <a:pPr>
              <a:lnSpc>
                <a:spcPct val="100000"/>
              </a:lnSpc>
              <a:buNone/>
            </a:pPr>
            <a:r>
              <a:rPr lang="tr-TR" altLang="tr-TR" sz="2800" dirty="0"/>
              <a:t>		Başvuru sırasında 5 kategoriden birini seçmek yeterlidir. Bu alt başlıklar sadece fikir verme açısından verilmiştir. </a:t>
            </a:r>
          </a:p>
          <a:p>
            <a:pPr>
              <a:lnSpc>
                <a:spcPct val="100000"/>
              </a:lnSpc>
              <a:buFontTx/>
              <a:buNone/>
            </a:pPr>
            <a:r>
              <a:rPr lang="tr-TR" altLang="tr-TR" dirty="0"/>
              <a:t>	</a:t>
            </a:r>
          </a:p>
        </p:txBody>
      </p:sp>
      <p:sp>
        <p:nvSpPr>
          <p:cNvPr id="4" name="3 Slayt Numarası Yer Tutucusu"/>
          <p:cNvSpPr>
            <a:spLocks noGrp="1"/>
          </p:cNvSpPr>
          <p:nvPr>
            <p:ph type="sldNum" sz="quarter" idx="12"/>
          </p:nvPr>
        </p:nvSpPr>
        <p:spPr/>
        <p:txBody>
          <a:bodyPr/>
          <a:lstStyle/>
          <a:p>
            <a:pPr>
              <a:defRPr/>
            </a:pPr>
            <a:fld id="{4FF17BC0-0414-4282-8EFD-E91A7F3BCC08}" type="slidenum">
              <a:rPr lang="tr-TR" smtClean="0"/>
              <a:pPr>
                <a:defRPr/>
              </a:pPr>
              <a:t>13</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spTree>
    <p:extLst>
      <p:ext uri="{BB962C8B-B14F-4D97-AF65-F5344CB8AC3E}">
        <p14:creationId xmlns:p14="http://schemas.microsoft.com/office/powerpoint/2010/main" val="49498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323528" y="3717032"/>
            <a:ext cx="8568952" cy="1481175"/>
          </a:xfrm>
          <a:prstGeom prst="rect">
            <a:avLst/>
          </a:prstGeom>
        </p:spPr>
        <p:txBody>
          <a:bodyPr wrap="square">
            <a:spAutoFit/>
          </a:bodyPr>
          <a:lstStyle/>
          <a:p>
            <a:pPr marL="0" lvl="0" indent="0" algn="ctr" eaLnBrk="0" fontAlgn="base" hangingPunct="0">
              <a:spcBef>
                <a:spcPts val="1800"/>
              </a:spcBef>
              <a:spcAft>
                <a:spcPct val="0"/>
              </a:spcAft>
              <a:buSzPct val="120000"/>
              <a:buNone/>
            </a:pPr>
            <a:r>
              <a:rPr lang="tr-TR" altLang="tr-TR" sz="3200" b="1" kern="0" noProof="0" dirty="0">
                <a:solidFill>
                  <a:schemeClr val="bg2"/>
                </a:solidFill>
                <a:latin typeface="Times New Roman" panose="02020603050405020304" pitchFamily="18" charset="0"/>
                <a:cs typeface="Times New Roman" panose="02020603050405020304" pitchFamily="18" charset="0"/>
              </a:rPr>
              <a:t>BAŞVURULAR HANGİ KURALLAR ÇERÇEVESİNDE YAPILACAKTIR?</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3" descr="D:\DÖKÜMANLAR\logolar\ARGE-logo.png">
            <a:extLst>
              <a:ext uri="{FF2B5EF4-FFF2-40B4-BE49-F238E27FC236}">
                <a16:creationId xmlns:a16="http://schemas.microsoft.com/office/drawing/2014/main" id="{DBCEC095-3B4A-4EAB-B12A-54E1B10B5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196752"/>
            <a:ext cx="2311726" cy="231656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87235" y="5642084"/>
            <a:ext cx="5537093" cy="523220"/>
          </a:xfrm>
          <a:prstGeom prst="rect">
            <a:avLst/>
          </a:prstGeom>
        </p:spPr>
        <p:txBody>
          <a:bodyPr wrap="none">
            <a:spAutoFit/>
          </a:bodyPr>
          <a:lstStyle/>
          <a:p>
            <a:r>
              <a:rPr lang="tr-TR" sz="2800" b="1" i="1" dirty="0">
                <a:solidFill>
                  <a:srgbClr val="000000"/>
                </a:solidFill>
              </a:rPr>
              <a:t>«2017/15» SAYILI GENELGE </a:t>
            </a:r>
            <a:endParaRPr lang="tr-TR" sz="2800" b="1" dirty="0">
              <a:solidFill>
                <a:srgbClr val="000000"/>
              </a:solidFill>
            </a:endParaRPr>
          </a:p>
        </p:txBody>
      </p:sp>
    </p:spTree>
    <p:extLst>
      <p:ext uri="{BB962C8B-B14F-4D97-AF65-F5344CB8AC3E}">
        <p14:creationId xmlns:p14="http://schemas.microsoft.com/office/powerpoint/2010/main" val="10091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39939" name="2 İçerik Yer Tutucusu"/>
          <p:cNvSpPr>
            <a:spLocks noGrp="1"/>
          </p:cNvSpPr>
          <p:nvPr>
            <p:ph idx="1"/>
          </p:nvPr>
        </p:nvSpPr>
        <p:spPr>
          <a:xfrm>
            <a:off x="251520" y="2153543"/>
            <a:ext cx="8569325" cy="4011761"/>
          </a:xfrm>
        </p:spPr>
        <p:txBody>
          <a:bodyPr/>
          <a:lstStyle/>
          <a:p>
            <a:pPr>
              <a:buFontTx/>
              <a:buNone/>
            </a:pPr>
            <a:r>
              <a:rPr lang="tr-TR" altLang="tr-TR" sz="2200" dirty="0"/>
              <a:t>	 	Milli Eğitim Bakanlığına bağlı resmi ve özel her tür ve derecedeki </a:t>
            </a:r>
            <a:r>
              <a:rPr lang="tr-TR" altLang="tr-TR" sz="2200" b="1" dirty="0">
                <a:solidFill>
                  <a:srgbClr val="0070C0"/>
                </a:solidFill>
              </a:rPr>
              <a:t>kurum ile bu kurumlarda  görev yapan öğretmen, yönetici ve diğer personel </a:t>
            </a:r>
            <a:r>
              <a:rPr lang="tr-TR" altLang="tr-TR" sz="2200" dirty="0"/>
              <a:t>başvuru yapabilecektir.</a:t>
            </a:r>
          </a:p>
          <a:p>
            <a:pPr>
              <a:buFontTx/>
              <a:buNone/>
            </a:pPr>
            <a:r>
              <a:rPr lang="tr-TR" altLang="tr-TR" sz="2200" dirty="0"/>
              <a:t>		Bir kısmı veya tamamı içinde bulunduğumuz eğitim-öğretim yılı ile bir önceki eğitim-öğretim yılında uygulanmış ve sonuçları alınmış çalışmalar değerlendirilecektir. </a:t>
            </a:r>
          </a:p>
        </p:txBody>
      </p:sp>
      <p:sp>
        <p:nvSpPr>
          <p:cNvPr id="4" name="3 Slayt Numarası Yer Tutucusu"/>
          <p:cNvSpPr>
            <a:spLocks noGrp="1"/>
          </p:cNvSpPr>
          <p:nvPr>
            <p:ph type="sldNum" sz="quarter" idx="12"/>
          </p:nvPr>
        </p:nvSpPr>
        <p:spPr/>
        <p:txBody>
          <a:bodyPr/>
          <a:lstStyle/>
          <a:p>
            <a:pPr>
              <a:defRPr/>
            </a:pPr>
            <a:fld id="{B6ADE92E-2395-4062-8D3D-0348102460BC}" type="slidenum">
              <a:rPr lang="tr-TR" smtClean="0"/>
              <a:pPr>
                <a:defRPr/>
              </a:pPr>
              <a:t>15</a:t>
            </a:fld>
            <a:endParaRPr lang="tr-TR"/>
          </a:p>
        </p:txBody>
      </p:sp>
      <p:pic>
        <p:nvPicPr>
          <p:cNvPr id="6"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3"/>
          <p:cNvSpPr txBox="1">
            <a:spLocks/>
          </p:cNvSpPr>
          <p:nvPr/>
        </p:nvSpPr>
        <p:spPr bwMode="auto">
          <a:xfrm>
            <a:off x="448838" y="1030305"/>
            <a:ext cx="8568952" cy="742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just" rtl="0" eaLnBrk="0" fontAlgn="base" hangingPunct="0">
              <a:lnSpc>
                <a:spcPct val="150000"/>
              </a:lnSpc>
              <a:spcBef>
                <a:spcPts val="1800"/>
              </a:spcBef>
              <a:spcAft>
                <a:spcPct val="0"/>
              </a:spcAft>
              <a:buClrTx/>
              <a:buSzPct val="120000"/>
              <a:buChar char="•"/>
              <a:defRPr sz="2400">
                <a:solidFill>
                  <a:schemeClr val="bg2"/>
                </a:solidFill>
                <a:effectLst/>
                <a:latin typeface="Calibri" panose="020F0502020204030204" pitchFamily="34" charset="0"/>
                <a:ea typeface="+mn-ea"/>
                <a:cs typeface="+mn-cs"/>
              </a:defRPr>
            </a:lvl1pPr>
            <a:lvl2pPr marL="742950" indent="-285750" algn="just" rtl="0" eaLnBrk="0" fontAlgn="base" hangingPunct="0">
              <a:lnSpc>
                <a:spcPct val="150000"/>
              </a:lnSpc>
              <a:spcBef>
                <a:spcPts val="1800"/>
              </a:spcBef>
              <a:spcAft>
                <a:spcPct val="0"/>
              </a:spcAft>
              <a:buClrTx/>
              <a:buFont typeface="Tahoma" pitchFamily="34" charset="0"/>
              <a:buChar char="–"/>
              <a:defRPr sz="2400">
                <a:solidFill>
                  <a:schemeClr val="bg2"/>
                </a:solidFill>
                <a:effectLst/>
                <a:latin typeface="Calibri" panose="020F0502020204030204" pitchFamily="34" charset="0"/>
              </a:defRPr>
            </a:lvl2pPr>
            <a:lvl3pPr marL="1143000" indent="-228600" algn="just" rtl="0" eaLnBrk="0" fontAlgn="base" hangingPunct="0">
              <a:lnSpc>
                <a:spcPct val="150000"/>
              </a:lnSpc>
              <a:spcBef>
                <a:spcPts val="1800"/>
              </a:spcBef>
              <a:spcAft>
                <a:spcPct val="0"/>
              </a:spcAft>
              <a:buClrTx/>
              <a:buSzPct val="120000"/>
              <a:buChar char="•"/>
              <a:defRPr sz="2400">
                <a:solidFill>
                  <a:schemeClr val="bg2"/>
                </a:solidFill>
                <a:effectLst/>
                <a:latin typeface="Calibri" panose="020F0502020204030204" pitchFamily="34" charset="0"/>
              </a:defRPr>
            </a:lvl3pPr>
            <a:lvl4pPr marL="1600200" indent="-228600" algn="just" rtl="0" eaLnBrk="0" fontAlgn="base" hangingPunct="0">
              <a:lnSpc>
                <a:spcPct val="150000"/>
              </a:lnSpc>
              <a:spcBef>
                <a:spcPts val="1800"/>
              </a:spcBef>
              <a:spcAft>
                <a:spcPct val="0"/>
              </a:spcAft>
              <a:buClrTx/>
              <a:buFont typeface="Tahoma" pitchFamily="34" charset="0"/>
              <a:buChar char="–"/>
              <a:defRPr sz="2400">
                <a:solidFill>
                  <a:schemeClr val="bg2"/>
                </a:solidFill>
                <a:effectLst/>
                <a:latin typeface="Calibri" panose="020F0502020204030204" pitchFamily="34" charset="0"/>
              </a:defRPr>
            </a:lvl4pPr>
            <a:lvl5pPr marL="2057400" indent="-228600" algn="just" rtl="0" eaLnBrk="0" fontAlgn="base" hangingPunct="0">
              <a:lnSpc>
                <a:spcPct val="150000"/>
              </a:lnSpc>
              <a:spcBef>
                <a:spcPts val="1800"/>
              </a:spcBef>
              <a:spcAft>
                <a:spcPct val="0"/>
              </a:spcAft>
              <a:buClrTx/>
              <a:buSzPct val="80000"/>
              <a:buFont typeface="Wingdings" pitchFamily="2" charset="2"/>
              <a:buChar char="v"/>
              <a:defRPr sz="2400">
                <a:solidFill>
                  <a:schemeClr val="bg2"/>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pPr>
            <a:r>
              <a:rPr lang="tr-TR" altLang="tr-TR" sz="3200" b="1" kern="0" dirty="0">
                <a:latin typeface="Times New Roman" panose="02020603050405020304" pitchFamily="18" charset="0"/>
                <a:cs typeface="Times New Roman" panose="02020603050405020304" pitchFamily="18" charset="0"/>
              </a:rPr>
              <a:t>KİMLER BAŞVURABİLİR?</a:t>
            </a:r>
          </a:p>
        </p:txBody>
      </p:sp>
    </p:spTree>
    <p:extLst>
      <p:ext uri="{BB962C8B-B14F-4D97-AF65-F5344CB8AC3E}">
        <p14:creationId xmlns:p14="http://schemas.microsoft.com/office/powerpoint/2010/main" val="10442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9939">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p:cTn id="18"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3" name="2 İçerik Yer Tutucusu"/>
          <p:cNvSpPr>
            <a:spLocks noGrp="1"/>
          </p:cNvSpPr>
          <p:nvPr>
            <p:ph idx="1"/>
          </p:nvPr>
        </p:nvSpPr>
        <p:spPr>
          <a:xfrm>
            <a:off x="323850" y="1865064"/>
            <a:ext cx="8569325" cy="5740400"/>
          </a:xfrm>
        </p:spPr>
        <p:txBody>
          <a:bodyPr/>
          <a:lstStyle/>
          <a:p>
            <a:pPr>
              <a:buFont typeface="Wingdings" panose="05000000000000000000" pitchFamily="2" charset="2"/>
              <a:buChar char="Ø"/>
              <a:defRPr/>
            </a:pPr>
            <a:r>
              <a:rPr lang="tr-TR" sz="2200" dirty="0"/>
              <a:t>Çalışma; özgün, etik değerlere uygun ve </a:t>
            </a:r>
            <a:r>
              <a:rPr lang="tr-TR" sz="2200" b="1" dirty="0">
                <a:solidFill>
                  <a:srgbClr val="0070C0"/>
                </a:solidFill>
              </a:rPr>
              <a:t>yenilikçi düşünmeyi destekler </a:t>
            </a:r>
            <a:r>
              <a:rPr lang="tr-TR" sz="2200" dirty="0"/>
              <a:t>şekilde olacaktır.</a:t>
            </a:r>
          </a:p>
          <a:p>
            <a:pPr>
              <a:buFont typeface="Wingdings" panose="05000000000000000000" pitchFamily="2" charset="2"/>
              <a:buChar char="Ø"/>
              <a:defRPr/>
            </a:pPr>
            <a:r>
              <a:rPr lang="tr-TR" sz="2200" dirty="0"/>
              <a:t>Kurumsal başvurularda çalışma ekibi </a:t>
            </a:r>
            <a:r>
              <a:rPr lang="tr-TR" sz="2200" b="1" u="sng" dirty="0">
                <a:solidFill>
                  <a:srgbClr val="0070C0"/>
                </a:solidFill>
              </a:rPr>
              <a:t>en fazla </a:t>
            </a:r>
            <a:r>
              <a:rPr lang="tr-TR" sz="2200" b="1" dirty="0">
                <a:solidFill>
                  <a:srgbClr val="0070C0"/>
                </a:solidFill>
              </a:rPr>
              <a:t>5 kişiden </a:t>
            </a:r>
            <a:r>
              <a:rPr lang="tr-TR" sz="2200" dirty="0"/>
              <a:t>oluşacaktır.</a:t>
            </a:r>
          </a:p>
          <a:p>
            <a:pPr>
              <a:buFont typeface="Wingdings" panose="05000000000000000000" pitchFamily="2" charset="2"/>
              <a:buChar char="Ø"/>
              <a:defRPr/>
            </a:pPr>
            <a:r>
              <a:rPr lang="tr-TR" sz="2200" dirty="0"/>
              <a:t>Kurumsal başvurularda </a:t>
            </a:r>
            <a:r>
              <a:rPr lang="tr-TR" sz="2200" b="1" dirty="0">
                <a:solidFill>
                  <a:srgbClr val="FF0000"/>
                </a:solidFill>
              </a:rPr>
              <a:t>ekip üyelerinden bazıları</a:t>
            </a:r>
            <a:r>
              <a:rPr lang="tr-TR" sz="2200" dirty="0"/>
              <a:t>, </a:t>
            </a:r>
            <a:r>
              <a:rPr lang="tr-TR" sz="2200" b="1" dirty="0">
                <a:solidFill>
                  <a:srgbClr val="0070C0"/>
                </a:solidFill>
              </a:rPr>
              <a:t>kurum personeli veya öğrenci olmayabilir</a:t>
            </a:r>
            <a:r>
              <a:rPr lang="tr-TR" sz="2200" dirty="0"/>
              <a:t>. </a:t>
            </a:r>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16</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371"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3" name="2 İçerik Yer Tutucusu"/>
          <p:cNvSpPr>
            <a:spLocks noGrp="1"/>
          </p:cNvSpPr>
          <p:nvPr>
            <p:ph idx="1"/>
          </p:nvPr>
        </p:nvSpPr>
        <p:spPr>
          <a:xfrm>
            <a:off x="323850" y="2060848"/>
            <a:ext cx="8569325" cy="3960440"/>
          </a:xfrm>
        </p:spPr>
        <p:txBody>
          <a:bodyPr/>
          <a:lstStyle/>
          <a:p>
            <a:pPr>
              <a:buFont typeface="Wingdings" panose="05000000000000000000" pitchFamily="2" charset="2"/>
              <a:buChar char="Ø"/>
              <a:defRPr/>
            </a:pPr>
            <a:r>
              <a:rPr lang="tr-TR" sz="2200" b="1" dirty="0">
                <a:solidFill>
                  <a:srgbClr val="FF0000"/>
                </a:solidFill>
              </a:rPr>
              <a:t>Bir kurum, </a:t>
            </a:r>
            <a:r>
              <a:rPr lang="tr-TR" sz="2200" dirty="0"/>
              <a:t>her kategoriden </a:t>
            </a:r>
            <a:r>
              <a:rPr lang="tr-TR" sz="2200" b="1" dirty="0">
                <a:solidFill>
                  <a:srgbClr val="0070C0"/>
                </a:solidFill>
              </a:rPr>
              <a:t>yalnız bir başvuru</a:t>
            </a:r>
            <a:r>
              <a:rPr lang="tr-TR" sz="2200" dirty="0"/>
              <a:t> yapmak kaydı ile birden fazla başvuru yapabilecektir.</a:t>
            </a:r>
          </a:p>
          <a:p>
            <a:pPr>
              <a:buFont typeface="Wingdings" panose="05000000000000000000" pitchFamily="2" charset="2"/>
              <a:buChar char="Ø"/>
            </a:pPr>
            <a:r>
              <a:rPr lang="tr-TR" altLang="tr-TR" sz="2200" b="1" dirty="0">
                <a:solidFill>
                  <a:srgbClr val="FF0000"/>
                </a:solidFill>
              </a:rPr>
              <a:t>Bir kişi</a:t>
            </a:r>
            <a:r>
              <a:rPr lang="tr-TR" altLang="tr-TR" sz="2200" dirty="0"/>
              <a:t>, her kategoriden  </a:t>
            </a:r>
            <a:r>
              <a:rPr lang="tr-TR" altLang="tr-TR" sz="2200" b="1" dirty="0">
                <a:solidFill>
                  <a:srgbClr val="0070C0"/>
                </a:solidFill>
              </a:rPr>
              <a:t>yalnız bir başvuru </a:t>
            </a:r>
            <a:r>
              <a:rPr lang="tr-TR" altLang="tr-TR" sz="2200" dirty="0"/>
              <a:t>yapabilecektir.</a:t>
            </a:r>
          </a:p>
          <a:p>
            <a:pPr>
              <a:buFont typeface="Wingdings" panose="05000000000000000000" pitchFamily="2" charset="2"/>
              <a:buChar char="Ø"/>
            </a:pPr>
            <a:r>
              <a:rPr lang="tr-TR" altLang="tr-TR" sz="2200" dirty="0"/>
              <a:t>Kurumsal başvuruda </a:t>
            </a:r>
            <a:r>
              <a:rPr lang="tr-TR" altLang="tr-TR" sz="2200" b="1" dirty="0">
                <a:solidFill>
                  <a:srgbClr val="FF0000"/>
                </a:solidFill>
              </a:rPr>
              <a:t>bir kişi </a:t>
            </a:r>
            <a:r>
              <a:rPr lang="tr-TR" altLang="tr-TR" sz="2200" dirty="0"/>
              <a:t>ekip üyesi olarak </a:t>
            </a:r>
            <a:r>
              <a:rPr lang="tr-TR" altLang="tr-TR" sz="2200" b="1" dirty="0">
                <a:solidFill>
                  <a:srgbClr val="0070C0"/>
                </a:solidFill>
              </a:rPr>
              <a:t>yalnız bir çalışmada görev alabilecektir.</a:t>
            </a:r>
          </a:p>
          <a:p>
            <a:pPr marL="0" indent="0">
              <a:buNone/>
              <a:defRPr/>
            </a:pPr>
            <a:endParaRPr lang="tr-TR" sz="2200" dirty="0"/>
          </a:p>
          <a:p>
            <a:pPr>
              <a:buFontTx/>
              <a:buNone/>
              <a:defRPr/>
            </a:pPr>
            <a:endParaRPr lang="tr-TR" sz="2200" dirty="0"/>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17</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41987" name="2 İçerik Yer Tutucusu"/>
          <p:cNvSpPr>
            <a:spLocks noGrp="1"/>
          </p:cNvSpPr>
          <p:nvPr>
            <p:ph idx="1"/>
          </p:nvPr>
        </p:nvSpPr>
        <p:spPr>
          <a:xfrm>
            <a:off x="323850" y="2369567"/>
            <a:ext cx="8569325" cy="5595937"/>
          </a:xfrm>
        </p:spPr>
        <p:txBody>
          <a:bodyPr/>
          <a:lstStyle/>
          <a:p>
            <a:pPr>
              <a:buFont typeface="Wingdings" panose="05000000000000000000" pitchFamily="2" charset="2"/>
              <a:buChar char="Ø"/>
            </a:pPr>
            <a:r>
              <a:rPr lang="tr-TR" altLang="tr-TR" sz="2200" dirty="0"/>
              <a:t>Kurumsal başvurularda </a:t>
            </a:r>
            <a:r>
              <a:rPr lang="tr-TR" altLang="tr-TR" sz="2200" b="1" dirty="0">
                <a:solidFill>
                  <a:srgbClr val="C00000"/>
                </a:solidFill>
              </a:rPr>
              <a:t>il/ilçe milli eğitim müdürleri  </a:t>
            </a:r>
            <a:r>
              <a:rPr lang="tr-TR" altLang="tr-TR" sz="2200" dirty="0"/>
              <a:t>ekip üyesi olarak belirtilmeyecektir. </a:t>
            </a:r>
          </a:p>
          <a:p>
            <a:pPr>
              <a:buFont typeface="Wingdings" panose="05000000000000000000" pitchFamily="2" charset="2"/>
              <a:buChar char="Ø"/>
            </a:pPr>
            <a:r>
              <a:rPr lang="tr-TR" altLang="tr-TR" sz="2200" b="1" dirty="0">
                <a:solidFill>
                  <a:srgbClr val="C00000"/>
                </a:solidFill>
              </a:rPr>
              <a:t>Sonuçları alınmamış </a:t>
            </a:r>
            <a:r>
              <a:rPr lang="tr-TR" altLang="tr-TR" sz="2200" dirty="0"/>
              <a:t>projeler değerlendirilmeyecektir.</a:t>
            </a:r>
          </a:p>
          <a:p>
            <a:pPr>
              <a:buFont typeface="Wingdings" panose="05000000000000000000" pitchFamily="2" charset="2"/>
              <a:buChar char="Ø"/>
            </a:pPr>
            <a:r>
              <a:rPr lang="tr-TR" altLang="tr-TR" sz="2200" b="1" dirty="0">
                <a:solidFill>
                  <a:srgbClr val="C00000"/>
                </a:solidFill>
              </a:rPr>
              <a:t>Bireysel başvuruda</a:t>
            </a:r>
            <a:r>
              <a:rPr lang="tr-TR" altLang="tr-TR" sz="2200" dirty="0"/>
              <a:t>, çalışma ekibi oluşturulmayacaktır.</a:t>
            </a:r>
          </a:p>
          <a:p>
            <a:pPr marL="457200" indent="-457200">
              <a:buFontTx/>
              <a:buNone/>
            </a:pPr>
            <a:endParaRPr lang="tr-TR" altLang="tr-TR" sz="2200" dirty="0"/>
          </a:p>
        </p:txBody>
      </p:sp>
      <p:sp>
        <p:nvSpPr>
          <p:cNvPr id="4" name="3 Slayt Numarası Yer Tutucusu"/>
          <p:cNvSpPr>
            <a:spLocks noGrp="1"/>
          </p:cNvSpPr>
          <p:nvPr>
            <p:ph type="sldNum" sz="quarter" idx="12"/>
          </p:nvPr>
        </p:nvSpPr>
        <p:spPr/>
        <p:txBody>
          <a:bodyPr/>
          <a:lstStyle/>
          <a:p>
            <a:pPr>
              <a:defRPr/>
            </a:pPr>
            <a:fld id="{1699300C-2068-4993-A2C4-06706AC0F6CD}" type="slidenum">
              <a:rPr lang="tr-TR" smtClean="0"/>
              <a:pPr>
                <a:defRPr/>
              </a:pPr>
              <a:t>18</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19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 calcmode="lin" valueType="num">
                                      <p:cBhvr>
                                        <p:cTn id="21"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9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3" name="2 İçerik Yer Tutucusu"/>
          <p:cNvSpPr>
            <a:spLocks noGrp="1"/>
          </p:cNvSpPr>
          <p:nvPr>
            <p:ph idx="1"/>
          </p:nvPr>
        </p:nvSpPr>
        <p:spPr>
          <a:xfrm>
            <a:off x="287337" y="2204864"/>
            <a:ext cx="8569325" cy="2231454"/>
          </a:xfrm>
        </p:spPr>
        <p:txBody>
          <a:bodyPr/>
          <a:lstStyle/>
          <a:p>
            <a:pPr>
              <a:buFont typeface="Wingdings" panose="05000000000000000000" pitchFamily="2" charset="2"/>
              <a:buChar char="Ø"/>
              <a:defRPr/>
            </a:pPr>
            <a:r>
              <a:rPr lang="tr-TR" sz="2200" dirty="0"/>
              <a:t>Rapor metninde ve görsellerde çalışmanın ait olduğu yere ait</a:t>
            </a:r>
            <a:r>
              <a:rPr lang="tr-TR" sz="2200" b="1" dirty="0">
                <a:solidFill>
                  <a:srgbClr val="0070C0"/>
                </a:solidFill>
              </a:rPr>
              <a:t> il, ilçe, kurum, vali, kaymakam, yönetici, öğretmen vb. kişi ya da kurumların isimleri kesinlikle belirtilmeyecektir.</a:t>
            </a:r>
            <a:r>
              <a:rPr lang="tr-TR" sz="2200" dirty="0"/>
              <a:t> Aksi takdirde proje değerlendirme dışı bırakılacaktır.</a:t>
            </a:r>
          </a:p>
          <a:p>
            <a:pPr>
              <a:buFontTx/>
              <a:buNone/>
              <a:defRPr/>
            </a:pPr>
            <a:endParaRPr lang="tr-TR" sz="2200" dirty="0"/>
          </a:p>
        </p:txBody>
      </p:sp>
      <p:sp>
        <p:nvSpPr>
          <p:cNvPr id="4" name="3 Slayt Numarası Yer Tutucusu"/>
          <p:cNvSpPr>
            <a:spLocks noGrp="1"/>
          </p:cNvSpPr>
          <p:nvPr>
            <p:ph type="sldNum" sz="quarter" idx="12"/>
          </p:nvPr>
        </p:nvSpPr>
        <p:spPr/>
        <p:txBody>
          <a:bodyPr/>
          <a:lstStyle/>
          <a:p>
            <a:pPr>
              <a:defRPr/>
            </a:pPr>
            <a:fld id="{DFD47930-20C7-45E7-A69C-D9410A2EA35D}" type="slidenum">
              <a:rPr lang="tr-TR" smtClean="0"/>
              <a:pPr>
                <a:defRPr/>
              </a:pPr>
              <a:t>19</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pic>
        <p:nvPicPr>
          <p:cNvPr id="11" name="Picture 2" descr="C:\Users\Emrah\Desktop\k_04115319_adsz1.jpg">
            <a:extLst>
              <a:ext uri="{FF2B5EF4-FFF2-40B4-BE49-F238E27FC236}">
                <a16:creationId xmlns:a16="http://schemas.microsoft.com/office/drawing/2014/main" id="{D1AAE8E8-0DAF-48F7-93E3-9606C78C0A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51" r="5187"/>
          <a:stretch/>
        </p:blipFill>
        <p:spPr bwMode="auto">
          <a:xfrm>
            <a:off x="1966222" y="1484784"/>
            <a:ext cx="5211556" cy="3420465"/>
          </a:xfrm>
          <a:prstGeom prst="rect">
            <a:avLst/>
          </a:prstGeom>
          <a:ln>
            <a:noFill/>
          </a:ln>
          <a:effectLst>
            <a:outerShdw blurRad="292100" dist="139700" dir="2700000" algn="tl" rotWithShape="0">
              <a:srgbClr val="333333">
                <a:alpha val="65000"/>
              </a:srgbClr>
            </a:outerShdw>
          </a:effectLst>
          <a:extLst/>
        </p:spPr>
      </p:pic>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rot="21317764">
            <a:off x="32012" y="5093910"/>
            <a:ext cx="8425471" cy="1015663"/>
          </a:xfrm>
          <a:prstGeom prst="rect">
            <a:avLst/>
          </a:prstGeom>
        </p:spPr>
        <p:txBody>
          <a:bodyPr wrap="square">
            <a:spAutoFit/>
          </a:bodyPr>
          <a:lstStyle/>
          <a:p>
            <a:pPr algn="ctr"/>
            <a:r>
              <a:rPr lang="tr-TR" sz="5400" b="1" dirty="0">
                <a:solidFill>
                  <a:srgbClr val="FF0000"/>
                </a:solidFill>
                <a:latin typeface="Arial"/>
              </a:rPr>
              <a:t>	NEDEN BURADAYIZ</a:t>
            </a:r>
            <a:r>
              <a:rPr lang="tr-TR" sz="6000" b="1" dirty="0">
                <a:solidFill>
                  <a:srgbClr val="FF0000"/>
                </a:solidFill>
                <a:latin typeface="Arial"/>
              </a:rPr>
              <a:t>?</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3" name="2 İçerik Yer Tutucusu"/>
          <p:cNvSpPr>
            <a:spLocks noGrp="1"/>
          </p:cNvSpPr>
          <p:nvPr>
            <p:ph idx="1"/>
          </p:nvPr>
        </p:nvSpPr>
        <p:spPr>
          <a:xfrm>
            <a:off x="323850" y="2009527"/>
            <a:ext cx="8569325" cy="5595937"/>
          </a:xfrm>
        </p:spPr>
        <p:txBody>
          <a:bodyPr/>
          <a:lstStyle/>
          <a:p>
            <a:pPr>
              <a:buFont typeface="Wingdings" panose="05000000000000000000" pitchFamily="2" charset="2"/>
              <a:buChar char="Ø"/>
              <a:defRPr/>
            </a:pPr>
            <a:r>
              <a:rPr lang="tr-TR" sz="2200" dirty="0"/>
              <a:t>Başvuruda belirtilen kategoriye uymayan çalışmalar değerlendirmeye alınmayacaktır.</a:t>
            </a:r>
          </a:p>
          <a:p>
            <a:pPr>
              <a:buFont typeface="Wingdings" panose="05000000000000000000" pitchFamily="2" charset="2"/>
              <a:buChar char="Ø"/>
              <a:defRPr/>
            </a:pPr>
            <a:r>
              <a:rPr lang="tr-TR" sz="2200" dirty="0"/>
              <a:t>Başkasına ait olduğu tespit edilen çalışmaların başvuru sahibi yada ekip üyeleri bundan sonraki  yenilikçilik ödüllerine bireysel yada kurumsal başvuru yapamayacaktır.</a:t>
            </a:r>
          </a:p>
        </p:txBody>
      </p:sp>
      <p:sp>
        <p:nvSpPr>
          <p:cNvPr id="4" name="3 Slayt Numarası Yer Tutucusu"/>
          <p:cNvSpPr>
            <a:spLocks noGrp="1"/>
          </p:cNvSpPr>
          <p:nvPr>
            <p:ph type="sldNum" sz="quarter" idx="12"/>
          </p:nvPr>
        </p:nvSpPr>
        <p:spPr/>
        <p:txBody>
          <a:bodyPr/>
          <a:lstStyle/>
          <a:p>
            <a:pPr>
              <a:defRPr/>
            </a:pPr>
            <a:fld id="{97DBA454-D0AD-4B65-985F-FBB130808936}" type="slidenum">
              <a:rPr lang="tr-TR" smtClean="0"/>
              <a:pPr>
                <a:defRPr/>
              </a:pPr>
              <a:t>20</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45059" name="2 İçerik Yer Tutucusu"/>
          <p:cNvSpPr>
            <a:spLocks noGrp="1"/>
          </p:cNvSpPr>
          <p:nvPr>
            <p:ph idx="1"/>
          </p:nvPr>
        </p:nvSpPr>
        <p:spPr>
          <a:xfrm>
            <a:off x="323155" y="1052736"/>
            <a:ext cx="8569325" cy="4176464"/>
          </a:xfrm>
        </p:spPr>
        <p:txBody>
          <a:bodyPr/>
          <a:lstStyle/>
          <a:p>
            <a:pPr>
              <a:spcBef>
                <a:spcPts val="0"/>
              </a:spcBef>
              <a:buFont typeface="Wingdings" panose="05000000000000000000" pitchFamily="2" charset="2"/>
              <a:buChar char="Ø"/>
            </a:pPr>
            <a:r>
              <a:rPr lang="tr-TR" sz="2000" dirty="0"/>
              <a:t>Başvuru yapılmış çalışmanın daha önce;</a:t>
            </a:r>
          </a:p>
          <a:p>
            <a:pPr marL="627063" indent="-269875">
              <a:spcBef>
                <a:spcPts val="0"/>
              </a:spcBef>
            </a:pPr>
            <a:r>
              <a:rPr lang="tr-TR" sz="2000" dirty="0"/>
              <a:t>Eğitim ve Öğretimde Yenilikçilik Ödüllerinde, </a:t>
            </a:r>
          </a:p>
          <a:p>
            <a:pPr marL="627063" indent="-269875">
              <a:spcBef>
                <a:spcPts val="0"/>
              </a:spcBef>
            </a:pPr>
            <a:r>
              <a:rPr lang="tr-TR" sz="2000" dirty="0"/>
              <a:t>MEB tarafından yürütülen diğer ödül süreçlerinde, </a:t>
            </a:r>
          </a:p>
          <a:p>
            <a:pPr marL="627063" indent="-269875">
              <a:spcBef>
                <a:spcPts val="0"/>
              </a:spcBef>
            </a:pPr>
            <a:r>
              <a:rPr lang="tr-TR" sz="2000" dirty="0"/>
              <a:t>MEB dışındaki kurum ve kuruluşlarca organize edilen ödül süreçlerinde, </a:t>
            </a:r>
          </a:p>
          <a:p>
            <a:pPr marL="627063" indent="-269875">
              <a:spcBef>
                <a:spcPts val="0"/>
              </a:spcBef>
            </a:pPr>
            <a:r>
              <a:rPr lang="tr-TR" sz="2000" dirty="0"/>
              <a:t>AB projesi vb. süreçlerde </a:t>
            </a:r>
            <a:r>
              <a:rPr lang="tr-TR" sz="2000" b="1" dirty="0">
                <a:solidFill>
                  <a:srgbClr val="FF0000"/>
                </a:solidFill>
              </a:rPr>
              <a:t>ödül almamış </a:t>
            </a:r>
            <a:r>
              <a:rPr lang="tr-TR" sz="2000" dirty="0"/>
              <a:t>olması gerekmektedir.</a:t>
            </a:r>
          </a:p>
          <a:p>
            <a:pPr>
              <a:buFont typeface="Wingdings" panose="05000000000000000000" pitchFamily="2" charset="2"/>
              <a:buChar char="Ø"/>
            </a:pPr>
            <a:r>
              <a:rPr lang="tr-TR" altLang="tr-TR" sz="2000" dirty="0"/>
              <a:t>Bu ödül süreçlerine başvuru yapılması; Yenilikçilik Ödüllerine başvurmaya engel değildir.</a:t>
            </a:r>
          </a:p>
          <a:p>
            <a:pPr>
              <a:buFont typeface="Wingdings" panose="05000000000000000000" pitchFamily="2" charset="2"/>
              <a:buChar char="Ø"/>
            </a:pPr>
            <a:r>
              <a:rPr lang="tr-TR" altLang="tr-TR" sz="2000" dirty="0"/>
              <a:t>Çalışmanın daha önce herhangi bir yarışmada ödül aldığının veya başvuru yapan kişiye ait olmadığının tespiti halinde; bu süreçte elde ettikleri ödül, belge ve her türlü kazanımları geri alınır ve gerekli işlem yapılır.</a:t>
            </a:r>
          </a:p>
        </p:txBody>
      </p:sp>
      <p:sp>
        <p:nvSpPr>
          <p:cNvPr id="4" name="3 Slayt Numarası Yer Tutucusu"/>
          <p:cNvSpPr>
            <a:spLocks noGrp="1"/>
          </p:cNvSpPr>
          <p:nvPr>
            <p:ph type="sldNum" sz="quarter" idx="12"/>
          </p:nvPr>
        </p:nvSpPr>
        <p:spPr/>
        <p:txBody>
          <a:bodyPr/>
          <a:lstStyle/>
          <a:p>
            <a:pPr>
              <a:defRPr/>
            </a:pPr>
            <a:fld id="{0E59D696-E0D1-441E-844F-DE12656BE092}" type="slidenum">
              <a:rPr lang="tr-TR" smtClean="0"/>
              <a:pPr>
                <a:defRPr/>
              </a:pPr>
              <a:t>21</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59">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calcmode="lin" valueType="num">
                                      <p:cBhvr>
                                        <p:cTn id="12"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5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59">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p:cTn id="17"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5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59">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p:cTn id="22"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5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59">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p:cTn id="27"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505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505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5059">
                                            <p:txEl>
                                              <p:pRg st="5" end="5"/>
                                            </p:txEl>
                                          </p:spTgt>
                                        </p:tgtEl>
                                        <p:attrNameLst>
                                          <p:attrName>style.visibility</p:attrName>
                                        </p:attrNameLst>
                                      </p:cBhvr>
                                      <p:to>
                                        <p:strVal val="visible"/>
                                      </p:to>
                                    </p:set>
                                    <p:anim calcmode="lin" valueType="num">
                                      <p:cBhvr>
                                        <p:cTn id="34" dur="5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5059">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505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059">
                                            <p:txEl>
                                              <p:pRg st="6" end="6"/>
                                            </p:txEl>
                                          </p:spTgt>
                                        </p:tgtEl>
                                        <p:attrNameLst>
                                          <p:attrName>style.visibility</p:attrName>
                                        </p:attrNameLst>
                                      </p:cBhvr>
                                      <p:to>
                                        <p:strVal val="visible"/>
                                      </p:to>
                                    </p:set>
                                    <p:anim calcmode="lin" valueType="num">
                                      <p:cBhvr>
                                        <p:cTn id="41" dur="500" fill="hold"/>
                                        <p:tgtEl>
                                          <p:spTgt spid="4505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505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916832"/>
            <a:ext cx="8568952" cy="3024335"/>
          </a:xfrm>
        </p:spPr>
        <p:txBody>
          <a:bodyPr/>
          <a:lstStyle/>
          <a:p>
            <a:pPr>
              <a:buFont typeface="Wingdings" panose="05000000000000000000" pitchFamily="2" charset="2"/>
              <a:buChar char="Ø"/>
            </a:pPr>
            <a:r>
              <a:rPr lang="tr-TR" altLang="tr-TR" dirty="0"/>
              <a:t>Çalışmalar, önce Bakanlık değerlendiricileri tarafından </a:t>
            </a:r>
            <a:r>
              <a:rPr lang="tr-TR" altLang="tr-TR" b="1" dirty="0">
                <a:solidFill>
                  <a:srgbClr val="0070C0"/>
                </a:solidFill>
              </a:rPr>
              <a:t>elektronik ortamda</a:t>
            </a:r>
            <a:r>
              <a:rPr lang="tr-TR" altLang="tr-TR" dirty="0"/>
              <a:t>,  değerlendirilecektir. </a:t>
            </a:r>
          </a:p>
          <a:p>
            <a:pPr>
              <a:buFont typeface="Wingdings" panose="05000000000000000000" pitchFamily="2" charset="2"/>
              <a:buChar char="Ø"/>
            </a:pPr>
            <a:r>
              <a:rPr lang="tr-TR" altLang="tr-TR" dirty="0"/>
              <a:t>Daha sonra, çalışmaların yerinde görülmesi açısından </a:t>
            </a:r>
            <a:r>
              <a:rPr lang="tr-TR" altLang="tr-TR" b="1" dirty="0">
                <a:solidFill>
                  <a:srgbClr val="FF0000"/>
                </a:solidFill>
              </a:rPr>
              <a:t>saha ziyaretleri </a:t>
            </a:r>
            <a:r>
              <a:rPr lang="tr-TR" altLang="tr-TR" dirty="0"/>
              <a:t>gerçekleştirilerek saha ziyareti puanı ile ilk değerlendirme puanının </a:t>
            </a:r>
            <a:r>
              <a:rPr lang="tr-TR" altLang="tr-TR" b="1" dirty="0">
                <a:solidFill>
                  <a:srgbClr val="00B050"/>
                </a:solidFill>
              </a:rPr>
              <a:t>aritmetik ortalaması </a:t>
            </a:r>
            <a:r>
              <a:rPr lang="tr-TR" altLang="tr-TR" dirty="0"/>
              <a:t>alınarak ödüle esas puan belirlenecektir.</a:t>
            </a:r>
          </a:p>
          <a:p>
            <a:endParaRPr lang="tr-TR" dirty="0"/>
          </a:p>
        </p:txBody>
      </p:sp>
      <p:pic>
        <p:nvPicPr>
          <p:cNvPr id="4"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Tree>
    <p:extLst>
      <p:ext uri="{BB962C8B-B14F-4D97-AF65-F5344CB8AC3E}">
        <p14:creationId xmlns:p14="http://schemas.microsoft.com/office/powerpoint/2010/main" val="4176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a:t> GENELGE 2017/15</a:t>
            </a:r>
            <a:endParaRPr lang="tr-TR" sz="2300" dirty="0"/>
          </a:p>
        </p:txBody>
      </p:sp>
      <p:sp>
        <p:nvSpPr>
          <p:cNvPr id="46083" name="2 İçerik Yer Tutucusu"/>
          <p:cNvSpPr>
            <a:spLocks noGrp="1"/>
          </p:cNvSpPr>
          <p:nvPr>
            <p:ph idx="1"/>
          </p:nvPr>
        </p:nvSpPr>
        <p:spPr>
          <a:xfrm>
            <a:off x="323850" y="1937519"/>
            <a:ext cx="8569325" cy="3219673"/>
          </a:xfrm>
        </p:spPr>
        <p:txBody>
          <a:bodyPr/>
          <a:lstStyle/>
          <a:p>
            <a:pPr>
              <a:buFont typeface="Wingdings" panose="05000000000000000000" pitchFamily="2" charset="2"/>
              <a:buChar char="Ø"/>
            </a:pPr>
            <a:r>
              <a:rPr lang="tr-TR" altLang="tr-TR" sz="2200" dirty="0"/>
              <a:t>Bölge bazında yapılacak sıralamada, puan barajının altında kalmamak şartıyla </a:t>
            </a:r>
            <a:r>
              <a:rPr lang="tr-TR" altLang="tr-TR" sz="2200" b="1" dirty="0">
                <a:solidFill>
                  <a:srgbClr val="0070C0"/>
                </a:solidFill>
              </a:rPr>
              <a:t>her kategoride en yüksek puan alan </a:t>
            </a:r>
            <a:r>
              <a:rPr lang="tr-TR" altLang="tr-TR" sz="2200" dirty="0"/>
              <a:t>Bakanlıkça belirlenecek sayıda</a:t>
            </a:r>
            <a:r>
              <a:rPr lang="tr-TR" altLang="tr-TR" sz="2200" b="1" dirty="0">
                <a:solidFill>
                  <a:srgbClr val="0070C0"/>
                </a:solidFill>
              </a:rPr>
              <a:t> </a:t>
            </a:r>
            <a:r>
              <a:rPr lang="tr-TR" altLang="tr-TR" sz="2200" dirty="0"/>
              <a:t>çalışma </a:t>
            </a:r>
            <a:r>
              <a:rPr lang="tr-TR" altLang="tr-TR" sz="2200" b="1" dirty="0">
                <a:solidFill>
                  <a:srgbClr val="FF0000"/>
                </a:solidFill>
              </a:rPr>
              <a:t>bölgesel ödül töreninde </a:t>
            </a:r>
            <a:r>
              <a:rPr lang="tr-TR" altLang="tr-TR" sz="2200" dirty="0"/>
              <a:t>ödül almaya hak kazanacaktır.</a:t>
            </a:r>
          </a:p>
          <a:p>
            <a:pPr>
              <a:buFont typeface="Wingdings" panose="05000000000000000000" pitchFamily="2" charset="2"/>
              <a:buChar char="Ø"/>
            </a:pPr>
            <a:r>
              <a:rPr lang="tr-TR" altLang="tr-TR" sz="2200" dirty="0"/>
              <a:t>Bölgesel ödüle kalan bireysel ve kurumsal çalışma sahipleri ilgili valiliklerce </a:t>
            </a:r>
            <a:r>
              <a:rPr lang="tr-TR" altLang="tr-TR" sz="2200" b="1" dirty="0">
                <a:solidFill>
                  <a:srgbClr val="FF0000"/>
                </a:solidFill>
              </a:rPr>
              <a:t>Başarı belgesi </a:t>
            </a:r>
            <a:r>
              <a:rPr lang="tr-TR" altLang="tr-TR" sz="2200" dirty="0"/>
              <a:t>ile ödüllendirilecektir.</a:t>
            </a:r>
          </a:p>
        </p:txBody>
      </p:sp>
      <p:sp>
        <p:nvSpPr>
          <p:cNvPr id="4" name="3 Slayt Numarası Yer Tutucusu"/>
          <p:cNvSpPr>
            <a:spLocks noGrp="1"/>
          </p:cNvSpPr>
          <p:nvPr>
            <p:ph type="sldNum" sz="quarter" idx="12"/>
          </p:nvPr>
        </p:nvSpPr>
        <p:spPr/>
        <p:txBody>
          <a:bodyPr/>
          <a:lstStyle/>
          <a:p>
            <a:pPr>
              <a:defRPr/>
            </a:pPr>
            <a:fld id="{A2865F12-2E7E-4D71-A16C-043BA073AF1E}" type="slidenum">
              <a:rPr lang="tr-TR" smtClean="0"/>
              <a:pPr>
                <a:defRPr/>
              </a:pPr>
              <a:t>23</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568952" cy="5596730"/>
          </a:xfrm>
        </p:spPr>
        <p:txBody>
          <a:bodyPr/>
          <a:lstStyle/>
          <a:p>
            <a:pPr>
              <a:buFont typeface="Wingdings" panose="05000000000000000000" pitchFamily="2" charset="2"/>
              <a:buChar char="Ø"/>
            </a:pPr>
            <a:r>
              <a:rPr lang="tr-TR" altLang="tr-TR" dirty="0"/>
              <a:t>Bölgesel ödüle kalan çalışmalardan </a:t>
            </a:r>
            <a:r>
              <a:rPr lang="tr-TR" altLang="tr-TR" b="1" dirty="0">
                <a:solidFill>
                  <a:srgbClr val="0070C0"/>
                </a:solidFill>
              </a:rPr>
              <a:t>her kategoriden en yüksek puan alan çalışmalar </a:t>
            </a:r>
            <a:r>
              <a:rPr lang="tr-TR" altLang="tr-TR" dirty="0"/>
              <a:t>arasından Bakanlıkça belirlenecek sayıda çalışma Bakanlık ödülü almaya hak kazanacaktır. </a:t>
            </a:r>
          </a:p>
          <a:p>
            <a:pPr>
              <a:buFont typeface="Wingdings" panose="05000000000000000000" pitchFamily="2" charset="2"/>
              <a:buChar char="Ø"/>
            </a:pPr>
            <a:r>
              <a:rPr lang="tr-TR" altLang="tr-TR" dirty="0"/>
              <a:t>Bakanlık ödülü almaya hak kazanan bireysel ve kurumsal çalışma sahiplerine bakanlıkça </a:t>
            </a:r>
            <a:r>
              <a:rPr lang="tr-TR" altLang="tr-TR" b="1" dirty="0">
                <a:solidFill>
                  <a:srgbClr val="0070C0"/>
                </a:solidFill>
              </a:rPr>
              <a:t>Başarı Belgesi verilecektir</a:t>
            </a:r>
            <a:r>
              <a:rPr lang="tr-TR" altLang="tr-TR" dirty="0"/>
              <a:t>.</a:t>
            </a:r>
          </a:p>
        </p:txBody>
      </p:sp>
      <p:sp>
        <p:nvSpPr>
          <p:cNvPr id="4" name="1 Başlık"/>
          <p:cNvSpPr>
            <a:spLocks noGrp="1"/>
          </p:cNvSpPr>
          <p:nvPr>
            <p:ph type="title"/>
          </p:nvPr>
        </p:nvSpPr>
        <p:spPr/>
        <p:txBody>
          <a:bodyPr/>
          <a:lstStyle/>
          <a:p>
            <a:pPr>
              <a:defRPr/>
            </a:pPr>
            <a:r>
              <a:rPr lang="tr-TR" sz="2400" i="1" dirty="0"/>
              <a:t> GENELGE 2017/15</a:t>
            </a:r>
            <a:endParaRPr lang="tr-TR" sz="2300" dirty="0"/>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graphicFrame>
        <p:nvGraphicFramePr>
          <p:cNvPr id="5" name="6 Diyagram"/>
          <p:cNvGraphicFramePr/>
          <p:nvPr>
            <p:extLst>
              <p:ext uri="{D42A27DB-BD31-4B8C-83A1-F6EECF244321}">
                <p14:modId xmlns:p14="http://schemas.microsoft.com/office/powerpoint/2010/main" val="165798380"/>
              </p:ext>
            </p:extLst>
          </p:nvPr>
        </p:nvGraphicFramePr>
        <p:xfrm>
          <a:off x="611560" y="2204864"/>
          <a:ext cx="7936433"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629715" y="1321604"/>
            <a:ext cx="8190757" cy="523220"/>
          </a:xfrm>
          <a:prstGeom prst="rect">
            <a:avLst/>
          </a:prstGeom>
        </p:spPr>
        <p:txBody>
          <a:bodyPr wrap="square">
            <a:spAutoFit/>
          </a:bodyPr>
          <a:lstStyle/>
          <a:p>
            <a:pPr marL="342900" lvl="0" indent="-342900" algn="ct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ÖLÇME VE DEĞERLENDİRME AŞAMALARI</a:t>
            </a:r>
          </a:p>
        </p:txBody>
      </p:sp>
      <p:sp>
        <p:nvSpPr>
          <p:cNvPr id="9"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10" name="Picture 2" descr="D:\DÖKÜMANLAR\logolar\MEM-LOGO.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ÖKÜMANLAR\logolar\ARG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405377" y="4572417"/>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	Raporun Biçimsel Düzeni</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ÖKÜMANLAR\logolar\ARGE-logo.png">
            <a:extLst>
              <a:ext uri="{FF2B5EF4-FFF2-40B4-BE49-F238E27FC236}">
                <a16:creationId xmlns:a16="http://schemas.microsoft.com/office/drawing/2014/main" id="{ADACDD55-8B29-413E-8234-82294DFCD0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069" y="1772816"/>
            <a:ext cx="2311726" cy="23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2 İçerik Yer Tutucusu"/>
          <p:cNvSpPr>
            <a:spLocks noGrp="1"/>
          </p:cNvSpPr>
          <p:nvPr>
            <p:ph idx="1"/>
          </p:nvPr>
        </p:nvSpPr>
        <p:spPr>
          <a:xfrm>
            <a:off x="251520" y="1628800"/>
            <a:ext cx="8569325" cy="4104456"/>
          </a:xfrm>
        </p:spPr>
        <p:txBody>
          <a:bodyPr/>
          <a:lstStyle/>
          <a:p>
            <a:pPr algn="ctr">
              <a:lnSpc>
                <a:spcPct val="100000"/>
              </a:lnSpc>
              <a:buFontTx/>
              <a:buNone/>
            </a:pPr>
            <a:endParaRPr lang="tr-TR" altLang="tr-TR" sz="900" u="sng" dirty="0"/>
          </a:p>
          <a:p>
            <a:pPr>
              <a:lnSpc>
                <a:spcPct val="100000"/>
              </a:lnSpc>
              <a:spcBef>
                <a:spcPts val="600"/>
              </a:spcBef>
            </a:pPr>
            <a:r>
              <a:rPr lang="tr-TR" altLang="tr-TR" dirty="0"/>
              <a:t>Times New Roman, 11 punto, 1,15 satır aralığı kullanılacaktır.</a:t>
            </a:r>
          </a:p>
          <a:p>
            <a:pPr>
              <a:lnSpc>
                <a:spcPct val="100000"/>
              </a:lnSpc>
              <a:spcBef>
                <a:spcPts val="600"/>
              </a:spcBef>
            </a:pPr>
            <a:endParaRPr lang="tr-TR" altLang="tr-TR" dirty="0"/>
          </a:p>
          <a:p>
            <a:pPr>
              <a:lnSpc>
                <a:spcPct val="100000"/>
              </a:lnSpc>
              <a:spcBef>
                <a:spcPts val="600"/>
              </a:spcBef>
            </a:pPr>
            <a:r>
              <a:rPr lang="tr-TR" altLang="tr-TR" dirty="0"/>
              <a:t>Paragraf başları soldan girintili, paragraflar iki yana yaslı, tek sütun biçimde düzenlenecektir.</a:t>
            </a:r>
          </a:p>
          <a:p>
            <a:pPr>
              <a:lnSpc>
                <a:spcPct val="100000"/>
              </a:lnSpc>
              <a:spcBef>
                <a:spcPts val="600"/>
              </a:spcBef>
            </a:pPr>
            <a:endParaRPr lang="tr-TR" altLang="tr-TR" dirty="0"/>
          </a:p>
          <a:p>
            <a:pPr>
              <a:lnSpc>
                <a:spcPct val="100000"/>
              </a:lnSpc>
              <a:spcBef>
                <a:spcPts val="600"/>
              </a:spcBef>
            </a:pPr>
            <a:r>
              <a:rPr lang="tr-TR" altLang="tr-TR" dirty="0"/>
              <a:t>Başlıklardan sonra boşluk bırakılmayacaktır. Belirtilenler dışında başlık eklenmeyecektir.</a:t>
            </a:r>
          </a:p>
          <a:p>
            <a:pPr>
              <a:lnSpc>
                <a:spcPct val="100000"/>
              </a:lnSpc>
              <a:spcBef>
                <a:spcPts val="600"/>
              </a:spcBef>
            </a:pPr>
            <a:endParaRPr lang="tr-TR" altLang="tr-TR" dirty="0"/>
          </a:p>
          <a:p>
            <a:pPr>
              <a:lnSpc>
                <a:spcPct val="100000"/>
              </a:lnSpc>
              <a:spcBef>
                <a:spcPts val="600"/>
              </a:spcBef>
            </a:pPr>
            <a:r>
              <a:rPr lang="tr-TR" altLang="tr-TR" dirty="0"/>
              <a:t>Sayfa yapısı Word menüsünden Normal olarak ayarlanacaktır.</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 calcmode="lin" valueType="num">
                                      <p:cBhvr>
                                        <p:cTn id="2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2 İçerik Yer Tutucusu"/>
          <p:cNvSpPr>
            <a:spLocks noGrp="1"/>
          </p:cNvSpPr>
          <p:nvPr>
            <p:ph idx="1"/>
          </p:nvPr>
        </p:nvSpPr>
        <p:spPr>
          <a:xfrm>
            <a:off x="251520" y="1412776"/>
            <a:ext cx="8569325" cy="4968552"/>
          </a:xfrm>
        </p:spPr>
        <p:txBody>
          <a:bodyPr/>
          <a:lstStyle/>
          <a:p>
            <a:pPr>
              <a:lnSpc>
                <a:spcPct val="100000"/>
              </a:lnSpc>
              <a:buFontTx/>
              <a:buNone/>
            </a:pPr>
            <a:endParaRPr lang="tr-TR" altLang="tr-TR" sz="800" u="sng" dirty="0"/>
          </a:p>
          <a:p>
            <a:pPr>
              <a:lnSpc>
                <a:spcPct val="100000"/>
              </a:lnSpc>
              <a:spcBef>
                <a:spcPts val="600"/>
              </a:spcBef>
              <a:buFontTx/>
              <a:buNone/>
            </a:pPr>
            <a:r>
              <a:rPr lang="tr-TR" altLang="tr-TR" dirty="0"/>
              <a:t>•	Metin içerisinde metnin görsel bütünlüğünü ve anlatımın akışını bozmayacak biçimde resimlere yer verilebilir.</a:t>
            </a:r>
          </a:p>
          <a:p>
            <a:pPr>
              <a:lnSpc>
                <a:spcPct val="100000"/>
              </a:lnSpc>
              <a:spcBef>
                <a:spcPts val="600"/>
              </a:spcBef>
              <a:buFontTx/>
              <a:buNone/>
            </a:pPr>
            <a:endParaRPr lang="tr-TR" altLang="tr-TR" dirty="0"/>
          </a:p>
          <a:p>
            <a:pPr>
              <a:lnSpc>
                <a:spcPct val="100000"/>
              </a:lnSpc>
              <a:spcBef>
                <a:spcPts val="600"/>
              </a:spcBef>
            </a:pPr>
            <a:r>
              <a:rPr lang="tr-TR" dirty="0"/>
              <a:t>Rapor metni, açık anlaşılır bir Türkçe ile en fazla 8 sayfa ve 3 MB boyutunda olacaktır. </a:t>
            </a:r>
          </a:p>
          <a:p>
            <a:pPr>
              <a:lnSpc>
                <a:spcPct val="100000"/>
              </a:lnSpc>
              <a:spcBef>
                <a:spcPts val="600"/>
              </a:spcBef>
            </a:pPr>
            <a:endParaRPr lang="tr-TR" dirty="0"/>
          </a:p>
          <a:p>
            <a:pPr>
              <a:lnSpc>
                <a:spcPct val="100000"/>
              </a:lnSpc>
              <a:spcBef>
                <a:spcPts val="600"/>
              </a:spcBef>
            </a:pPr>
            <a:r>
              <a:rPr lang="tr-TR" dirty="0"/>
              <a:t>Kesinlikle rapora kapak yapılmayacaktır. </a:t>
            </a:r>
          </a:p>
          <a:p>
            <a:pPr>
              <a:lnSpc>
                <a:spcPct val="100000"/>
              </a:lnSpc>
              <a:spcBef>
                <a:spcPts val="600"/>
              </a:spcBef>
            </a:pPr>
            <a:endParaRPr lang="tr-TR" altLang="tr-TR" dirty="0"/>
          </a:p>
          <a:p>
            <a:pPr>
              <a:lnSpc>
                <a:spcPct val="100000"/>
              </a:lnSpc>
              <a:spcBef>
                <a:spcPts val="600"/>
              </a:spcBef>
              <a:buFontTx/>
              <a:buNone/>
            </a:pPr>
            <a:r>
              <a:rPr lang="tr-TR" altLang="tr-TR" dirty="0"/>
              <a:t>           Belirtilen biçimsel formatın dışındaki başvurular değerlendirmeye alınamayacaktır.</a:t>
            </a:r>
          </a:p>
          <a:p>
            <a:pPr>
              <a:lnSpc>
                <a:spcPct val="100000"/>
              </a:lnSpc>
              <a:buFontTx/>
              <a:buNone/>
            </a:pPr>
            <a:endParaRPr lang="tr-TR" altLang="tr-TR" sz="2000" b="1" dirty="0"/>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5">
                                            <p:txEl>
                                              <p:pRg st="5" end="5"/>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p:cTn id="2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a:extLst>
              <a:ext uri="{FF2B5EF4-FFF2-40B4-BE49-F238E27FC236}">
                <a16:creationId xmlns:a16="http://schemas.microsoft.com/office/drawing/2014/main" id="{6662B7A5-6320-42F2-ACD4-986A84ADA34F}"/>
              </a:ext>
            </a:extLst>
          </p:cNvPr>
          <p:cNvSpPr/>
          <p:nvPr/>
        </p:nvSpPr>
        <p:spPr>
          <a:xfrm>
            <a:off x="854436" y="1124928"/>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noProof="0" dirty="0">
                <a:solidFill>
                  <a:schemeClr val="bg2"/>
                </a:solidFill>
                <a:latin typeface="Times New Roman" panose="02020603050405020304" pitchFamily="18" charset="0"/>
                <a:cs typeface="Times New Roman" panose="02020603050405020304" pitchFamily="18" charset="0"/>
              </a:rPr>
              <a:t>Rapor Nasıl Yazılacak ?</a:t>
            </a:r>
            <a:endParaRPr kumimoji="0" lang="tr-TR" altLang="tr-TR" sz="44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pic>
        <p:nvPicPr>
          <p:cNvPr id="11" name="Picture 3" descr="D:\DÖKÜMANLAR\logolar\ARGE-logo.png">
            <a:extLst>
              <a:ext uri="{FF2B5EF4-FFF2-40B4-BE49-F238E27FC236}">
                <a16:creationId xmlns:a16="http://schemas.microsoft.com/office/drawing/2014/main" id="{ADACDD55-8B29-413E-8234-82294DFCD0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6132" y="1916832"/>
            <a:ext cx="2311726" cy="2316565"/>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05377" y="4509120"/>
            <a:ext cx="8288089" cy="1569660"/>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noProof="0" dirty="0">
                <a:solidFill>
                  <a:schemeClr val="bg2"/>
                </a:solidFill>
                <a:latin typeface="Times New Roman" panose="02020603050405020304" pitchFamily="18" charset="0"/>
                <a:cs typeface="Times New Roman" panose="02020603050405020304" pitchFamily="18" charset="0"/>
              </a:rPr>
              <a:t>RAPOR FORMATI</a:t>
            </a:r>
          </a:p>
          <a:p>
            <a:pPr marL="342900" lvl="0" indent="-342900" algn="ctr" eaLnBrk="0" fontAlgn="base" hangingPunct="0">
              <a:spcAft>
                <a:spcPct val="0"/>
              </a:spcAft>
              <a:buSzPct val="120000"/>
            </a:pPr>
            <a:r>
              <a:rPr kumimoji="0" lang="tr-TR" altLang="tr-TR" sz="3200" b="1" u="none" strike="noStrike" kern="0" cap="none" spc="0" normalizeH="0" baseline="0" dirty="0">
                <a:ln>
                  <a:noFill/>
                </a:ln>
                <a:solidFill>
                  <a:schemeClr val="bg2"/>
                </a:solidFill>
                <a:uLnTx/>
                <a:uFillTx/>
                <a:latin typeface="Times New Roman" panose="02020603050405020304" pitchFamily="18" charset="0"/>
                <a:cs typeface="Times New Roman" panose="02020603050405020304" pitchFamily="18" charset="0"/>
              </a:rPr>
              <a:t>VE</a:t>
            </a:r>
            <a:endParaRPr lang="tr-TR" altLang="tr-TR" sz="3200" b="1" kern="0" dirty="0">
              <a:solidFill>
                <a:schemeClr val="bg2"/>
              </a:solidFill>
              <a:latin typeface="Times New Roman" panose="02020603050405020304" pitchFamily="18" charset="0"/>
              <a:cs typeface="Times New Roman" panose="02020603050405020304" pitchFamily="18" charset="0"/>
            </a:endParaRPr>
          </a:p>
          <a:p>
            <a:pPr marL="342900" lvl="0" indent="-342900" algn="ctr" eaLnBrk="0" fontAlgn="base" hangingPunct="0">
              <a:spcAft>
                <a:spcPct val="0"/>
              </a:spcAft>
              <a:buSzPct val="120000"/>
            </a:pPr>
            <a:r>
              <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rPr>
              <a:t>GENEL</a:t>
            </a:r>
            <a:r>
              <a:rPr kumimoji="0" lang="tr-TR" altLang="tr-TR" sz="3200" b="1" u="none" strike="noStrike" kern="0" cap="none" spc="0" normalizeH="0" noProof="0" dirty="0">
                <a:ln>
                  <a:noFill/>
                </a:ln>
                <a:solidFill>
                  <a:schemeClr val="bg2"/>
                </a:solidFill>
                <a:uLnTx/>
                <a:uFillTx/>
                <a:latin typeface="Times New Roman" panose="02020603050405020304" pitchFamily="18" charset="0"/>
                <a:cs typeface="Times New Roman" panose="02020603050405020304" pitchFamily="18" charset="0"/>
              </a:rPr>
              <a:t> KURALLARI</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0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339065" y="3947572"/>
            <a:ext cx="8224465" cy="1569660"/>
          </a:xfrm>
          <a:prstGeom prst="rect">
            <a:avLst/>
          </a:prstGeom>
        </p:spPr>
        <p:txBody>
          <a:bodyPr wrap="square">
            <a:spAutoFit/>
          </a:bodyPr>
          <a:lstStyle/>
          <a:p>
            <a:pPr algn="ctr"/>
            <a:r>
              <a:rPr lang="tr-TR" sz="3200" b="1" dirty="0">
                <a:solidFill>
                  <a:srgbClr val="191919"/>
                </a:solidFill>
                <a:latin typeface="Arial"/>
              </a:rPr>
              <a:t>	Daha önce </a:t>
            </a:r>
            <a:r>
              <a:rPr lang="tr-TR" altLang="tr-TR" sz="3200" b="1" dirty="0">
                <a:solidFill>
                  <a:srgbClr val="FF0000"/>
                </a:solidFill>
              </a:rPr>
              <a:t>EĞİTİM ve ÖĞRETİMDE YENİLİKÇİLİK </a:t>
            </a:r>
            <a:r>
              <a:rPr lang="tr-TR" altLang="tr-TR" sz="3200" b="1" dirty="0" err="1">
                <a:solidFill>
                  <a:srgbClr val="FF0000"/>
                </a:solidFill>
              </a:rPr>
              <a:t>ÖDÜLLERİ’ne</a:t>
            </a:r>
            <a:r>
              <a:rPr lang="tr-TR" altLang="tr-TR" sz="3200" b="1" dirty="0">
                <a:solidFill>
                  <a:srgbClr val="FF0000"/>
                </a:solidFill>
              </a:rPr>
              <a:t> </a:t>
            </a:r>
            <a:r>
              <a:rPr lang="tr-TR" altLang="tr-TR" sz="3200" b="1" dirty="0">
                <a:solidFill>
                  <a:schemeClr val="bg2"/>
                </a:solidFill>
              </a:rPr>
              <a:t>bireysel ya da kurumsal başvuru yapan var mı?</a:t>
            </a:r>
            <a:endParaRPr lang="tr-TR" altLang="tr-TR" sz="3200" b="1" dirty="0">
              <a:solidFill>
                <a:srgbClr val="FF0000"/>
              </a:solidFill>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ÖKÜMANLAR\logolar\ARGE-logo.png">
            <a:extLst>
              <a:ext uri="{FF2B5EF4-FFF2-40B4-BE49-F238E27FC236}">
                <a16:creationId xmlns:a16="http://schemas.microsoft.com/office/drawing/2014/main" id="{D95B32FF-7D9E-4828-B03B-EABAA72B5B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394785"/>
            <a:ext cx="2311726" cy="23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910375" y="1412776"/>
            <a:ext cx="8126121" cy="6124754"/>
          </a:xfrm>
          <a:prstGeom prst="rect">
            <a:avLst/>
          </a:prstGeom>
        </p:spPr>
        <p:txBody>
          <a:bodyPr wrap="square">
            <a:spAutoFit/>
          </a:bodyPr>
          <a:lstStyle/>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1. Giriş</a:t>
            </a:r>
          </a:p>
          <a:p>
            <a:pPr lvl="0" indent="6270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1.1. Çalışmanın özgünlüğü </a:t>
            </a:r>
          </a:p>
          <a:p>
            <a:pPr lvl="0" indent="6270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1.2. Çalışmaya neden ihtiyaç duyulduğu </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2. Problem Durumu</a:t>
            </a:r>
          </a:p>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3. Amaç ve Hedefler</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4. Yöntem ve Plan</a:t>
            </a:r>
          </a:p>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5. Uygulama</a:t>
            </a:r>
          </a:p>
          <a:p>
            <a:pPr marL="342900" lvl="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5.1. Çalışmanın uygulanması</a:t>
            </a:r>
          </a:p>
          <a:p>
            <a:pPr marL="342900" lvl="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5.2. İzleme ve değerlendirme </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6. Sonuçlar</a:t>
            </a:r>
          </a:p>
          <a:p>
            <a:pPr marL="34290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6.1.Paydaşlara sağlanan katkılar, amaç ve hedeflere ulaşma düzeyi</a:t>
            </a:r>
          </a:p>
          <a:p>
            <a:pPr marL="34290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6.2. Sürdürülebilirlik ve </a:t>
            </a:r>
            <a:r>
              <a:rPr lang="tr-TR" altLang="tr-TR" sz="2000" b="1" kern="0" dirty="0" err="1">
                <a:solidFill>
                  <a:schemeClr val="bg2"/>
                </a:solidFill>
                <a:latin typeface="Times New Roman" panose="02020603050405020304" pitchFamily="18" charset="0"/>
                <a:cs typeface="Times New Roman" panose="02020603050405020304" pitchFamily="18" charset="0"/>
              </a:rPr>
              <a:t>Yaygınlaştırılabilirlik</a:t>
            </a:r>
            <a:endParaRPr lang="tr-TR" altLang="tr-TR" sz="2000" b="1" kern="0" dirty="0">
              <a:solidFill>
                <a:schemeClr val="bg2"/>
              </a:solidFill>
              <a:latin typeface="Times New Roman" panose="02020603050405020304" pitchFamily="18" charset="0"/>
              <a:cs typeface="Times New Roman" panose="02020603050405020304" pitchFamily="18" charset="0"/>
            </a:endParaRPr>
          </a:p>
          <a:p>
            <a:pPr marL="342900" indent="-342900" eaLnBrk="0" fontAlgn="base" hangingPunct="0">
              <a:spcAft>
                <a:spcPct val="0"/>
              </a:spcAft>
              <a:buSzPct val="120000"/>
            </a:pPr>
            <a:endParaRPr lang="tr-TR" altLang="tr-TR" sz="3200" b="1" kern="0" dirty="0">
              <a:solidFill>
                <a:schemeClr val="bg2"/>
              </a:solidFill>
              <a:latin typeface="Times New Roman" panose="02020603050405020304" pitchFamily="18" charset="0"/>
              <a:cs typeface="Times New Roman" panose="02020603050405020304" pitchFamily="18" charset="0"/>
            </a:endParaRPr>
          </a:p>
          <a:p>
            <a:pPr marL="342900" indent="-342900" eaLnBrk="0" fontAlgn="base" hangingPunct="0">
              <a:spcAft>
                <a:spcPct val="0"/>
              </a:spcAft>
              <a:buSzPct val="120000"/>
            </a:pPr>
            <a:endParaRPr lang="tr-TR" altLang="tr-TR" sz="3200" b="1" kern="0" dirty="0">
              <a:solidFill>
                <a:schemeClr val="bg2"/>
              </a:solidFill>
              <a:latin typeface="Times New Roman" panose="02020603050405020304" pitchFamily="18" charset="0"/>
              <a:cs typeface="Times New Roman" panose="02020603050405020304" pitchFamily="18" charset="0"/>
            </a:endParaRPr>
          </a:p>
          <a:p>
            <a:pPr marL="342900" indent="-342900" algn="ctr" eaLnBrk="0" fontAlgn="base" hangingPunct="0">
              <a:spcAft>
                <a:spcPct val="0"/>
              </a:spcAft>
              <a:buSzPct val="120000"/>
            </a:pPr>
            <a:endParaRPr lang="tr-TR" altLang="tr-TR" sz="3200" b="1" kern="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1367725" y="3429000"/>
            <a:ext cx="6771088" cy="1200329"/>
          </a:xfrm>
          <a:prstGeom prst="rect">
            <a:avLst/>
          </a:prstGeom>
        </p:spPr>
        <p:txBody>
          <a:bodyPr wrap="square">
            <a:spAutoFit/>
          </a:bodyPr>
          <a:lstStyle/>
          <a:p>
            <a:pPr algn="ctr"/>
            <a:r>
              <a:rPr lang="tr-TR" dirty="0">
                <a:solidFill>
                  <a:schemeClr val="bg2"/>
                </a:solidFill>
              </a:rPr>
              <a:t>BAŞLIK……</a:t>
            </a:r>
          </a:p>
          <a:p>
            <a:pPr algn="ctr"/>
            <a:endParaRPr lang="tr-TR" dirty="0"/>
          </a:p>
          <a:p>
            <a:r>
              <a:rPr lang="tr-TR" dirty="0">
                <a:solidFill>
                  <a:schemeClr val="bg2"/>
                </a:solidFill>
              </a:rPr>
              <a:t> 	Mutlaka yazılmalı, Metin başlığı çarpıcı ve özgün olarak düzenlenmelidir. </a:t>
            </a:r>
          </a:p>
        </p:txBody>
      </p:sp>
      <p:sp>
        <p:nvSpPr>
          <p:cNvPr id="7" name="Dikdörtgen 6"/>
          <p:cNvSpPr/>
          <p:nvPr/>
        </p:nvSpPr>
        <p:spPr>
          <a:xfrm>
            <a:off x="609224" y="1692097"/>
            <a:ext cx="8288089" cy="923330"/>
          </a:xfrm>
          <a:prstGeom prst="rect">
            <a:avLst/>
          </a:prstGeom>
        </p:spPr>
        <p:txBody>
          <a:bodyPr wrap="square">
            <a:spAutoFit/>
          </a:bodyPr>
          <a:lstStyle/>
          <a:p>
            <a:pPr marL="342900" lvl="0" indent="-342900" algn="ctr" eaLnBrk="0" fontAlgn="base" hangingPunct="0">
              <a:spcAft>
                <a:spcPct val="0"/>
              </a:spcAft>
              <a:buSzPct val="120000"/>
            </a:pPr>
            <a:r>
              <a:rPr lang="tr-TR" altLang="tr-TR" sz="5400" b="1" kern="0" noProof="0" dirty="0">
                <a:solidFill>
                  <a:schemeClr val="bg2"/>
                </a:solidFill>
                <a:latin typeface="Times New Roman" panose="02020603050405020304" pitchFamily="18" charset="0"/>
                <a:cs typeface="Times New Roman" panose="02020603050405020304" pitchFamily="18" charset="0"/>
              </a:rPr>
              <a:t>BAŞLIK</a:t>
            </a:r>
            <a:endParaRPr kumimoji="0" lang="tr-TR" altLang="tr-TR" sz="54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539552" y="1052736"/>
            <a:ext cx="8288089" cy="830997"/>
          </a:xfrm>
          <a:prstGeom prst="rect">
            <a:avLst/>
          </a:prstGeom>
        </p:spPr>
        <p:txBody>
          <a:bodyPr wrap="square">
            <a:spAutoFit/>
          </a:bodyPr>
          <a:lstStyle/>
          <a:p>
            <a:pPr marL="342900" lvl="0" indent="-342900" algn="ctr" eaLnBrk="0" fontAlgn="base" hangingPunct="0">
              <a:spcAft>
                <a:spcPct val="0"/>
              </a:spcAft>
              <a:buSzPct val="120000"/>
            </a:pPr>
            <a:r>
              <a:rPr lang="tr-TR" altLang="tr-TR" sz="4800" b="1" kern="0" dirty="0">
                <a:solidFill>
                  <a:schemeClr val="bg2"/>
                </a:solidFill>
                <a:latin typeface="Times New Roman" panose="02020603050405020304" pitchFamily="18" charset="0"/>
                <a:cs typeface="Times New Roman" panose="02020603050405020304" pitchFamily="18" charset="0"/>
              </a:rPr>
              <a:t>1.Giriş</a:t>
            </a:r>
          </a:p>
        </p:txBody>
      </p:sp>
      <p:sp>
        <p:nvSpPr>
          <p:cNvPr id="7" name="2 İçerik Yer Tutucusu"/>
          <p:cNvSpPr>
            <a:spLocks noGrp="1"/>
          </p:cNvSpPr>
          <p:nvPr>
            <p:ph idx="1"/>
          </p:nvPr>
        </p:nvSpPr>
        <p:spPr>
          <a:xfrm>
            <a:off x="251520" y="1988840"/>
            <a:ext cx="8569325" cy="3887638"/>
          </a:xfrm>
        </p:spPr>
        <p:txBody>
          <a:bodyPr/>
          <a:lstStyle/>
          <a:p>
            <a:pPr>
              <a:lnSpc>
                <a:spcPct val="100000"/>
              </a:lnSpc>
              <a:spcBef>
                <a:spcPts val="600"/>
              </a:spcBef>
            </a:pPr>
            <a:r>
              <a:rPr lang="tr-TR" sz="2000" b="1" dirty="0"/>
              <a:t>Bu bölümde çalışmaya neden ihtiyaç duyulduğu ve çalışma fikrinin nasıl oluştuğu anlatılacaktır. </a:t>
            </a:r>
          </a:p>
          <a:p>
            <a:pPr marL="0" indent="0">
              <a:lnSpc>
                <a:spcPct val="100000"/>
              </a:lnSpc>
              <a:spcBef>
                <a:spcPts val="600"/>
              </a:spcBef>
              <a:buNone/>
            </a:pPr>
            <a:endParaRPr lang="tr-TR" sz="2000" b="1" dirty="0"/>
          </a:p>
          <a:p>
            <a:pPr>
              <a:lnSpc>
                <a:spcPct val="100000"/>
              </a:lnSpc>
              <a:spcBef>
                <a:spcPts val="600"/>
              </a:spcBef>
            </a:pPr>
            <a:r>
              <a:rPr lang="tr-TR" sz="2000" b="1" dirty="0"/>
              <a:t>Abartılı ifadelerden kaçınılmalıdır. </a:t>
            </a:r>
          </a:p>
          <a:p>
            <a:pPr marL="0" indent="0">
              <a:lnSpc>
                <a:spcPct val="100000"/>
              </a:lnSpc>
              <a:spcBef>
                <a:spcPts val="600"/>
              </a:spcBef>
              <a:buNone/>
            </a:pPr>
            <a:r>
              <a:rPr lang="tr-TR" sz="2000" b="1" dirty="0"/>
              <a:t>	Örneğin; “</a:t>
            </a:r>
            <a:r>
              <a:rPr lang="tr-TR" sz="2000" b="1" i="1" dirty="0"/>
              <a:t>Bu konuda Türkiye’de daha önce yapılmış çalışma yoktur</a:t>
            </a:r>
            <a:r>
              <a:rPr lang="tr-TR" sz="2000" b="1" dirty="0"/>
              <a:t>” ifadesi yerine “</a:t>
            </a:r>
            <a:r>
              <a:rPr lang="tr-TR" sz="2000" b="1" i="1" dirty="0"/>
              <a:t>Türkiye’de bu konuda daha önce yapılmış bir çalışmaya rastlanmamıştır</a:t>
            </a:r>
            <a:r>
              <a:rPr lang="tr-TR" sz="2000" b="1" dirty="0"/>
              <a:t>” ifadesi daha uygun olacaktır. </a:t>
            </a:r>
          </a:p>
          <a:p>
            <a:pPr marL="0" indent="0">
              <a:lnSpc>
                <a:spcPct val="100000"/>
              </a:lnSpc>
              <a:spcBef>
                <a:spcPts val="600"/>
              </a:spcBef>
              <a:buNone/>
            </a:pPr>
            <a:r>
              <a:rPr lang="tr-TR" sz="2000" b="1" dirty="0">
                <a:solidFill>
                  <a:srgbClr val="FF0000"/>
                </a:solidFill>
              </a:rPr>
              <a:t>	Bu kısım bir sayfayı geçmemelidir ve sade bir anlatım olmalıdır. </a:t>
            </a:r>
          </a:p>
          <a:p>
            <a:pPr marL="0" indent="0">
              <a:lnSpc>
                <a:spcPct val="100000"/>
              </a:lnSpc>
              <a:spcBef>
                <a:spcPts val="600"/>
              </a:spcBef>
              <a:buNone/>
            </a:pPr>
            <a:endParaRPr lang="tr-TR" sz="2000" b="1" dirty="0">
              <a:solidFill>
                <a:srgbClr val="FF0000"/>
              </a:solidFill>
            </a:endParaRPr>
          </a:p>
          <a:p>
            <a:pPr marL="0" indent="0">
              <a:lnSpc>
                <a:spcPct val="100000"/>
              </a:lnSpc>
              <a:spcBef>
                <a:spcPts val="600"/>
              </a:spcBef>
              <a:buNone/>
            </a:pPr>
            <a:r>
              <a:rPr lang="tr-TR" sz="2000" b="1" dirty="0">
                <a:solidFill>
                  <a:srgbClr val="FF0000"/>
                </a:solidFill>
              </a:rPr>
              <a:t>	</a:t>
            </a:r>
            <a:r>
              <a:rPr lang="tr-TR" sz="2000" b="1" dirty="0"/>
              <a:t>Aşağıdaki alt bölümlerden oluşmalıdır:</a:t>
            </a:r>
          </a:p>
          <a:p>
            <a:pPr marL="1162050" algn="l">
              <a:lnSpc>
                <a:spcPct val="100000"/>
              </a:lnSpc>
              <a:spcBef>
                <a:spcPts val="600"/>
              </a:spcBef>
            </a:pPr>
            <a:r>
              <a:rPr lang="tr-TR" sz="2000" b="1" i="1" dirty="0"/>
              <a:t>1.1. Çalışmanın özgünlüğü </a:t>
            </a:r>
            <a:endParaRPr lang="tr-TR" sz="2000" b="1" dirty="0"/>
          </a:p>
          <a:p>
            <a:pPr marL="1162050" algn="l">
              <a:lnSpc>
                <a:spcPct val="100000"/>
              </a:lnSpc>
              <a:spcBef>
                <a:spcPts val="600"/>
              </a:spcBef>
            </a:pPr>
            <a:r>
              <a:rPr lang="tr-TR" sz="2000" b="1" i="1" dirty="0"/>
              <a:t>1.2. Çalışmaya neden ihtiyaç duyulduğu </a:t>
            </a:r>
            <a:endParaRPr lang="tr-TR" sz="2000" b="1" dirty="0"/>
          </a:p>
          <a:p>
            <a:pPr>
              <a:lnSpc>
                <a:spcPct val="100000"/>
              </a:lnSpc>
              <a:buFontTx/>
              <a:buNone/>
            </a:pPr>
            <a:endParaRPr lang="tr-TR" altLang="tr-TR" sz="2000" b="1" dirty="0"/>
          </a:p>
        </p:txBody>
      </p:sp>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319253"/>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2.Problem Durumu</a:t>
            </a:r>
          </a:p>
        </p:txBody>
      </p:sp>
      <p:sp>
        <p:nvSpPr>
          <p:cNvPr id="2" name="Dikdörtgen 1"/>
          <p:cNvSpPr/>
          <p:nvPr/>
        </p:nvSpPr>
        <p:spPr>
          <a:xfrm>
            <a:off x="971680" y="2317522"/>
            <a:ext cx="7563177" cy="369332"/>
          </a:xfrm>
          <a:prstGeom prst="rect">
            <a:avLst/>
          </a:prstGeom>
        </p:spPr>
        <p:txBody>
          <a:bodyPr wrap="square">
            <a:spAutoFit/>
          </a:bodyPr>
          <a:lstStyle/>
          <a:p>
            <a:pPr algn="ctr"/>
            <a:r>
              <a:rPr lang="tr-TR" dirty="0">
                <a:solidFill>
                  <a:schemeClr val="bg2"/>
                </a:solidFill>
              </a:rPr>
              <a:t>En fazla </a:t>
            </a:r>
            <a:r>
              <a:rPr lang="tr-TR" dirty="0">
                <a:solidFill>
                  <a:srgbClr val="FF0000"/>
                </a:solidFill>
              </a:rPr>
              <a:t>5-6 cümle </a:t>
            </a:r>
            <a:r>
              <a:rPr lang="tr-TR" dirty="0">
                <a:solidFill>
                  <a:schemeClr val="bg2"/>
                </a:solidFill>
              </a:rPr>
              <a:t>ile çalışmanın problem durumundan bahsedilecektir.</a:t>
            </a:r>
          </a:p>
        </p:txBody>
      </p:sp>
      <p:sp>
        <p:nvSpPr>
          <p:cNvPr id="3" name="Dikdörtgen 2"/>
          <p:cNvSpPr/>
          <p:nvPr/>
        </p:nvSpPr>
        <p:spPr>
          <a:xfrm>
            <a:off x="460375" y="3463840"/>
            <a:ext cx="8436938" cy="1477328"/>
          </a:xfrm>
          <a:prstGeom prst="rect">
            <a:avLst/>
          </a:prstGeom>
        </p:spPr>
        <p:txBody>
          <a:bodyPr wrap="square">
            <a:spAutoFit/>
          </a:bodyPr>
          <a:lstStyle/>
          <a:p>
            <a:pPr algn="just"/>
            <a:r>
              <a:rPr lang="tr-TR" dirty="0">
                <a:solidFill>
                  <a:schemeClr val="bg2"/>
                </a:solidFill>
              </a:rPr>
              <a:t>             </a:t>
            </a:r>
            <a:r>
              <a:rPr lang="tr-TR" dirty="0">
                <a:solidFill>
                  <a:srgbClr val="FF0000"/>
                </a:solidFill>
              </a:rPr>
              <a:t>«Öğrencilerimiz de okulumuz bahçesinde herhangi bir oyun alanı olmaması sebebiyle sürekli olarak şikâyet ve önerilerde bulunmaktaydılar. Bunun yanı sıra, öğretmenlerimizin özellikle oyun ve fiziki etkinlikler dersinde kullanılabilecek bir alanın olmamasından okul idaremize sürekli olarak şikâyette bulunmaktaydı.»</a:t>
            </a:r>
          </a:p>
        </p:txBody>
      </p:sp>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260049"/>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3.Çalışmanın Amaç ve Hedefleri </a:t>
            </a:r>
          </a:p>
        </p:txBody>
      </p:sp>
      <p:sp>
        <p:nvSpPr>
          <p:cNvPr id="2" name="Dikdörtgen 1"/>
          <p:cNvSpPr/>
          <p:nvPr/>
        </p:nvSpPr>
        <p:spPr>
          <a:xfrm>
            <a:off x="222750" y="2910423"/>
            <a:ext cx="8741738" cy="2246769"/>
          </a:xfrm>
          <a:prstGeom prst="rect">
            <a:avLst/>
          </a:prstGeom>
        </p:spPr>
        <p:txBody>
          <a:bodyPr wrap="square">
            <a:spAutoFit/>
          </a:bodyPr>
          <a:lstStyle/>
          <a:p>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3.1. AMAÇ</a:t>
            </a:r>
          </a:p>
          <a:p>
            <a:endParaRPr lang="tr-TR" sz="2000" b="1" u="sng"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Amaç ifadesinde çalışmanın tamamlanması ile ulaşılmak istenen sonuç anlatılmalıdır.</a:t>
            </a:r>
          </a:p>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rgbClr val="FF0000"/>
                </a:solidFill>
                <a:latin typeface="Calibri" panose="020F0502020204030204" pitchFamily="34" charset="0"/>
                <a:cs typeface="Calibri" panose="020F0502020204030204" pitchFamily="34" charset="0"/>
              </a:rPr>
              <a:t>	 «Uygulamanın amacı ilkokul seviyesindeki öğrencilere kitap okuma alışkanlığı kazandırmak ve okuma seviyelerini arttırmaktır.» </a:t>
            </a:r>
            <a:r>
              <a:rPr lang="tr-TR" sz="2000" b="1" dirty="0">
                <a:solidFill>
                  <a:schemeClr val="bg2"/>
                </a:solidFill>
                <a:latin typeface="Calibri" panose="020F0502020204030204" pitchFamily="34" charset="0"/>
                <a:cs typeface="Calibri" panose="020F0502020204030204" pitchFamily="34" charset="0"/>
              </a:rPr>
              <a:t>gibi</a:t>
            </a:r>
            <a:endParaRPr lang="tr-TR" sz="2000" b="1" dirty="0">
              <a:solidFill>
                <a:srgbClr val="FF0000"/>
              </a:solidFill>
              <a:latin typeface="Calibri" panose="020F0502020204030204" pitchFamily="34" charset="0"/>
              <a:cs typeface="Calibri" panose="020F0502020204030204" pitchFamily="34" charset="0"/>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260049"/>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3.Çalışmanın Amaç ve Hedefleri </a:t>
            </a:r>
          </a:p>
        </p:txBody>
      </p:sp>
      <p:sp>
        <p:nvSpPr>
          <p:cNvPr id="2" name="Dikdörtgen 1"/>
          <p:cNvSpPr/>
          <p:nvPr/>
        </p:nvSpPr>
        <p:spPr>
          <a:xfrm>
            <a:off x="222750" y="2492896"/>
            <a:ext cx="8741738" cy="2554545"/>
          </a:xfrm>
          <a:prstGeom prst="rect">
            <a:avLst/>
          </a:prstGeom>
        </p:spPr>
        <p:txBody>
          <a:bodyPr wrap="square">
            <a:spAutoFit/>
          </a:bodyPr>
          <a:lstStyle/>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3.2. HEDEF</a:t>
            </a:r>
          </a:p>
          <a:p>
            <a:endParaRPr lang="tr-TR" sz="2000" b="1" u="sng"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Hedef ifadelerinde ise alt amaçlar şeklinde ve mümkün olduğunca </a:t>
            </a:r>
            <a:r>
              <a:rPr lang="tr-TR" sz="2000" b="1" dirty="0">
                <a:solidFill>
                  <a:srgbClr val="0070C0"/>
                </a:solidFill>
                <a:latin typeface="Calibri" panose="020F0502020204030204" pitchFamily="34" charset="0"/>
                <a:cs typeface="Calibri" panose="020F0502020204030204" pitchFamily="34" charset="0"/>
              </a:rPr>
              <a:t>sayısal</a:t>
            </a:r>
            <a:r>
              <a:rPr lang="tr-TR" sz="2000" b="1" dirty="0">
                <a:solidFill>
                  <a:schemeClr val="bg2"/>
                </a:solidFill>
                <a:latin typeface="Calibri" panose="020F0502020204030204" pitchFamily="34" charset="0"/>
                <a:cs typeface="Calibri" panose="020F0502020204030204" pitchFamily="34" charset="0"/>
              </a:rPr>
              <a:t> olarak, </a:t>
            </a:r>
            <a:r>
              <a:rPr lang="tr-TR" sz="2000" b="1" dirty="0">
                <a:solidFill>
                  <a:srgbClr val="0070C0"/>
                </a:solidFill>
                <a:latin typeface="Calibri" panose="020F0502020204030204" pitchFamily="34" charset="0"/>
                <a:cs typeface="Calibri" panose="020F0502020204030204" pitchFamily="34" charset="0"/>
              </a:rPr>
              <a:t>zaman sınırı </a:t>
            </a:r>
            <a:r>
              <a:rPr lang="tr-TR" sz="2000" b="1" dirty="0">
                <a:solidFill>
                  <a:schemeClr val="bg2"/>
                </a:solidFill>
                <a:latin typeface="Calibri" panose="020F0502020204030204" pitchFamily="34" charset="0"/>
                <a:cs typeface="Calibri" panose="020F0502020204030204" pitchFamily="34" charset="0"/>
              </a:rPr>
              <a:t>belirlenerek ifade edilmelidir.</a:t>
            </a:r>
          </a:p>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rgbClr val="FF0000"/>
                </a:solidFill>
                <a:latin typeface="Calibri" panose="020F0502020204030204" pitchFamily="34" charset="0"/>
                <a:cs typeface="Calibri" panose="020F0502020204030204" pitchFamily="34" charset="0"/>
              </a:rPr>
              <a:t>	«Bu süreçte 9. sınıftan 10. sınıfa geçişte bütün öğrencileri ilgi, yetenek ve fiziksel yeterliliklerine göre alan ve dallara yönlendirmek hedeflenmektedir.» </a:t>
            </a:r>
            <a:r>
              <a:rPr lang="tr-TR" sz="2000" b="1" dirty="0">
                <a:solidFill>
                  <a:schemeClr val="bg2"/>
                </a:solidFill>
                <a:latin typeface="Calibri" panose="020F0502020204030204" pitchFamily="34" charset="0"/>
                <a:cs typeface="Calibri" panose="020F0502020204030204" pitchFamily="34" charset="0"/>
              </a:rPr>
              <a:t>gibi</a:t>
            </a:r>
            <a:endParaRPr lang="tr-TR" sz="2000" b="1" dirty="0">
              <a:solidFill>
                <a:srgbClr val="FF0000"/>
              </a:solidFill>
              <a:latin typeface="Calibri" panose="020F0502020204030204" pitchFamily="34" charset="0"/>
              <a:cs typeface="Calibri" panose="020F0502020204030204" pitchFamily="34" charset="0"/>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3" y="1260049"/>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4.Yöntem ve Plan</a:t>
            </a:r>
          </a:p>
        </p:txBody>
      </p:sp>
      <p:sp>
        <p:nvSpPr>
          <p:cNvPr id="3" name="Dikdörtgen 2"/>
          <p:cNvSpPr/>
          <p:nvPr/>
        </p:nvSpPr>
        <p:spPr>
          <a:xfrm>
            <a:off x="395536" y="2550383"/>
            <a:ext cx="8537891" cy="2554545"/>
          </a:xfrm>
          <a:prstGeom prst="rect">
            <a:avLst/>
          </a:prstGeom>
        </p:spPr>
        <p:txBody>
          <a:bodyPr wrap="square">
            <a:spAutoFit/>
          </a:bodyPr>
          <a:lstStyle/>
          <a:p>
            <a:pPr algn="just"/>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4.1. Yöntem</a:t>
            </a:r>
          </a:p>
          <a:p>
            <a:pPr algn="just"/>
            <a:endParaRPr lang="tr-TR" sz="2000" b="1" u="sng"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Uygulanan yöntemlerden kısaca bahsedilecektir. Yöntemlerden nasıl yararlanıldığı açıklanmalıdır.</a:t>
            </a:r>
          </a:p>
          <a:p>
            <a:pPr algn="just"/>
            <a:endParaRPr lang="tr-TR" sz="2000" b="1"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Çalışma kapsamında Anket, </a:t>
            </a:r>
            <a:r>
              <a:rPr lang="tr-TR" sz="2000" b="1" dirty="0" err="1">
                <a:solidFill>
                  <a:srgbClr val="FF0000"/>
                </a:solidFill>
                <a:latin typeface="Calibri" panose="020F0502020204030204" pitchFamily="34" charset="0"/>
                <a:cs typeface="Calibri" panose="020F0502020204030204" pitchFamily="34" charset="0"/>
              </a:rPr>
              <a:t>yüzyüze</a:t>
            </a:r>
            <a:r>
              <a:rPr lang="tr-TR" sz="2000" b="1" dirty="0">
                <a:solidFill>
                  <a:srgbClr val="FF0000"/>
                </a:solidFill>
                <a:latin typeface="Calibri" panose="020F0502020204030204" pitchFamily="34" charset="0"/>
                <a:cs typeface="Calibri" panose="020F0502020204030204" pitchFamily="34" charset="0"/>
              </a:rPr>
              <a:t> görüşme, uygulama vb. yöntemlerinden yararlanılmıştır. </a:t>
            </a:r>
            <a:r>
              <a:rPr lang="tr-TR" sz="2000" b="1" dirty="0">
                <a:solidFill>
                  <a:schemeClr val="bg2"/>
                </a:solidFill>
                <a:latin typeface="Calibri" panose="020F0502020204030204" pitchFamily="34" charset="0"/>
                <a:cs typeface="Calibri" panose="020F0502020204030204" pitchFamily="34" charset="0"/>
              </a:rPr>
              <a:t>gibi</a:t>
            </a:r>
            <a:r>
              <a:rPr lang="tr-TR" sz="2000" b="1" dirty="0">
                <a:solidFill>
                  <a:srgbClr val="FF0000"/>
                </a:solidFill>
                <a:latin typeface="Calibri" panose="020F0502020204030204" pitchFamily="34" charset="0"/>
                <a:cs typeface="Calibri" panose="020F0502020204030204" pitchFamily="34" charset="0"/>
              </a:rPr>
              <a:t> </a:t>
            </a:r>
          </a:p>
          <a:p>
            <a:pPr algn="just"/>
            <a:r>
              <a:rPr lang="tr-TR" sz="2000" b="1" dirty="0">
                <a:solidFill>
                  <a:schemeClr val="bg2"/>
                </a:solidFill>
                <a:latin typeface="Calibri" panose="020F0502020204030204" pitchFamily="34" charset="0"/>
                <a:cs typeface="Calibri" panose="020F0502020204030204" pitchFamily="34" charset="0"/>
              </a:rPr>
              <a:t>          </a:t>
            </a:r>
          </a:p>
        </p:txBody>
      </p:sp>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3" y="1260049"/>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4.Yöntem ve Plan</a:t>
            </a:r>
          </a:p>
        </p:txBody>
      </p:sp>
      <p:sp>
        <p:nvSpPr>
          <p:cNvPr id="3" name="Dikdörtgen 2"/>
          <p:cNvSpPr/>
          <p:nvPr/>
        </p:nvSpPr>
        <p:spPr>
          <a:xfrm>
            <a:off x="395536" y="1902311"/>
            <a:ext cx="8537891" cy="1631216"/>
          </a:xfrm>
          <a:prstGeom prst="rect">
            <a:avLst/>
          </a:prstGeom>
        </p:spPr>
        <p:txBody>
          <a:bodyPr wrap="square">
            <a:spAutoFit/>
          </a:bodyPr>
          <a:lstStyle/>
          <a:p>
            <a:pPr algn="just"/>
            <a:endParaRPr lang="tr-TR" sz="2000" b="1"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4.2. Plan </a:t>
            </a:r>
          </a:p>
          <a:p>
            <a:pPr algn="just"/>
            <a:endParaRPr lang="tr-TR" sz="2000" b="1" u="sng"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Çalışma planı, zaman çizelgesi, görev dağılımı, hangi faaliyetlerin nasıl belirlendiği gibi hususlar </a:t>
            </a:r>
            <a:r>
              <a:rPr lang="tr-TR" sz="2000" b="1" dirty="0">
                <a:solidFill>
                  <a:srgbClr val="FF0000"/>
                </a:solidFill>
                <a:latin typeface="Calibri" panose="020F0502020204030204" pitchFamily="34" charset="0"/>
                <a:cs typeface="Calibri" panose="020F0502020204030204" pitchFamily="34" charset="0"/>
              </a:rPr>
              <a:t>tablolardan</a:t>
            </a:r>
            <a:r>
              <a:rPr lang="tr-TR" sz="2000" b="1" dirty="0">
                <a:solidFill>
                  <a:schemeClr val="bg2"/>
                </a:solidFill>
                <a:latin typeface="Calibri" panose="020F0502020204030204" pitchFamily="34" charset="0"/>
                <a:cs typeface="Calibri" panose="020F0502020204030204" pitchFamily="34" charset="0"/>
              </a:rPr>
              <a:t> yararlanarak açıklanacaktır.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522" y="3789040"/>
            <a:ext cx="6556846" cy="139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649294" y="4221088"/>
            <a:ext cx="1866922" cy="307777"/>
          </a:xfrm>
          <a:prstGeom prst="rect">
            <a:avLst/>
          </a:prstGeom>
          <a:noFill/>
        </p:spPr>
        <p:txBody>
          <a:bodyPr wrap="square" rtlCol="0">
            <a:spAutoFit/>
          </a:bodyPr>
          <a:lstStyle/>
          <a:p>
            <a:r>
              <a:rPr lang="tr-TR" sz="1400" dirty="0">
                <a:solidFill>
                  <a:schemeClr val="bg2"/>
                </a:solidFill>
              </a:rPr>
              <a:t>Okul Müdürü</a:t>
            </a:r>
          </a:p>
        </p:txBody>
      </p:sp>
      <p:sp>
        <p:nvSpPr>
          <p:cNvPr id="11" name="Metin kutusu 10"/>
          <p:cNvSpPr txBox="1"/>
          <p:nvPr/>
        </p:nvSpPr>
        <p:spPr>
          <a:xfrm>
            <a:off x="4649294" y="4581128"/>
            <a:ext cx="1866922" cy="307777"/>
          </a:xfrm>
          <a:prstGeom prst="rect">
            <a:avLst/>
          </a:prstGeom>
          <a:noFill/>
        </p:spPr>
        <p:txBody>
          <a:bodyPr wrap="square" rtlCol="0">
            <a:spAutoFit/>
          </a:bodyPr>
          <a:lstStyle/>
          <a:p>
            <a:r>
              <a:rPr lang="tr-TR" sz="1400" dirty="0">
                <a:solidFill>
                  <a:schemeClr val="bg2"/>
                </a:solidFill>
              </a:rPr>
              <a:t>Öğretmen</a:t>
            </a:r>
          </a:p>
        </p:txBody>
      </p:sp>
      <p:sp>
        <p:nvSpPr>
          <p:cNvPr id="4" name="Dikdörtgen 3"/>
          <p:cNvSpPr/>
          <p:nvPr/>
        </p:nvSpPr>
        <p:spPr>
          <a:xfrm>
            <a:off x="539552" y="5301208"/>
            <a:ext cx="8135021" cy="646331"/>
          </a:xfrm>
          <a:prstGeom prst="rect">
            <a:avLst/>
          </a:prstGeom>
        </p:spPr>
        <p:txBody>
          <a:bodyPr wrap="square">
            <a:spAutoFit/>
          </a:bodyPr>
          <a:lstStyle/>
          <a:p>
            <a:r>
              <a:rPr lang="tr-TR" dirty="0">
                <a:solidFill>
                  <a:schemeClr val="bg2"/>
                </a:solidFill>
                <a:latin typeface="Calibri" panose="020F0502020204030204" pitchFamily="34" charset="0"/>
                <a:cs typeface="Calibri" panose="020F0502020204030204" pitchFamily="34" charset="0"/>
              </a:rPr>
              <a:t> 	!!! (</a:t>
            </a:r>
            <a:r>
              <a:rPr lang="tr-TR" altLang="tr-TR" dirty="0">
                <a:solidFill>
                  <a:srgbClr val="000000"/>
                </a:solidFill>
                <a:latin typeface="Times New Roman" pitchFamily="18" charset="0"/>
                <a:ea typeface="Calibri" pitchFamily="34" charset="0"/>
                <a:cs typeface="Times New Roman" pitchFamily="18" charset="0"/>
              </a:rPr>
              <a:t>sorumlu kişilerin belirtilmesi gereken sütuna kesinlikle isim yazılmayacak olup unvan yazılacaktır.)</a:t>
            </a:r>
            <a:endParaRPr lang="tr-TR" dirty="0"/>
          </a:p>
        </p:txBody>
      </p:sp>
      <p:sp>
        <p:nvSpPr>
          <p:cNvPr id="13" name="Metin kutusu 12"/>
          <p:cNvSpPr txBox="1"/>
          <p:nvPr/>
        </p:nvSpPr>
        <p:spPr>
          <a:xfrm>
            <a:off x="2267744" y="4221088"/>
            <a:ext cx="1296144" cy="307777"/>
          </a:xfrm>
          <a:prstGeom prst="rect">
            <a:avLst/>
          </a:prstGeom>
          <a:noFill/>
        </p:spPr>
        <p:txBody>
          <a:bodyPr wrap="square" rtlCol="0">
            <a:spAutoFit/>
          </a:bodyPr>
          <a:lstStyle/>
          <a:p>
            <a:r>
              <a:rPr lang="tr-TR" sz="1400" dirty="0">
                <a:solidFill>
                  <a:schemeClr val="bg2"/>
                </a:solidFill>
              </a:rPr>
              <a:t>Eylül 2018</a:t>
            </a:r>
          </a:p>
        </p:txBody>
      </p:sp>
      <p:sp>
        <p:nvSpPr>
          <p:cNvPr id="14" name="Metin kutusu 13"/>
          <p:cNvSpPr txBox="1"/>
          <p:nvPr/>
        </p:nvSpPr>
        <p:spPr>
          <a:xfrm>
            <a:off x="2267744" y="4625999"/>
            <a:ext cx="1296144" cy="307777"/>
          </a:xfrm>
          <a:prstGeom prst="rect">
            <a:avLst/>
          </a:prstGeom>
          <a:noFill/>
        </p:spPr>
        <p:txBody>
          <a:bodyPr wrap="square" rtlCol="0">
            <a:spAutoFit/>
          </a:bodyPr>
          <a:lstStyle/>
          <a:p>
            <a:r>
              <a:rPr lang="tr-TR" sz="1400" dirty="0">
                <a:solidFill>
                  <a:schemeClr val="bg2"/>
                </a:solidFill>
              </a:rPr>
              <a:t>Ekim 2018</a:t>
            </a:r>
          </a:p>
        </p:txBody>
      </p:sp>
      <p:sp>
        <p:nvSpPr>
          <p:cNvPr id="15" name="Metin kutusu 14"/>
          <p:cNvSpPr txBox="1"/>
          <p:nvPr/>
        </p:nvSpPr>
        <p:spPr>
          <a:xfrm>
            <a:off x="3635896" y="4221088"/>
            <a:ext cx="1296144" cy="307777"/>
          </a:xfrm>
          <a:prstGeom prst="rect">
            <a:avLst/>
          </a:prstGeom>
          <a:noFill/>
        </p:spPr>
        <p:txBody>
          <a:bodyPr wrap="square" rtlCol="0">
            <a:spAutoFit/>
          </a:bodyPr>
          <a:lstStyle/>
          <a:p>
            <a:r>
              <a:rPr lang="tr-TR" sz="1400" dirty="0">
                <a:solidFill>
                  <a:schemeClr val="bg2"/>
                </a:solidFill>
              </a:rPr>
              <a:t>Kasım 2018</a:t>
            </a:r>
          </a:p>
        </p:txBody>
      </p:sp>
      <p:sp>
        <p:nvSpPr>
          <p:cNvPr id="16" name="Metin kutusu 15"/>
          <p:cNvSpPr txBox="1"/>
          <p:nvPr/>
        </p:nvSpPr>
        <p:spPr>
          <a:xfrm>
            <a:off x="3635896" y="4633391"/>
            <a:ext cx="1296144" cy="307777"/>
          </a:xfrm>
          <a:prstGeom prst="rect">
            <a:avLst/>
          </a:prstGeom>
          <a:noFill/>
        </p:spPr>
        <p:txBody>
          <a:bodyPr wrap="square" rtlCol="0">
            <a:spAutoFit/>
          </a:bodyPr>
          <a:lstStyle/>
          <a:p>
            <a:r>
              <a:rPr lang="tr-TR" sz="1400" dirty="0">
                <a:solidFill>
                  <a:schemeClr val="bg2"/>
                </a:solidFill>
              </a:rPr>
              <a:t>Aralık 2018</a:t>
            </a:r>
          </a:p>
        </p:txBody>
      </p:sp>
    </p:spTree>
    <p:extLst>
      <p:ext uri="{BB962C8B-B14F-4D97-AF65-F5344CB8AC3E}">
        <p14:creationId xmlns:p14="http://schemas.microsoft.com/office/powerpoint/2010/main" val="1404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2" y="1052736"/>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5.Uygulama</a:t>
            </a:r>
          </a:p>
        </p:txBody>
      </p:sp>
      <p:sp>
        <p:nvSpPr>
          <p:cNvPr id="3" name="Dikdörtgen 2"/>
          <p:cNvSpPr/>
          <p:nvPr/>
        </p:nvSpPr>
        <p:spPr>
          <a:xfrm>
            <a:off x="611560" y="1836107"/>
            <a:ext cx="7972436" cy="4708981"/>
          </a:xfrm>
          <a:prstGeom prst="rect">
            <a:avLst/>
          </a:prstGeom>
        </p:spPr>
        <p:txBody>
          <a:bodyPr wrap="square">
            <a:spAutoFit/>
          </a:bodyPr>
          <a:lstStyle/>
          <a:p>
            <a:pPr marL="342900" indent="-342900" algn="just">
              <a:buFont typeface="Arial" panose="020B0604020202020204" pitchFamily="34" charset="0"/>
              <a:buChar char="•"/>
            </a:pPr>
            <a:r>
              <a:rPr lang="tr-TR" sz="2000" b="1" dirty="0">
                <a:solidFill>
                  <a:schemeClr val="bg2"/>
                </a:solidFill>
                <a:latin typeface="Calibri" panose="020F0502020204030204" pitchFamily="34" charset="0"/>
                <a:cs typeface="Calibri" panose="020F0502020204030204" pitchFamily="34" charset="0"/>
              </a:rPr>
              <a:t>Gerçekleştirilen uygulamalar akıcı bir anlatımla, çalışma planına uygun biçimde </a:t>
            </a:r>
            <a:r>
              <a:rPr lang="tr-TR" sz="2000" b="1" dirty="0">
                <a:solidFill>
                  <a:srgbClr val="FF0000"/>
                </a:solidFill>
                <a:latin typeface="Calibri" panose="020F0502020204030204" pitchFamily="34" charset="0"/>
                <a:cs typeface="Calibri" panose="020F0502020204030204" pitchFamily="34" charset="0"/>
              </a:rPr>
              <a:t>kronolojik</a:t>
            </a:r>
            <a:r>
              <a:rPr lang="tr-TR" sz="2000" b="1" dirty="0">
                <a:solidFill>
                  <a:schemeClr val="bg2"/>
                </a:solidFill>
                <a:latin typeface="Calibri" panose="020F0502020204030204" pitchFamily="34" charset="0"/>
                <a:cs typeface="Calibri" panose="020F0502020204030204" pitchFamily="34" charset="0"/>
              </a:rPr>
              <a:t> olarak açıklanacaktır. </a:t>
            </a:r>
          </a:p>
          <a:p>
            <a:pPr algn="just"/>
            <a:endParaRPr lang="tr-TR" sz="2000" b="1" dirty="0">
              <a:solidFill>
                <a:schemeClr val="bg2"/>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chemeClr val="bg2"/>
                </a:solidFill>
                <a:latin typeface="Calibri" panose="020F0502020204030204" pitchFamily="34" charset="0"/>
                <a:cs typeface="Calibri" panose="020F0502020204030204" pitchFamily="34" charset="0"/>
              </a:rPr>
              <a:t>Uygulamanın nasıl izlendiği ve değerlendirildiği ve izleme-değerlendirme sonuçlarından nasıl yararlanıldığı açıklanacaktır.</a:t>
            </a:r>
          </a:p>
          <a:p>
            <a:pPr algn="just"/>
            <a:endParaRPr lang="tr-TR" sz="2000" b="1" dirty="0">
              <a:solidFill>
                <a:schemeClr val="bg2"/>
              </a:solidFill>
              <a:latin typeface="Calibri" panose="020F0502020204030204" pitchFamily="34" charset="0"/>
              <a:cs typeface="Calibri" panose="020F0502020204030204" pitchFamily="34" charset="0"/>
            </a:endParaRPr>
          </a:p>
          <a:p>
            <a:pPr algn="just"/>
            <a:endParaRPr lang="tr-TR" sz="2000" b="1" dirty="0">
              <a:solidFill>
                <a:schemeClr val="bg2"/>
              </a:solidFill>
              <a:latin typeface="Calibri" panose="020F0502020204030204" pitchFamily="34" charset="0"/>
              <a:cs typeface="Calibri" panose="020F0502020204030204" pitchFamily="34" charset="0"/>
            </a:endParaRPr>
          </a:p>
          <a:p>
            <a:pPr algn="just"/>
            <a:r>
              <a:rPr lang="tr-TR" sz="2000" b="1" i="1" dirty="0">
                <a:solidFill>
                  <a:schemeClr val="bg2"/>
                </a:solidFill>
                <a:latin typeface="Calibri" panose="020F0502020204030204" pitchFamily="34" charset="0"/>
                <a:cs typeface="Calibri" panose="020F0502020204030204" pitchFamily="34" charset="0"/>
              </a:rPr>
              <a:t> 	</a:t>
            </a:r>
            <a:r>
              <a:rPr lang="tr-TR" sz="2000" b="1" i="1" u="sng" dirty="0">
                <a:solidFill>
                  <a:schemeClr val="bg2"/>
                </a:solidFill>
                <a:latin typeface="Calibri" panose="020F0502020204030204" pitchFamily="34" charset="0"/>
                <a:cs typeface="Calibri" panose="020F0502020204030204" pitchFamily="34" charset="0"/>
              </a:rPr>
              <a:t>5.1. Çalışmanın uygulanması</a:t>
            </a:r>
          </a:p>
          <a:p>
            <a:pPr algn="just"/>
            <a:endParaRPr lang="tr-TR" sz="2000" b="1" i="1" u="sng" dirty="0">
              <a:solidFill>
                <a:schemeClr val="bg2"/>
              </a:solidFill>
              <a:latin typeface="Calibri" panose="020F0502020204030204" pitchFamily="34" charset="0"/>
              <a:cs typeface="Calibri" panose="020F0502020204030204" pitchFamily="34" charset="0"/>
            </a:endParaRPr>
          </a:p>
          <a:p>
            <a:pPr algn="just"/>
            <a:r>
              <a:rPr lang="tr-TR" sz="2000" b="1" i="1" dirty="0">
                <a:solidFill>
                  <a:schemeClr val="bg2"/>
                </a:solidFill>
                <a:latin typeface="Calibri" panose="020F0502020204030204" pitchFamily="34" charset="0"/>
                <a:cs typeface="Calibri" panose="020F0502020204030204" pitchFamily="34" charset="0"/>
              </a:rPr>
              <a:t>	</a:t>
            </a:r>
            <a:r>
              <a:rPr lang="tr-TR" sz="2000" b="1" i="1" u="sng" dirty="0">
                <a:solidFill>
                  <a:schemeClr val="bg2"/>
                </a:solidFill>
                <a:latin typeface="Calibri" panose="020F0502020204030204" pitchFamily="34" charset="0"/>
                <a:cs typeface="Calibri" panose="020F0502020204030204" pitchFamily="34" charset="0"/>
              </a:rPr>
              <a:t>5.2. İzleme ve değerlendirme </a:t>
            </a: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İzleme, </a:t>
            </a:r>
            <a:r>
              <a:rPr lang="tr-TR" sz="2000" b="1" dirty="0">
                <a:solidFill>
                  <a:schemeClr val="bg2"/>
                </a:solidFill>
                <a:latin typeface="Calibri" panose="020F0502020204030204" pitchFamily="34" charset="0"/>
                <a:cs typeface="Calibri" panose="020F0502020204030204" pitchFamily="34" charset="0"/>
              </a:rPr>
              <a:t>çalışmadaki değişimleri ölçmek için, ilk durum bilgileri ile, belli dönemlerdeki bilgilerin kıyaslanmasıyla yapılır. </a:t>
            </a: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Değerlendirme,</a:t>
            </a:r>
            <a:r>
              <a:rPr lang="tr-TR" sz="2000" b="1" dirty="0">
                <a:solidFill>
                  <a:schemeClr val="bg2"/>
                </a:solidFill>
                <a:latin typeface="Calibri" panose="020F0502020204030204" pitchFamily="34" charset="0"/>
                <a:cs typeface="Calibri" panose="020F0502020204030204" pitchFamily="34" charset="0"/>
              </a:rPr>
              <a:t> izlemeden elde edilen sonuçların yorumlandığı aşamadır.</a:t>
            </a:r>
          </a:p>
          <a:p>
            <a:pPr algn="just"/>
            <a:endParaRPr lang="tr-TR" sz="2000" b="1" u="sng" dirty="0">
              <a:solidFill>
                <a:schemeClr val="bg2"/>
              </a:solidFill>
              <a:latin typeface="Calibri" panose="020F0502020204030204" pitchFamily="34" charset="0"/>
              <a:cs typeface="Calibri" panose="020F0502020204030204" pitchFamily="34" charset="0"/>
            </a:endParaRPr>
          </a:p>
        </p:txBody>
      </p:sp>
      <p:sp>
        <p:nvSpPr>
          <p:cNvPr id="8"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2" y="908720"/>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6.Sonuçlar</a:t>
            </a:r>
          </a:p>
        </p:txBody>
      </p:sp>
      <p:sp>
        <p:nvSpPr>
          <p:cNvPr id="2" name="Dikdörtgen 1"/>
          <p:cNvSpPr/>
          <p:nvPr/>
        </p:nvSpPr>
        <p:spPr>
          <a:xfrm>
            <a:off x="307975" y="1628800"/>
            <a:ext cx="8589336" cy="5016758"/>
          </a:xfrm>
          <a:prstGeom prst="rect">
            <a:avLst/>
          </a:prstGeom>
        </p:spPr>
        <p:txBody>
          <a:bodyPr wrap="square">
            <a:spAutoFit/>
          </a:bodyPr>
          <a:lstStyle/>
          <a:p>
            <a:r>
              <a:rPr lang="tr-TR" sz="2000" b="1" i="1" dirty="0">
                <a:solidFill>
                  <a:srgbClr val="000000"/>
                </a:solidFill>
                <a:latin typeface="Calibri" panose="020F0502020204030204" pitchFamily="34" charset="0"/>
                <a:cs typeface="Calibri" panose="020F0502020204030204" pitchFamily="34" charset="0"/>
              </a:rPr>
              <a:t>	</a:t>
            </a:r>
            <a:r>
              <a:rPr lang="tr-TR" sz="2000" b="1" i="1" u="sng" dirty="0">
                <a:solidFill>
                  <a:srgbClr val="000000"/>
                </a:solidFill>
                <a:latin typeface="Calibri" panose="020F0502020204030204" pitchFamily="34" charset="0"/>
                <a:cs typeface="Calibri" panose="020F0502020204030204" pitchFamily="34" charset="0"/>
              </a:rPr>
              <a:t>6.1.Paydaşlara sağlanan katkılar, amaç ve hedeflere ulaşma düzeyi</a:t>
            </a:r>
            <a:endParaRPr lang="tr-TR" sz="2000" b="1" u="sng" dirty="0">
              <a:solidFill>
                <a:srgbClr val="000000"/>
              </a:solidFill>
              <a:latin typeface="Calibri" panose="020F0502020204030204" pitchFamily="34" charset="0"/>
              <a:cs typeface="Calibri" panose="020F0502020204030204" pitchFamily="34" charset="0"/>
            </a:endParaRPr>
          </a:p>
          <a:p>
            <a:endParaRPr lang="tr-TR" sz="2000"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Öğrenci, öğretmen, veli, idareci ve diğer paydaşlara sağlanan katkı ve faydalardan bahsedilecektir. </a:t>
            </a:r>
          </a:p>
          <a:p>
            <a:pPr marL="342900" indent="-342900" algn="just">
              <a:buFont typeface="Arial" panose="020B0604020202020204" pitchFamily="34" charset="0"/>
              <a:buChar char="•"/>
            </a:pPr>
            <a:endParaRPr lang="tr-TR" sz="2000" b="1"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Sayısal verilerden yararlanılmalı ve somut ifadeler kullanılmalıdır. </a:t>
            </a:r>
          </a:p>
          <a:p>
            <a:pPr marL="342900" indent="-342900" algn="just">
              <a:buFont typeface="Arial" panose="020B0604020202020204" pitchFamily="34" charset="0"/>
              <a:buChar char="•"/>
            </a:pPr>
            <a:endParaRPr lang="tr-TR" sz="2000" b="1"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Başlangıçta ortaya konan amaç ve hedeflere baz alınarak bunlara hangi düzeyde ulaşıldığı </a:t>
            </a:r>
            <a:r>
              <a:rPr lang="tr-TR" sz="2000" b="1" dirty="0">
                <a:solidFill>
                  <a:srgbClr val="FF0000"/>
                </a:solidFill>
                <a:latin typeface="Calibri" panose="020F0502020204030204" pitchFamily="34" charset="0"/>
                <a:cs typeface="Calibri" panose="020F0502020204030204" pitchFamily="34" charset="0"/>
              </a:rPr>
              <a:t>sayısal verilerle</a:t>
            </a:r>
            <a:r>
              <a:rPr lang="tr-TR" sz="2000" b="1" dirty="0">
                <a:solidFill>
                  <a:srgbClr val="000000"/>
                </a:solidFill>
                <a:latin typeface="Calibri" panose="020F0502020204030204" pitchFamily="34" charset="0"/>
                <a:cs typeface="Calibri" panose="020F0502020204030204" pitchFamily="34" charset="0"/>
              </a:rPr>
              <a:t> belirtilmelidir. </a:t>
            </a:r>
          </a:p>
          <a:p>
            <a:pPr algn="just"/>
            <a:endParaRPr lang="tr-TR" sz="2000" b="1"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a:t>
            </a:r>
            <a:r>
              <a:rPr lang="tr-TR" sz="2000" b="1" dirty="0">
                <a:solidFill>
                  <a:schemeClr val="bg2"/>
                </a:solidFill>
                <a:latin typeface="Calibri" panose="020F0502020204030204" pitchFamily="34" charset="0"/>
                <a:cs typeface="Calibri" panose="020F0502020204030204" pitchFamily="34" charset="0"/>
              </a:rPr>
              <a:t>Örneğin; </a:t>
            </a:r>
          </a:p>
          <a:p>
            <a:pPr algn="just"/>
            <a:r>
              <a:rPr lang="tr-TR" sz="2000" b="1" dirty="0">
                <a:solidFill>
                  <a:srgbClr val="FF0000"/>
                </a:solidFill>
                <a:latin typeface="Calibri" panose="020F0502020204030204" pitchFamily="34" charset="0"/>
                <a:cs typeface="Calibri" panose="020F0502020204030204" pitchFamily="34" charset="0"/>
              </a:rPr>
              <a:t>               ….. </a:t>
            </a:r>
            <a:r>
              <a:rPr lang="tr-TR" sz="2000" b="1" dirty="0" err="1">
                <a:solidFill>
                  <a:srgbClr val="FF0000"/>
                </a:solidFill>
                <a:latin typeface="Calibri" panose="020F0502020204030204" pitchFamily="34" charset="0"/>
                <a:cs typeface="Calibri" panose="020F0502020204030204" pitchFamily="34" charset="0"/>
              </a:rPr>
              <a:t>nolu</a:t>
            </a:r>
            <a:r>
              <a:rPr lang="tr-TR" sz="2000" b="1" dirty="0">
                <a:solidFill>
                  <a:srgbClr val="FF0000"/>
                </a:solidFill>
                <a:latin typeface="Calibri" panose="020F0502020204030204" pitchFamily="34" charset="0"/>
                <a:cs typeface="Calibri" panose="020F0502020204030204" pitchFamily="34" charset="0"/>
              </a:rPr>
              <a:t> hedefe ulaşılmış, belirtilen …… faaliyetler gerçekleştirilmiştir.</a:t>
            </a:r>
          </a:p>
          <a:p>
            <a:pPr algn="just"/>
            <a:endParaRPr lang="tr-TR" sz="2000" b="1"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Ya da; </a:t>
            </a:r>
          </a:p>
          <a:p>
            <a:pPr algn="just"/>
            <a:r>
              <a:rPr lang="tr-TR" sz="2000" b="1" dirty="0">
                <a:solidFill>
                  <a:srgbClr val="FF0000"/>
                </a:solidFill>
                <a:latin typeface="Calibri" panose="020F0502020204030204" pitchFamily="34" charset="0"/>
                <a:cs typeface="Calibri" panose="020F0502020204030204" pitchFamily="34" charset="0"/>
              </a:rPr>
              <a:t>               “Öğrenci devamsızlık oranı %23’ten %17’ye düşmüştür”, “Matematik dersi not ortalaması 74’ten 81’e yükselmiştir” gibi</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467544" y="3485326"/>
            <a:ext cx="8224465" cy="1815882"/>
          </a:xfrm>
          <a:prstGeom prst="rect">
            <a:avLst/>
          </a:prstGeom>
        </p:spPr>
        <p:txBody>
          <a:bodyPr wrap="square">
            <a:spAutoFit/>
          </a:bodyPr>
          <a:lstStyle/>
          <a:p>
            <a:pPr algn="just"/>
            <a:r>
              <a:rPr lang="tr-TR" sz="2800" b="1" dirty="0">
                <a:solidFill>
                  <a:srgbClr val="191919"/>
                </a:solidFill>
                <a:latin typeface="Arial"/>
              </a:rPr>
              <a:t>	Bu yıl 6.’sı düzenlenecek olan Eğitim ve Öğretimde Yenilikçilik Ödülleri Milli Eğitim Bakanlığı </a:t>
            </a:r>
            <a:r>
              <a:rPr lang="tr-TR" sz="2800" b="1" dirty="0">
                <a:solidFill>
                  <a:srgbClr val="FF0000"/>
                </a:solidFill>
                <a:latin typeface="Arial"/>
              </a:rPr>
              <a:t>Yenilik ve Eğitim Teknolojileri Genel Müdürlüğü</a:t>
            </a:r>
            <a:r>
              <a:rPr lang="tr-TR" sz="2800" b="1" dirty="0">
                <a:solidFill>
                  <a:srgbClr val="191919"/>
                </a:solidFill>
                <a:latin typeface="Arial"/>
              </a:rPr>
              <a:t> tarafından yürütülen bir faaliyettir. </a:t>
            </a:r>
            <a:endParaRPr lang="tr-TR" sz="2800" b="1" dirty="0">
              <a:solidFill>
                <a:srgbClr val="FFFFFF"/>
              </a:solidFill>
            </a:endParaRP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9"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
          <p:cNvSpPr txBox="1">
            <a:spLocks noChangeArrowheads="1"/>
          </p:cNvSpPr>
          <p:nvPr/>
        </p:nvSpPr>
        <p:spPr bwMode="auto">
          <a:xfrm>
            <a:off x="1259632" y="1529497"/>
            <a:ext cx="6659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solidFill>
                  <a:srgbClr val="FF0000"/>
                </a:solidFill>
              </a:rPr>
              <a:t>EĞİTİM ve ÖĞRETİMDE YENİLİKÇİLİK ÖDÜLLERİ</a:t>
            </a:r>
          </a:p>
        </p:txBody>
      </p:sp>
    </p:spTree>
    <p:extLst>
      <p:ext uri="{BB962C8B-B14F-4D97-AF65-F5344CB8AC3E}">
        <p14:creationId xmlns:p14="http://schemas.microsoft.com/office/powerpoint/2010/main" val="2020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450588" y="3041665"/>
            <a:ext cx="8288089" cy="1323439"/>
          </a:xfrm>
          <a:prstGeom prst="rect">
            <a:avLst/>
          </a:prstGeom>
        </p:spPr>
        <p:txBody>
          <a:bodyPr wrap="square">
            <a:spAutoFit/>
          </a:bodyPr>
          <a:lstStyle/>
          <a:p>
            <a:r>
              <a:rPr lang="tr-TR" sz="2000" b="1" i="1" dirty="0">
                <a:solidFill>
                  <a:srgbClr val="000000"/>
                </a:solidFill>
                <a:latin typeface="Calibri" panose="020F0502020204030204" pitchFamily="34" charset="0"/>
                <a:cs typeface="Calibri" panose="020F0502020204030204" pitchFamily="34" charset="0"/>
              </a:rPr>
              <a:t>	</a:t>
            </a:r>
            <a:r>
              <a:rPr lang="tr-TR" sz="2000" b="1" i="1" u="sng" dirty="0">
                <a:solidFill>
                  <a:srgbClr val="000000"/>
                </a:solidFill>
                <a:latin typeface="Calibri" panose="020F0502020204030204" pitchFamily="34" charset="0"/>
                <a:cs typeface="Calibri" panose="020F0502020204030204" pitchFamily="34" charset="0"/>
              </a:rPr>
              <a:t>6.2. Sürdürülebilirlik ve </a:t>
            </a:r>
            <a:r>
              <a:rPr lang="tr-TR" sz="2000" b="1" i="1" u="sng" dirty="0" err="1">
                <a:solidFill>
                  <a:srgbClr val="000000"/>
                </a:solidFill>
                <a:latin typeface="Calibri" panose="020F0502020204030204" pitchFamily="34" charset="0"/>
                <a:cs typeface="Calibri" panose="020F0502020204030204" pitchFamily="34" charset="0"/>
              </a:rPr>
              <a:t>Yaygınlaştırılabilirlik</a:t>
            </a:r>
            <a:endParaRPr lang="tr-TR" sz="2000" b="1" u="sng" dirty="0">
              <a:solidFill>
                <a:srgbClr val="000000"/>
              </a:solidFill>
              <a:latin typeface="Calibri" panose="020F0502020204030204" pitchFamily="34" charset="0"/>
              <a:cs typeface="Calibri" panose="020F0502020204030204" pitchFamily="34" charset="0"/>
            </a:endParaRPr>
          </a:p>
          <a:p>
            <a:endParaRPr lang="tr-TR" sz="2000"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Çalışmanın diğer okul kurumlar için model olabilirliği ve yerel ya da ulusal geneline </a:t>
            </a:r>
            <a:r>
              <a:rPr lang="tr-TR" sz="2000" b="1" dirty="0" err="1">
                <a:solidFill>
                  <a:srgbClr val="FF0000"/>
                </a:solidFill>
                <a:latin typeface="Calibri" panose="020F0502020204030204" pitchFamily="34" charset="0"/>
                <a:cs typeface="Calibri" panose="020F0502020204030204" pitchFamily="34" charset="0"/>
              </a:rPr>
              <a:t>yaygınlaştırılabilirliğinden</a:t>
            </a:r>
            <a:r>
              <a:rPr lang="tr-TR" sz="2000" b="1" dirty="0">
                <a:solidFill>
                  <a:srgbClr val="000000"/>
                </a:solidFill>
                <a:latin typeface="Calibri" panose="020F0502020204030204" pitchFamily="34" charset="0"/>
                <a:cs typeface="Calibri" panose="020F0502020204030204" pitchFamily="34" charset="0"/>
              </a:rPr>
              <a:t> bahsedilecektir.</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609222" y="1435423"/>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6.Sonuçlar</a:t>
            </a: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dirty="0"/>
              <a:t>DEĞERLENDİRME DIŞI BIRAKILACAK HUSUSLAR!!!</a:t>
            </a:r>
          </a:p>
        </p:txBody>
      </p:sp>
      <p:sp>
        <p:nvSpPr>
          <p:cNvPr id="3" name="2 İçerik Yer Tutucusu"/>
          <p:cNvSpPr>
            <a:spLocks noGrp="1"/>
          </p:cNvSpPr>
          <p:nvPr>
            <p:ph idx="1"/>
          </p:nvPr>
        </p:nvSpPr>
        <p:spPr>
          <a:xfrm>
            <a:off x="323850" y="1268760"/>
            <a:ext cx="8569325" cy="5595937"/>
          </a:xfrm>
        </p:spPr>
        <p:txBody>
          <a:bodyPr/>
          <a:lstStyle/>
          <a:p>
            <a:pPr>
              <a:lnSpc>
                <a:spcPct val="100000"/>
              </a:lnSpc>
              <a:defRPr/>
            </a:pPr>
            <a:r>
              <a:rPr lang="tr-TR" dirty="0"/>
              <a:t>Rapor  2017/15 Sayılı Genelge ekinde yer alan örnek rapor formatında belirtilen </a:t>
            </a:r>
            <a:r>
              <a:rPr lang="tr-TR" b="1" dirty="0">
                <a:solidFill>
                  <a:srgbClr val="0070C0"/>
                </a:solidFill>
              </a:rPr>
              <a:t>rapor yazım esaslarına uygun </a:t>
            </a:r>
            <a:r>
              <a:rPr lang="tr-TR" dirty="0"/>
              <a:t>değilse, </a:t>
            </a:r>
          </a:p>
          <a:p>
            <a:pPr>
              <a:lnSpc>
                <a:spcPct val="100000"/>
              </a:lnSpc>
              <a:defRPr/>
            </a:pPr>
            <a:r>
              <a:rPr lang="tr-TR" dirty="0"/>
              <a:t>Çalışmanın daha önce herhangi bir yarışmada </a:t>
            </a:r>
            <a:r>
              <a:rPr lang="tr-TR" b="1" dirty="0">
                <a:solidFill>
                  <a:srgbClr val="FF0000"/>
                </a:solidFill>
              </a:rPr>
              <a:t>ödül almışsa,</a:t>
            </a:r>
          </a:p>
          <a:p>
            <a:pPr>
              <a:lnSpc>
                <a:spcPct val="100000"/>
              </a:lnSpc>
              <a:defRPr/>
            </a:pPr>
            <a:r>
              <a:rPr lang="tr-TR" dirty="0"/>
              <a:t>Rapor </a:t>
            </a:r>
            <a:r>
              <a:rPr lang="tr-TR" b="1" dirty="0">
                <a:solidFill>
                  <a:srgbClr val="0070C0"/>
                </a:solidFill>
              </a:rPr>
              <a:t>belirtilen kategoriyi karşılamıyorsa</a:t>
            </a:r>
            <a:r>
              <a:rPr lang="tr-TR" dirty="0"/>
              <a:t>,</a:t>
            </a:r>
          </a:p>
          <a:p>
            <a:pPr>
              <a:lnSpc>
                <a:spcPct val="100000"/>
              </a:lnSpc>
              <a:defRPr/>
            </a:pPr>
            <a:r>
              <a:rPr lang="tr-TR" b="1" dirty="0">
                <a:solidFill>
                  <a:srgbClr val="0070C0"/>
                </a:solidFill>
              </a:rPr>
              <a:t>Sonuçlar alınmamışsa,</a:t>
            </a:r>
          </a:p>
          <a:p>
            <a:pPr>
              <a:lnSpc>
                <a:spcPct val="100000"/>
              </a:lnSpc>
              <a:defRPr/>
            </a:pPr>
            <a:r>
              <a:rPr lang="tr-TR" dirty="0"/>
              <a:t>Rapor metninde ve raporda geçen görsellerde çalışmaya </a:t>
            </a:r>
            <a:r>
              <a:rPr lang="tr-TR" b="1" dirty="0">
                <a:solidFill>
                  <a:srgbClr val="0070C0"/>
                </a:solidFill>
              </a:rPr>
              <a:t>ait il, ilçe, kurum, vali, kaymakam, okul müdürü vb. kişi ya da kurumların isimleri belirtilmiş</a:t>
            </a:r>
            <a:r>
              <a:rPr lang="tr-TR" dirty="0"/>
              <a:t> ya da raporun ait olduğu </a:t>
            </a:r>
            <a:r>
              <a:rPr lang="tr-TR" b="1" dirty="0">
                <a:solidFill>
                  <a:srgbClr val="FF0000"/>
                </a:solidFill>
              </a:rPr>
              <a:t>kişi veya kurum </a:t>
            </a:r>
            <a:r>
              <a:rPr lang="tr-TR" dirty="0"/>
              <a:t>rapordan anlaşılabiliyorsa </a:t>
            </a:r>
            <a:r>
              <a:rPr lang="tr-TR" sz="2000" dirty="0"/>
              <a:t>(raporun ait olduğu kişi, ekip üyeleri, kurum müdürü vb. isimler dışında kullanılan; </a:t>
            </a:r>
            <a:r>
              <a:rPr lang="tr-TR" sz="2000" dirty="0">
                <a:solidFill>
                  <a:srgbClr val="FF0000"/>
                </a:solidFill>
              </a:rPr>
              <a:t>halk tarafından bilinen ressam, gazeteci gibi tanınmış kişi</a:t>
            </a:r>
            <a:r>
              <a:rPr lang="tr-TR" sz="2000" dirty="0"/>
              <a:t> isimleri ve öğrenci isimleri değerlendirme dışı bırakmak için bir sebep değildir )</a:t>
            </a:r>
            <a:endParaRPr lang="tr-TR" dirty="0"/>
          </a:p>
        </p:txBody>
      </p:sp>
      <p:sp>
        <p:nvSpPr>
          <p:cNvPr id="4" name="3 Slayt Numarası Yer Tutucusu"/>
          <p:cNvSpPr>
            <a:spLocks noGrp="1"/>
          </p:cNvSpPr>
          <p:nvPr>
            <p:ph type="sldNum" sz="quarter" idx="12"/>
          </p:nvPr>
        </p:nvSpPr>
        <p:spPr/>
        <p:txBody>
          <a:bodyPr/>
          <a:lstStyle/>
          <a:p>
            <a:pPr>
              <a:defRPr/>
            </a:pPr>
            <a:fld id="{B8C0E772-3B13-43EC-ABB8-84FF93F2C9C2}" type="slidenum">
              <a:rPr lang="tr-TR" smtClean="0"/>
              <a:pPr>
                <a:defRPr/>
              </a:pPr>
              <a:t>41</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699792" y="404664"/>
            <a:ext cx="3168452" cy="6247864"/>
          </a:xfrm>
          <a:prstGeom prst="rect">
            <a:avLst/>
          </a:prstGeom>
          <a:noFill/>
        </p:spPr>
        <p:txBody>
          <a:bodyPr wrap="square" rtlCol="0">
            <a:spAutoFit/>
          </a:bodyPr>
          <a:lstStyle/>
          <a:p>
            <a:r>
              <a:rPr lang="tr-TR" sz="40000" dirty="0">
                <a:solidFill>
                  <a:srgbClr val="FF0000"/>
                </a:solidFill>
              </a:rPr>
              <a:t>X</a:t>
            </a:r>
          </a:p>
        </p:txBody>
      </p:sp>
    </p:spTree>
    <p:extLst>
      <p:ext uri="{BB962C8B-B14F-4D97-AF65-F5344CB8AC3E}">
        <p14:creationId xmlns:p14="http://schemas.microsoft.com/office/powerpoint/2010/main" val="178667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395536" y="1343670"/>
            <a:ext cx="8288089" cy="1077218"/>
          </a:xfrm>
          <a:prstGeom prst="rect">
            <a:avLst/>
          </a:prstGeom>
        </p:spPr>
        <p:txBody>
          <a:bodyPr wrap="square">
            <a:spAutoFit/>
          </a:bodyPr>
          <a:lstStyle/>
          <a:p>
            <a:pPr marL="342900" lvl="0" indent="-342900" algn="ctr" eaLnBrk="0" fontAlgn="base" hangingPunct="0">
              <a:spcBef>
                <a:spcPts val="1800"/>
              </a:spcBef>
              <a:spcAft>
                <a:spcPct val="0"/>
              </a:spcAft>
              <a:buSzPct val="120000"/>
            </a:pPr>
            <a:r>
              <a:rPr lang="tr-TR" altLang="tr-TR" sz="3200" b="1" kern="0" noProof="0" dirty="0">
                <a:solidFill>
                  <a:schemeClr val="bg2"/>
                </a:solidFill>
                <a:latin typeface="Times New Roman" panose="02020603050405020304" pitchFamily="18" charset="0"/>
                <a:cs typeface="Times New Roman" panose="02020603050405020304" pitchFamily="18" charset="0"/>
              </a:rPr>
              <a:t>BAŞVURULAR </a:t>
            </a:r>
            <a:r>
              <a:rPr lang="tr-TR" altLang="tr-TR" sz="3200" b="1" kern="0" dirty="0">
                <a:solidFill>
                  <a:schemeClr val="bg2"/>
                </a:solidFill>
                <a:latin typeface="Times New Roman" panose="02020603050405020304" pitchFamily="18" charset="0"/>
                <a:cs typeface="Times New Roman" panose="02020603050405020304" pitchFamily="18" charset="0"/>
              </a:rPr>
              <a:t>NE ZAMAN-</a:t>
            </a:r>
            <a:r>
              <a:rPr lang="tr-TR" altLang="tr-TR" sz="3200" b="1" kern="0" noProof="0" dirty="0">
                <a:solidFill>
                  <a:schemeClr val="bg2"/>
                </a:solidFill>
                <a:latin typeface="Times New Roman" panose="02020603050405020304" pitchFamily="18" charset="0"/>
                <a:cs typeface="Times New Roman" panose="02020603050405020304" pitchFamily="18" charset="0"/>
              </a:rPr>
              <a:t>NEREDEN YAPILACAK?</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
        <p:nvSpPr>
          <p:cNvPr id="10" name="2 İçerik Yer Tutucusu"/>
          <p:cNvSpPr>
            <a:spLocks noGrp="1"/>
          </p:cNvSpPr>
          <p:nvPr>
            <p:ph idx="1"/>
          </p:nvPr>
        </p:nvSpPr>
        <p:spPr>
          <a:xfrm>
            <a:off x="156082" y="2852936"/>
            <a:ext cx="8569325" cy="4104456"/>
          </a:xfrm>
        </p:spPr>
        <p:txBody>
          <a:bodyPr/>
          <a:lstStyle/>
          <a:p>
            <a:pPr>
              <a:lnSpc>
                <a:spcPct val="100000"/>
              </a:lnSpc>
              <a:buFontTx/>
              <a:buNone/>
            </a:pPr>
            <a:r>
              <a:rPr lang="tr-TR" altLang="tr-TR" sz="3200" dirty="0"/>
              <a:t>	       Başvurular </a:t>
            </a:r>
            <a:r>
              <a:rPr lang="tr-TR" altLang="tr-TR" sz="3200" b="1" dirty="0">
                <a:solidFill>
                  <a:srgbClr val="FF0000"/>
                </a:solidFill>
              </a:rPr>
              <a:t>09-22 Nisan 2018 </a:t>
            </a:r>
            <a:r>
              <a:rPr lang="tr-TR" altLang="tr-TR" sz="3200" dirty="0"/>
              <a:t>tarihlerinde yapılacak olup, saha ziyaretleri </a:t>
            </a:r>
            <a:r>
              <a:rPr lang="tr-TR" altLang="tr-TR" sz="3200" dirty="0">
                <a:solidFill>
                  <a:srgbClr val="FF0000"/>
                </a:solidFill>
              </a:rPr>
              <a:t>Haziran</a:t>
            </a:r>
            <a:r>
              <a:rPr lang="tr-TR" altLang="tr-TR" sz="3200" dirty="0"/>
              <a:t> ayı içerisinde yapılmaktadır. </a:t>
            </a:r>
          </a:p>
          <a:p>
            <a:pPr>
              <a:lnSpc>
                <a:spcPct val="100000"/>
              </a:lnSpc>
              <a:buFontTx/>
              <a:buNone/>
            </a:pPr>
            <a:r>
              <a:rPr lang="tr-TR" altLang="tr-TR" sz="3200" dirty="0"/>
              <a:t>		Başvurular; bireysel veya kurumsal olarak elektronik ortamda yapılacaktır.</a:t>
            </a:r>
          </a:p>
        </p:txBody>
      </p:sp>
      <p:sp>
        <p:nvSpPr>
          <p:cNvPr id="7"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TRABZON İL MİLLÎ EĞİTİM MÜDÜRLÜĞÜ</a:t>
            </a:r>
          </a:p>
        </p:txBody>
      </p:sp>
      <p:pic>
        <p:nvPicPr>
          <p:cNvPr id="8"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a:t>İstatistiki Bölge Birimleri Sınıflaması (İBBS)</a:t>
            </a:r>
          </a:p>
        </p:txBody>
      </p:sp>
      <p:sp>
        <p:nvSpPr>
          <p:cNvPr id="4" name="3 Slayt Numarası Yer Tutucusu"/>
          <p:cNvSpPr>
            <a:spLocks noGrp="1"/>
          </p:cNvSpPr>
          <p:nvPr>
            <p:ph type="sldNum" sz="quarter" idx="12"/>
          </p:nvPr>
        </p:nvSpPr>
        <p:spPr/>
        <p:txBody>
          <a:bodyPr/>
          <a:lstStyle/>
          <a:p>
            <a:pPr>
              <a:defRPr/>
            </a:pPr>
            <a:fld id="{A8B4EDE8-A31B-4BDA-A6A5-EA8C304B4101}" type="slidenum">
              <a:rPr lang="tr-TR" smtClean="0"/>
              <a:pPr>
                <a:defRPr/>
              </a:pPr>
              <a:t>43</a:t>
            </a:fld>
            <a:endParaRPr lang="tr-TR"/>
          </a:p>
        </p:txBody>
      </p:sp>
      <p:graphicFrame>
        <p:nvGraphicFramePr>
          <p:cNvPr id="10" name="9 İçerik Yer Tutucusu"/>
          <p:cNvGraphicFramePr>
            <a:graphicFrameLocks noGrp="1"/>
          </p:cNvGraphicFramePr>
          <p:nvPr>
            <p:ph idx="1"/>
            <p:extLst>
              <p:ext uri="{D42A27DB-BD31-4B8C-83A1-F6EECF244321}">
                <p14:modId xmlns:p14="http://schemas.microsoft.com/office/powerpoint/2010/main" val="2097607117"/>
              </p:ext>
            </p:extLst>
          </p:nvPr>
        </p:nvGraphicFramePr>
        <p:xfrm>
          <a:off x="3059832" y="1484784"/>
          <a:ext cx="3096344" cy="43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DÖKÜMANLAR\logolar\MEM-LOGO.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55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795313444"/>
              </p:ext>
            </p:extLst>
          </p:nvPr>
        </p:nvGraphicFramePr>
        <p:xfrm>
          <a:off x="395536" y="908720"/>
          <a:ext cx="8372939" cy="4589184"/>
        </p:xfrm>
        <a:graphic>
          <a:graphicData uri="http://schemas.openxmlformats.org/drawingml/2006/table">
            <a:tbl>
              <a:tblPr>
                <a:tableStyleId>{08FB837D-C827-4EFA-A057-4D05807E0F7C}</a:tableStyleId>
              </a:tblPr>
              <a:tblGrid>
                <a:gridCol w="642749">
                  <a:extLst>
                    <a:ext uri="{9D8B030D-6E8A-4147-A177-3AD203B41FA5}">
                      <a16:colId xmlns:a16="http://schemas.microsoft.com/office/drawing/2014/main" val="20000"/>
                    </a:ext>
                  </a:extLst>
                </a:gridCol>
                <a:gridCol w="360252">
                  <a:extLst>
                    <a:ext uri="{9D8B030D-6E8A-4147-A177-3AD203B41FA5}">
                      <a16:colId xmlns:a16="http://schemas.microsoft.com/office/drawing/2014/main" val="20001"/>
                    </a:ext>
                  </a:extLst>
                </a:gridCol>
                <a:gridCol w="236648">
                  <a:extLst>
                    <a:ext uri="{9D8B030D-6E8A-4147-A177-3AD203B41FA5}">
                      <a16:colId xmlns:a16="http://schemas.microsoft.com/office/drawing/2014/main" val="20002"/>
                    </a:ext>
                  </a:extLst>
                </a:gridCol>
                <a:gridCol w="1948261">
                  <a:extLst>
                    <a:ext uri="{9D8B030D-6E8A-4147-A177-3AD203B41FA5}">
                      <a16:colId xmlns:a16="http://schemas.microsoft.com/office/drawing/2014/main" val="20003"/>
                    </a:ext>
                  </a:extLst>
                </a:gridCol>
                <a:gridCol w="779462">
                  <a:extLst>
                    <a:ext uri="{9D8B030D-6E8A-4147-A177-3AD203B41FA5}">
                      <a16:colId xmlns:a16="http://schemas.microsoft.com/office/drawing/2014/main" val="20004"/>
                    </a:ext>
                  </a:extLst>
                </a:gridCol>
                <a:gridCol w="627063">
                  <a:extLst>
                    <a:ext uri="{9D8B030D-6E8A-4147-A177-3AD203B41FA5}">
                      <a16:colId xmlns:a16="http://schemas.microsoft.com/office/drawing/2014/main" val="20005"/>
                    </a:ext>
                  </a:extLst>
                </a:gridCol>
                <a:gridCol w="1889252">
                  <a:extLst>
                    <a:ext uri="{9D8B030D-6E8A-4147-A177-3AD203B41FA5}">
                      <a16:colId xmlns:a16="http://schemas.microsoft.com/office/drawing/2014/main" val="20006"/>
                    </a:ext>
                  </a:extLst>
                </a:gridCol>
                <a:gridCol w="1889252">
                  <a:extLst>
                    <a:ext uri="{9D8B030D-6E8A-4147-A177-3AD203B41FA5}">
                      <a16:colId xmlns:a16="http://schemas.microsoft.com/office/drawing/2014/main" val="20007"/>
                    </a:ext>
                  </a:extLst>
                </a:gridCol>
              </a:tblGrid>
              <a:tr h="0">
                <a:tc gridSpan="8">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solidFill>
                            <a:schemeClr val="tx1"/>
                          </a:solidFill>
                          <a:effectLst/>
                          <a:latin typeface="+mn-lt"/>
                          <a:ea typeface="+mn-ea"/>
                          <a:cs typeface="+mn-cs"/>
                        </a:rPr>
                        <a:t>2014-2015 Eğitim ve Öğretimde Yenilikçilik Ödüllerinde </a:t>
                      </a:r>
                    </a:p>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solidFill>
                            <a:schemeClr val="tx1"/>
                          </a:solidFill>
                          <a:effectLst/>
                          <a:latin typeface="+mn-lt"/>
                          <a:ea typeface="+mn-ea"/>
                          <a:cs typeface="+mn-cs"/>
                        </a:rPr>
                        <a:t>Saha Ziyaretine Kalma Başarısı Gösteren Çalışmalar</a:t>
                      </a:r>
                    </a:p>
                  </a:txBody>
                  <a:tcPr marL="9525" marR="9525" marT="9525" marB="0" anchor="ctr">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400" u="none" strike="noStrike" kern="1200" dirty="0">
                        <a:solidFill>
                          <a:schemeClr val="dk1"/>
                        </a:solidFill>
                        <a:effectLst/>
                        <a:latin typeface="+mn-lt"/>
                        <a:ea typeface="+mn-ea"/>
                        <a:cs typeface="+mn-cs"/>
                      </a:endParaRPr>
                    </a:p>
                  </a:txBody>
                  <a:tcPr marL="9525" marR="9525" marT="9525" marB="0" anchor="ctr">
                    <a:solidFill>
                      <a:srgbClr val="FF0000"/>
                    </a:solidFill>
                  </a:tcPr>
                </a:tc>
                <a:extLst>
                  <a:ext uri="{0D108BD9-81ED-4DB2-BD59-A6C34878D82A}">
                    <a16:rowId xmlns:a16="http://schemas.microsoft.com/office/drawing/2014/main" val="10000"/>
                  </a:ext>
                </a:extLst>
              </a:tr>
              <a:tr h="222875">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hMerge="1">
                  <a:txBody>
                    <a:bodyPr/>
                    <a:lstStyle/>
                    <a:p>
                      <a:pPr marL="0" algn="l" defTabSz="914400" rtl="0" eaLnBrk="1" fontAlgn="b" latinLnBrk="0" hangingPunct="1"/>
                      <a:endParaRPr lang="tr-TR" sz="1100" u="none" strike="noStrike" kern="1200" dirty="0">
                        <a:solidFill>
                          <a:schemeClr val="dk1"/>
                        </a:solidFill>
                        <a:effectLst/>
                        <a:latin typeface="+mn-lt"/>
                        <a:ea typeface="+mn-ea"/>
                        <a:cs typeface="+mn-cs"/>
                      </a:endParaRPr>
                    </a:p>
                  </a:txBody>
                  <a:tcPr marL="9525" marR="9525" marT="9525" marB="0" anchor="b">
                    <a:solidFill>
                      <a:schemeClr val="accent1">
                        <a:lumMod val="40000"/>
                        <a:lumOff val="60000"/>
                      </a:schemeClr>
                    </a:solidFill>
                  </a:tcPr>
                </a:tc>
                <a:tc gridSpan="2">
                  <a:txBody>
                    <a:bodyPr/>
                    <a:lstStyle/>
                    <a:p>
                      <a:pPr marL="0" algn="l" defTabSz="914400" rtl="0" eaLnBrk="1" fontAlgn="b" latinLnBrk="0" hangingPunct="1"/>
                      <a:r>
                        <a:rPr lang="tr-TR" sz="1050" u="none" strike="noStrike" kern="1200" dirty="0">
                          <a:solidFill>
                            <a:schemeClr val="dk1"/>
                          </a:solidFill>
                          <a:effectLst/>
                          <a:latin typeface="+mn-lt"/>
                          <a:ea typeface="+mn-ea"/>
                          <a:cs typeface="+mn-cs"/>
                        </a:rPr>
                        <a:t>Trabzon</a:t>
                      </a:r>
                    </a:p>
                  </a:txBody>
                  <a:tcPr marL="9525" marR="9525" marT="9525" marB="0" anchor="ctr">
                    <a:solidFill>
                      <a:schemeClr val="accent1">
                        <a:lumMod val="40000"/>
                        <a:lumOff val="60000"/>
                      </a:schemeClr>
                    </a:solidFill>
                  </a:tcPr>
                </a:tc>
                <a:tc hMerge="1">
                  <a:txBody>
                    <a:bodyPr/>
                    <a:lstStyle/>
                    <a:p>
                      <a:endParaRPr lang="tr-TR"/>
                    </a:p>
                  </a:txBody>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u="none" strike="noStrike" kern="1200" dirty="0">
                          <a:solidFill>
                            <a:schemeClr val="dk1"/>
                          </a:solidFill>
                          <a:effectLst/>
                          <a:latin typeface="+mn-lt"/>
                          <a:ea typeface="+mn-ea"/>
                          <a:cs typeface="+mn-cs"/>
                        </a:rPr>
                        <a:t>Akçaabat/100. Yıl İlkokulu</a:t>
                      </a:r>
                    </a:p>
                  </a:txBody>
                  <a:tcPr marL="9525" marR="9525" marT="9525"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pPr marL="0" algn="l" defTabSz="914400" rtl="0" eaLnBrk="1" fontAlgn="b" latinLnBrk="0" hangingPunct="1"/>
                      <a:endParaRPr lang="tr-TR" sz="1100" u="none" strike="noStrike" kern="1200" dirty="0">
                        <a:solidFill>
                          <a:schemeClr val="dk1"/>
                        </a:solidFill>
                        <a:effectLst/>
                        <a:latin typeface="+mn-lt"/>
                        <a:ea typeface="+mn-ea"/>
                        <a:cs typeface="+mn-cs"/>
                      </a:endParaRPr>
                    </a:p>
                  </a:txBody>
                  <a:tcPr marL="9525" marR="9525" marT="9525" marB="0" anchor="b">
                    <a:solidFill>
                      <a:schemeClr val="accent1">
                        <a:lumMod val="40000"/>
                        <a:lumOff val="60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tr-TR" sz="1100" u="none" strike="noStrike" kern="1200" dirty="0">
                        <a:solidFill>
                          <a:schemeClr val="dk1"/>
                        </a:solidFill>
                        <a:effectLst/>
                        <a:latin typeface="+mn-lt"/>
                        <a:ea typeface="+mn-ea"/>
                        <a:cs typeface="+mn-cs"/>
                      </a:endParaRPr>
                    </a:p>
                  </a:txBody>
                  <a:tcPr marL="9525" marR="9525" marT="9525" marB="0" anchor="b">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lnL w="12700" cap="flat" cmpd="sng" algn="ctr">
                      <a:solidFill>
                        <a:schemeClr val="tx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1"/>
                  </a:ext>
                </a:extLst>
              </a:tr>
              <a:tr h="60960">
                <a:tc gridSpan="8">
                  <a:txBody>
                    <a:bodyPr/>
                    <a:lstStyle/>
                    <a:p>
                      <a:pPr algn="ctr" fontAlgn="ctr"/>
                      <a:r>
                        <a:rPr lang="tr-TR" sz="1200" u="none" strike="noStrike" dirty="0">
                          <a:solidFill>
                            <a:schemeClr val="tx1"/>
                          </a:solidFill>
                          <a:effectLst/>
                        </a:rPr>
                        <a:t>2015-2016 Eğitim ve Öğretimde Yenilikçilik Ödüllerinde </a:t>
                      </a:r>
                    </a:p>
                    <a:p>
                      <a:pPr algn="ctr" fontAlgn="ctr"/>
                      <a:r>
                        <a:rPr lang="tr-TR" sz="1200" u="none" strike="noStrike" dirty="0">
                          <a:solidFill>
                            <a:schemeClr val="tx1"/>
                          </a:solidFill>
                          <a:effectLst/>
                        </a:rPr>
                        <a:t>Saha Ziyaretine Kalma Başarısı Gösteren Çalışmalar (8</a:t>
                      </a:r>
                      <a:r>
                        <a:rPr lang="tr-TR" sz="1200" u="none" strike="noStrike" baseline="0" dirty="0">
                          <a:solidFill>
                            <a:schemeClr val="tx1"/>
                          </a:solidFill>
                          <a:effectLst/>
                        </a:rPr>
                        <a:t> çalışma)</a:t>
                      </a:r>
                      <a:endParaRPr lang="tr-TR" sz="1200" b="1" i="1" u="none" strike="noStrike" dirty="0">
                        <a:solidFill>
                          <a:schemeClr val="tx1"/>
                        </a:solidFill>
                        <a:effectLst/>
                        <a:latin typeface="Calibri"/>
                      </a:endParaRPr>
                    </a:p>
                  </a:txBody>
                  <a:tcPr marL="9525" marR="9525" marT="9525" marB="0" anchor="ctr">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400" b="1" i="1"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2"/>
                  </a:ext>
                </a:extLst>
              </a:tr>
              <a:tr h="71993">
                <a:tc>
                  <a:txBody>
                    <a:bodyPr/>
                    <a:lstStyle/>
                    <a:p>
                      <a:pPr algn="ctr" fontAlgn="ctr"/>
                      <a:r>
                        <a:rPr lang="tr-TR" sz="1050" u="none" strike="noStrike" dirty="0">
                          <a:effectLst/>
                        </a:rPr>
                        <a:t>Bölge</a:t>
                      </a:r>
                      <a:endParaRPr lang="tr-TR" sz="1050" b="1" i="0" u="none" strike="noStrike" dirty="0">
                        <a:solidFill>
                          <a:srgbClr val="000000"/>
                        </a:solidFill>
                        <a:effectLst/>
                        <a:latin typeface="Times New Roman"/>
                      </a:endParaRPr>
                    </a:p>
                  </a:txBody>
                  <a:tcPr marL="9525" marR="9525" marT="9525" marB="0" anchor="ctr"/>
                </a:tc>
                <a:tc gridSpan="2">
                  <a:txBody>
                    <a:bodyPr/>
                    <a:lstStyle/>
                    <a:p>
                      <a:pPr algn="ctr" fontAlgn="ctr"/>
                      <a:r>
                        <a:rPr lang="tr-TR" sz="1050" u="none" strike="noStrike">
                          <a:effectLst/>
                        </a:rPr>
                        <a:t>İl</a:t>
                      </a:r>
                      <a:endParaRPr lang="tr-TR" sz="1050" b="1" i="0" u="none" strike="noStrike">
                        <a:solidFill>
                          <a:srgbClr val="000000"/>
                        </a:solidFill>
                        <a:effectLst/>
                        <a:latin typeface="Times New Roman"/>
                      </a:endParaRPr>
                    </a:p>
                  </a:txBody>
                  <a:tcPr marL="9525" marR="9525" marT="9525" marB="0" anchor="ctr"/>
                </a:tc>
                <a:tc hMerge="1">
                  <a:txBody>
                    <a:bodyPr/>
                    <a:lstStyle/>
                    <a:p>
                      <a:pPr algn="ctr" fontAlgn="ctr"/>
                      <a:endParaRPr lang="tr-TR" sz="1100" b="1" i="0" u="none" strike="noStrike" dirty="0">
                        <a:solidFill>
                          <a:srgbClr val="000000"/>
                        </a:solidFill>
                        <a:effectLst/>
                        <a:latin typeface="Times New Roman"/>
                      </a:endParaRPr>
                    </a:p>
                  </a:txBody>
                  <a:tcPr marL="9525" marR="9525" marT="9525" marB="0" anchor="ctr"/>
                </a:tc>
                <a:tc>
                  <a:txBody>
                    <a:bodyPr/>
                    <a:lstStyle/>
                    <a:p>
                      <a:pPr algn="ctr" fontAlgn="ctr"/>
                      <a:r>
                        <a:rPr lang="tr-TR" sz="1050" u="none" strike="noStrike" dirty="0">
                          <a:effectLst/>
                        </a:rPr>
                        <a:t>Çalışmanın Adı</a:t>
                      </a:r>
                      <a:endParaRPr lang="tr-TR" sz="1050" b="1" i="0" u="none" strike="noStrike" dirty="0">
                        <a:solidFill>
                          <a:srgbClr val="000000"/>
                        </a:solidFill>
                        <a:effectLst/>
                        <a:latin typeface="Times New Roman"/>
                      </a:endParaRPr>
                    </a:p>
                  </a:txBody>
                  <a:tcPr marL="9525" marR="9525" marT="9525" marB="0" anchor="ctr"/>
                </a:tc>
                <a:tc>
                  <a:txBody>
                    <a:bodyPr/>
                    <a:lstStyle/>
                    <a:p>
                      <a:pPr algn="ctr" fontAlgn="ctr"/>
                      <a:r>
                        <a:rPr lang="tr-TR" sz="1050" u="none" strike="noStrike" dirty="0">
                          <a:effectLst/>
                        </a:rPr>
                        <a:t>Kategori No</a:t>
                      </a:r>
                      <a:endParaRPr lang="tr-TR" sz="1050" b="1" i="0" u="none" strike="noStrike" dirty="0">
                        <a:solidFill>
                          <a:srgbClr val="000000"/>
                        </a:solidFill>
                        <a:effectLst/>
                        <a:latin typeface="Times New Roman"/>
                      </a:endParaRPr>
                    </a:p>
                  </a:txBody>
                  <a:tcPr marL="9525" marR="9525" marT="9525" marB="0" anchor="ctr"/>
                </a:tc>
                <a:tc>
                  <a:txBody>
                    <a:bodyPr/>
                    <a:lstStyle/>
                    <a:p>
                      <a:pPr algn="ctr" fontAlgn="ctr"/>
                      <a:r>
                        <a:rPr lang="tr-TR" sz="1050" u="none" strike="noStrike" dirty="0">
                          <a:effectLst/>
                        </a:rPr>
                        <a:t>Tür</a:t>
                      </a:r>
                      <a:endParaRPr lang="tr-TR" sz="1050" b="1" i="0" u="none" strike="noStrike" dirty="0">
                        <a:solidFill>
                          <a:srgbClr val="000000"/>
                        </a:solidFill>
                        <a:effectLst/>
                        <a:latin typeface="Times New Roman"/>
                      </a:endParaRPr>
                    </a:p>
                  </a:txBody>
                  <a:tcPr marL="9525" marR="9525" marT="9525" marB="0" anchor="ctr"/>
                </a:tc>
                <a:tc>
                  <a:txBody>
                    <a:bodyPr/>
                    <a:lstStyle/>
                    <a:p>
                      <a:pPr algn="ctr" fontAlgn="ctr"/>
                      <a:r>
                        <a:rPr lang="tr-TR" sz="1050" u="none" strike="noStrike" dirty="0">
                          <a:effectLst/>
                        </a:rPr>
                        <a:t>Kurum Adı</a:t>
                      </a:r>
                      <a:endParaRPr lang="tr-TR" sz="1050" b="1" i="0" u="none" strike="noStrike" dirty="0">
                        <a:solidFill>
                          <a:srgbClr val="000000"/>
                        </a:solidFill>
                        <a:effectLst/>
                        <a:latin typeface="Times New Roman"/>
                      </a:endParaRPr>
                    </a:p>
                  </a:txBody>
                  <a:tcPr marL="9525" marR="9525" marT="9525" marB="0" anchor="ctr"/>
                </a:tc>
                <a:tc>
                  <a:txBody>
                    <a:bodyPr/>
                    <a:lstStyle/>
                    <a:p>
                      <a:pPr algn="ctr" fontAlgn="ctr"/>
                      <a:endParaRPr lang="tr-TR" sz="1050" b="1" i="0" u="none" strike="noStrike" dirty="0">
                        <a:solidFill>
                          <a:srgbClr val="000000"/>
                        </a:solidFill>
                        <a:effectLst/>
                        <a:latin typeface="Times New Roman"/>
                      </a:endParaRPr>
                    </a:p>
                  </a:txBody>
                  <a:tcPr marL="9525" marR="9525" marT="9525" marB="0" anchor="ctr"/>
                </a:tc>
                <a:extLst>
                  <a:ext uri="{0D108BD9-81ED-4DB2-BD59-A6C34878D82A}">
                    <a16:rowId xmlns:a16="http://schemas.microsoft.com/office/drawing/2014/main" val="10003"/>
                  </a:ext>
                </a:extLst>
              </a:tr>
              <a:tr h="417438">
                <a:tc>
                  <a:txBody>
                    <a:bodyPr/>
                    <a:lstStyle/>
                    <a:p>
                      <a:pPr algn="l" fontAlgn="b"/>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gridSpan="2">
                  <a:txBody>
                    <a:bodyPr/>
                    <a:lstStyle/>
                    <a:p>
                      <a:pPr algn="l" fontAlgn="b"/>
                      <a:r>
                        <a:rPr lang="tr-TR" sz="1050" u="none" strike="noStrike" dirty="0">
                          <a:effectLst/>
                        </a:rPr>
                        <a:t>Trabzon </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Ben Bir Garip Mülteci Çocuğum</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ctr" fontAlgn="b"/>
                      <a:r>
                        <a:rPr lang="tr-TR" sz="1050" u="none" strike="noStrike" dirty="0">
                          <a:effectLst/>
                        </a:rPr>
                        <a:t>1</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a:effectLst/>
                        </a:rPr>
                        <a:t>Bireysel</a:t>
                      </a:r>
                      <a:endParaRPr lang="tr-TR" sz="1050" b="0" i="0" u="none" strike="noStrike">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Akçaabat/İlçe Milli Eğitim Müdürlüğü</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417438">
                <a:tc>
                  <a:txBody>
                    <a:bodyPr/>
                    <a:lstStyle/>
                    <a:p>
                      <a:pPr algn="l" fontAlgn="b"/>
                      <a:r>
                        <a:rPr lang="tr-TR" sz="1050" u="none" strike="noStrike">
                          <a:effectLst/>
                        </a:rPr>
                        <a:t>Doğu Karadeniz</a:t>
                      </a:r>
                      <a:endParaRPr lang="tr-TR" sz="1050" b="0" i="0" u="none" strike="noStrike">
                        <a:solidFill>
                          <a:srgbClr val="000000"/>
                        </a:solidFill>
                        <a:effectLst/>
                        <a:latin typeface="Times New Roman"/>
                      </a:endParaRPr>
                    </a:p>
                  </a:txBody>
                  <a:tcPr marL="9525" marR="9525" marT="9525" marB="0" anchor="ctr"/>
                </a:tc>
                <a:tc gridSpan="2">
                  <a:txBody>
                    <a:bodyPr/>
                    <a:lstStyle/>
                    <a:p>
                      <a:pPr algn="l" fontAlgn="b"/>
                      <a:r>
                        <a:rPr lang="tr-TR" sz="1050" u="none" strike="noStrike">
                          <a:effectLst/>
                        </a:rPr>
                        <a:t>Trabzon </a:t>
                      </a:r>
                      <a:endParaRPr lang="tr-TR" sz="1050" b="0" i="0" u="none" strike="noStrike">
                        <a:solidFill>
                          <a:srgbClr val="000000"/>
                        </a:solidFill>
                        <a:effectLst/>
                        <a:latin typeface="Times New Roman"/>
                      </a:endParaRPr>
                    </a:p>
                  </a:txBody>
                  <a:tcPr marL="9525" marR="9525" marT="9525" marB="0" anchor="ct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Çok Yönlü Gelişimsel Matematik Öğretimi</a:t>
                      </a:r>
                      <a:endParaRPr lang="tr-TR" sz="1050" b="0" i="0" u="none" strike="noStrike" dirty="0">
                        <a:solidFill>
                          <a:srgbClr val="000000"/>
                        </a:solidFill>
                        <a:effectLst/>
                        <a:latin typeface="Times New Roman"/>
                      </a:endParaRPr>
                    </a:p>
                  </a:txBody>
                  <a:tcPr marL="9525" marR="9525" marT="9525" marB="0" anchor="ctr"/>
                </a:tc>
                <a:tc>
                  <a:txBody>
                    <a:bodyPr/>
                    <a:lstStyle/>
                    <a:p>
                      <a:pPr algn="ctr" fontAlgn="b"/>
                      <a:r>
                        <a:rPr lang="tr-TR" sz="1050" u="none" strike="noStrike" dirty="0">
                          <a:effectLst/>
                        </a:rPr>
                        <a:t>1</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Kurumsal</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Akçaabat/Fevzipaşa Ortaokulu</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b="0" i="0" u="none" strike="noStrike" dirty="0">
                          <a:solidFill>
                            <a:srgbClr val="000000"/>
                          </a:solidFill>
                          <a:effectLst/>
                          <a:latin typeface="Times New Roman"/>
                        </a:rPr>
                        <a:t>BÖLGESEL ÖDÜLE LAYIK GÖRÜLDÜ</a:t>
                      </a:r>
                    </a:p>
                  </a:txBody>
                  <a:tcPr marL="9525" marR="9525" marT="9525" marB="0" anchor="ctr"/>
                </a:tc>
                <a:extLst>
                  <a:ext uri="{0D108BD9-81ED-4DB2-BD59-A6C34878D82A}">
                    <a16:rowId xmlns:a16="http://schemas.microsoft.com/office/drawing/2014/main" val="10005"/>
                  </a:ext>
                </a:extLst>
              </a:tr>
              <a:tr h="417438">
                <a:tc>
                  <a:txBody>
                    <a:bodyPr/>
                    <a:lstStyle/>
                    <a:p>
                      <a:pPr algn="l" fontAlgn="b"/>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gridSpan="2">
                  <a:txBody>
                    <a:bodyPr/>
                    <a:lstStyle/>
                    <a:p>
                      <a:pPr algn="l" fontAlgn="b"/>
                      <a:r>
                        <a:rPr lang="tr-TR" sz="1050" u="none" strike="noStrike" dirty="0">
                          <a:effectLst/>
                        </a:rPr>
                        <a:t>Trabzon </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Bugün Derste Engel Yok</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ctr" fontAlgn="b"/>
                      <a:r>
                        <a:rPr lang="tr-TR" sz="1050" u="none" strike="noStrike">
                          <a:effectLst/>
                        </a:rPr>
                        <a:t>1</a:t>
                      </a:r>
                      <a:endParaRPr lang="tr-TR" sz="1050" b="0" i="0" u="none" strike="noStrike">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Kurumsal</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İl Milli Eğitim Müdürlüğü</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006"/>
                  </a:ext>
                </a:extLst>
              </a:tr>
              <a:tr h="417438">
                <a:tc>
                  <a:txBody>
                    <a:bodyPr/>
                    <a:lstStyle/>
                    <a:p>
                      <a:pPr algn="l" fontAlgn="b"/>
                      <a:r>
                        <a:rPr lang="tr-TR" sz="1050" u="none" strike="noStrike">
                          <a:effectLst/>
                        </a:rPr>
                        <a:t>Doğu Karadeniz</a:t>
                      </a:r>
                      <a:endParaRPr lang="tr-TR" sz="1050" b="0" i="0" u="none" strike="noStrike">
                        <a:solidFill>
                          <a:srgbClr val="000000"/>
                        </a:solidFill>
                        <a:effectLst/>
                        <a:latin typeface="Times New Roman"/>
                      </a:endParaRPr>
                    </a:p>
                  </a:txBody>
                  <a:tcPr marL="9525" marR="9525" marT="9525" marB="0" anchor="ctr"/>
                </a:tc>
                <a:tc gridSpan="2">
                  <a:txBody>
                    <a:bodyPr/>
                    <a:lstStyle/>
                    <a:p>
                      <a:pPr algn="l" fontAlgn="b"/>
                      <a:r>
                        <a:rPr lang="tr-TR" sz="1050" u="none" strike="noStrike">
                          <a:effectLst/>
                        </a:rPr>
                        <a:t>Trabzon</a:t>
                      </a:r>
                      <a:endParaRPr lang="tr-TR" sz="1050" b="0" i="0" u="none" strike="noStrike">
                        <a:solidFill>
                          <a:srgbClr val="000000"/>
                        </a:solidFill>
                        <a:effectLst/>
                        <a:latin typeface="Times New Roman"/>
                      </a:endParaRPr>
                    </a:p>
                  </a:txBody>
                  <a:tcPr marL="9525" marR="9525" marT="9525" marB="0" anchor="ctr"/>
                </a:tc>
                <a:tc hMerge="1">
                  <a:txBody>
                    <a:bodyPr/>
                    <a:lstStyle/>
                    <a:p>
                      <a:pPr algn="l" fontAlgn="b"/>
                      <a:endParaRPr lang="tr-TR" sz="110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a:effectLst/>
                        </a:rPr>
                        <a:t>Engelsiz Yaşama Merhaba</a:t>
                      </a:r>
                      <a:endParaRPr lang="tr-TR" sz="1050" b="0" i="0" u="none" strike="noStrike">
                        <a:solidFill>
                          <a:srgbClr val="000000"/>
                        </a:solidFill>
                        <a:effectLst/>
                        <a:latin typeface="Times New Roman"/>
                      </a:endParaRPr>
                    </a:p>
                  </a:txBody>
                  <a:tcPr marL="9525" marR="9525" marT="9525" marB="0" anchor="ctr"/>
                </a:tc>
                <a:tc>
                  <a:txBody>
                    <a:bodyPr/>
                    <a:lstStyle/>
                    <a:p>
                      <a:pPr algn="ctr" fontAlgn="b"/>
                      <a:r>
                        <a:rPr lang="tr-TR" sz="1050" u="none" strike="noStrike" dirty="0">
                          <a:effectLst/>
                        </a:rPr>
                        <a:t>2</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Bireysel</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Akçaabat/ İlçe Milli Eğitim Müdürlüğü</a:t>
                      </a:r>
                      <a:endParaRPr lang="tr-TR" sz="1050" b="0" i="0" u="none" strike="noStrike" dirty="0">
                        <a:solidFill>
                          <a:srgbClr val="000000"/>
                        </a:solidFill>
                        <a:effectLst/>
                        <a:latin typeface="Times New Roman"/>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tc>
                <a:extLst>
                  <a:ext uri="{0D108BD9-81ED-4DB2-BD59-A6C34878D82A}">
                    <a16:rowId xmlns:a16="http://schemas.microsoft.com/office/drawing/2014/main" val="10007"/>
                  </a:ext>
                </a:extLst>
              </a:tr>
              <a:tr h="417438">
                <a:tc>
                  <a:txBody>
                    <a:bodyPr/>
                    <a:lstStyle/>
                    <a:p>
                      <a:pPr algn="l" fontAlgn="b"/>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gridSpan="2">
                  <a:txBody>
                    <a:bodyPr/>
                    <a:lstStyle/>
                    <a:p>
                      <a:pPr algn="l" fontAlgn="b"/>
                      <a:r>
                        <a:rPr lang="tr-TR" sz="1050" u="none" strike="noStrike" dirty="0">
                          <a:effectLst/>
                        </a:rPr>
                        <a:t>Trabzon</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Üniversiteye Yolculuk</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ctr" fontAlgn="b"/>
                      <a:r>
                        <a:rPr lang="tr-TR" sz="1050" u="none" strike="noStrike" dirty="0">
                          <a:effectLst/>
                        </a:rPr>
                        <a:t>3</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Kurumsal</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Büyükşehir / İl Milli Eğitim Müdürlüğü</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008"/>
                  </a:ext>
                </a:extLst>
              </a:tr>
              <a:tr h="417438">
                <a:tc>
                  <a:txBody>
                    <a:bodyPr/>
                    <a:lstStyle/>
                    <a:p>
                      <a:pPr algn="l" fontAlgn="b"/>
                      <a:r>
                        <a:rPr lang="tr-TR" sz="1050" u="none" strike="noStrike">
                          <a:effectLst/>
                        </a:rPr>
                        <a:t>Doğu Karadeniz</a:t>
                      </a:r>
                      <a:endParaRPr lang="tr-TR" sz="1050" b="0" i="0" u="none" strike="noStrike">
                        <a:solidFill>
                          <a:srgbClr val="000000"/>
                        </a:solidFill>
                        <a:effectLst/>
                        <a:latin typeface="Times New Roman"/>
                      </a:endParaRPr>
                    </a:p>
                  </a:txBody>
                  <a:tcPr marL="9525" marR="9525" marT="9525" marB="0" anchor="ctr"/>
                </a:tc>
                <a:tc gridSpan="2">
                  <a:txBody>
                    <a:bodyPr/>
                    <a:lstStyle/>
                    <a:p>
                      <a:pPr algn="l" fontAlgn="b"/>
                      <a:r>
                        <a:rPr lang="tr-TR" sz="1050" u="none" strike="noStrike">
                          <a:effectLst/>
                        </a:rPr>
                        <a:t>Trabzon</a:t>
                      </a:r>
                      <a:endParaRPr lang="tr-TR" sz="1050" b="0" i="0" u="none" strike="noStrike">
                        <a:solidFill>
                          <a:srgbClr val="000000"/>
                        </a:solidFill>
                        <a:effectLst/>
                        <a:latin typeface="Times New Roman"/>
                      </a:endParaRPr>
                    </a:p>
                  </a:txBody>
                  <a:tcPr marL="9525" marR="9525" marT="9525" marB="0" anchor="ctr"/>
                </a:tc>
                <a:tc hMerge="1">
                  <a:txBody>
                    <a:bodyPr/>
                    <a:lstStyle/>
                    <a:p>
                      <a:pPr algn="l" fontAlgn="b"/>
                      <a:endParaRPr lang="tr-TR" sz="110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a:effectLst/>
                        </a:rPr>
                        <a:t>Hizmet Sunumu Kalitesinde Zirve</a:t>
                      </a:r>
                      <a:endParaRPr lang="tr-TR" sz="1050" b="0" i="0" u="none" strike="noStrike">
                        <a:solidFill>
                          <a:srgbClr val="000000"/>
                        </a:solidFill>
                        <a:effectLst/>
                        <a:latin typeface="Times New Roman"/>
                      </a:endParaRPr>
                    </a:p>
                  </a:txBody>
                  <a:tcPr marL="9525" marR="9525" marT="9525" marB="0" anchor="ctr"/>
                </a:tc>
                <a:tc>
                  <a:txBody>
                    <a:bodyPr/>
                    <a:lstStyle/>
                    <a:p>
                      <a:pPr algn="ctr" fontAlgn="b"/>
                      <a:r>
                        <a:rPr lang="tr-TR" sz="1050" u="none" strike="noStrike">
                          <a:effectLst/>
                        </a:rPr>
                        <a:t>3</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a:effectLst/>
                        </a:rPr>
                        <a:t>Bireysel</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Akçaabat / İlçe Milli Eğitim Müdürlüğü</a:t>
                      </a:r>
                      <a:endParaRPr lang="tr-TR" sz="1050" b="0" i="0" u="none" strike="noStrike" dirty="0">
                        <a:solidFill>
                          <a:srgbClr val="000000"/>
                        </a:solidFill>
                        <a:effectLst/>
                        <a:latin typeface="Times New Roman"/>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tc>
                <a:extLst>
                  <a:ext uri="{0D108BD9-81ED-4DB2-BD59-A6C34878D82A}">
                    <a16:rowId xmlns:a16="http://schemas.microsoft.com/office/drawing/2014/main" val="10009"/>
                  </a:ext>
                </a:extLst>
              </a:tr>
              <a:tr h="417438">
                <a:tc>
                  <a:txBody>
                    <a:bodyPr/>
                    <a:lstStyle/>
                    <a:p>
                      <a:pPr algn="l" fontAlgn="b"/>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gridSpan="2">
                  <a:txBody>
                    <a:bodyPr/>
                    <a:lstStyle/>
                    <a:p>
                      <a:pPr algn="l" fontAlgn="b"/>
                      <a:r>
                        <a:rPr lang="tr-TR" sz="1050" u="none" strike="noStrike">
                          <a:effectLst/>
                        </a:rPr>
                        <a:t>Trabzon</a:t>
                      </a:r>
                      <a:endParaRPr lang="tr-TR" sz="1050" b="0" i="0" u="none" strike="noStrike">
                        <a:solidFill>
                          <a:srgbClr val="000000"/>
                        </a:solidFill>
                        <a:effectLst/>
                        <a:latin typeface="Times New Roman"/>
                      </a:endParaRPr>
                    </a:p>
                  </a:txBody>
                  <a:tcPr marL="9525" marR="9525" marT="9525" marB="0" anchor="ctr">
                    <a:solidFill>
                      <a:schemeClr val="accent1">
                        <a:lumMod val="40000"/>
                        <a:lumOff val="60000"/>
                      </a:schemeClr>
                    </a:solidFill>
                  </a:tcP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Değerlerimle Değerleniyorum</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ctr" fontAlgn="b"/>
                      <a:r>
                        <a:rPr lang="tr-TR" sz="1050" u="none" strike="noStrike">
                          <a:effectLst/>
                        </a:rPr>
                        <a:t>5</a:t>
                      </a:r>
                      <a:endParaRPr lang="tr-TR" sz="1050" b="0" i="0" u="none" strike="noStrike">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a:effectLst/>
                        </a:rPr>
                        <a:t>Kurumsal</a:t>
                      </a:r>
                      <a:endParaRPr lang="tr-TR" sz="1050" b="0" i="0" u="none" strike="noStrike">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Akçaabat/İlçe Milli Eğitim Müdürlüğü</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10"/>
                  </a:ext>
                </a:extLst>
              </a:tr>
              <a:tr h="417438">
                <a:tc>
                  <a:txBody>
                    <a:bodyPr/>
                    <a:lstStyle/>
                    <a:p>
                      <a:pPr algn="l" fontAlgn="b"/>
                      <a:r>
                        <a:rPr lang="tr-TR" sz="1050" u="none" strike="noStrike">
                          <a:effectLst/>
                        </a:rPr>
                        <a:t>Doğu Karadeniz</a:t>
                      </a:r>
                      <a:endParaRPr lang="tr-TR" sz="1050" b="0" i="0" u="none" strike="noStrike">
                        <a:solidFill>
                          <a:srgbClr val="000000"/>
                        </a:solidFill>
                        <a:effectLst/>
                        <a:latin typeface="Times New Roman"/>
                      </a:endParaRPr>
                    </a:p>
                  </a:txBody>
                  <a:tcPr marL="9525" marR="9525" marT="9525" marB="0" anchor="ctr"/>
                </a:tc>
                <a:tc gridSpan="2">
                  <a:txBody>
                    <a:bodyPr/>
                    <a:lstStyle/>
                    <a:p>
                      <a:pPr algn="l" fontAlgn="b"/>
                      <a:r>
                        <a:rPr lang="tr-TR" sz="1050" u="none" strike="noStrike">
                          <a:effectLst/>
                        </a:rPr>
                        <a:t>Trabzon</a:t>
                      </a:r>
                      <a:endParaRPr lang="tr-TR" sz="1050" b="0" i="0" u="none" strike="noStrike">
                        <a:solidFill>
                          <a:srgbClr val="000000"/>
                        </a:solidFill>
                        <a:effectLst/>
                        <a:latin typeface="Times New Roman"/>
                      </a:endParaRPr>
                    </a:p>
                  </a:txBody>
                  <a:tcPr marL="9525" marR="9525" marT="9525" marB="0" anchor="ctr"/>
                </a:tc>
                <a:tc hMerge="1">
                  <a:txBody>
                    <a:bodyPr/>
                    <a:lstStyle/>
                    <a:p>
                      <a:pPr algn="l" fontAlgn="b"/>
                      <a:endParaRPr lang="tr-TR" sz="110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Özgürlüğümün Farkının Farkını Fark Ettim</a:t>
                      </a:r>
                      <a:endParaRPr lang="tr-TR" sz="1050" b="0" i="0" u="none" strike="noStrike" dirty="0">
                        <a:solidFill>
                          <a:srgbClr val="000000"/>
                        </a:solidFill>
                        <a:effectLst/>
                        <a:latin typeface="Times New Roman"/>
                      </a:endParaRPr>
                    </a:p>
                  </a:txBody>
                  <a:tcPr marL="9525" marR="9525" marT="9525" marB="0" anchor="ctr"/>
                </a:tc>
                <a:tc>
                  <a:txBody>
                    <a:bodyPr/>
                    <a:lstStyle/>
                    <a:p>
                      <a:pPr algn="ctr" fontAlgn="b"/>
                      <a:r>
                        <a:rPr lang="tr-TR" sz="1050" u="none" strike="noStrike">
                          <a:effectLst/>
                        </a:rPr>
                        <a:t>5</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a:effectLst/>
                        </a:rPr>
                        <a:t>Bireysel </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Akçaabat/İlçe Milli Eğitim Müdürlüğü</a:t>
                      </a:r>
                      <a:endParaRPr lang="tr-TR" sz="1050" b="0" i="0" u="none" strike="noStrike" dirty="0">
                        <a:solidFill>
                          <a:srgbClr val="000000"/>
                        </a:solidFill>
                        <a:effectLst/>
                        <a:latin typeface="Times New Roman"/>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txBody>
                  <a:tcPr marL="9525" marR="9525" marT="9525" marB="0" anchor="ctr"/>
                </a:tc>
                <a:extLst>
                  <a:ext uri="{0D108BD9-81ED-4DB2-BD59-A6C34878D82A}">
                    <a16:rowId xmlns:a16="http://schemas.microsoft.com/office/drawing/2014/main" val="10011"/>
                  </a:ext>
                </a:extLst>
              </a:tr>
            </a:tbl>
          </a:graphicData>
        </a:graphic>
      </p:graphicFrame>
      <p:sp>
        <p:nvSpPr>
          <p:cNvPr id="5" name="1 Başlık"/>
          <p:cNvSpPr txBox="1">
            <a:spLocks/>
          </p:cNvSpPr>
          <p:nvPr/>
        </p:nvSpPr>
        <p:spPr bwMode="auto">
          <a:xfrm>
            <a:off x="1042988" y="0"/>
            <a:ext cx="6913562" cy="908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sz="2400" kern="0" dirty="0"/>
              <a:t>İLİMİZDEN SAHA ZİYARETİNE KALAN ÇALIŞMALAR</a:t>
            </a:r>
          </a:p>
        </p:txBody>
      </p:sp>
      <p:pic>
        <p:nvPicPr>
          <p:cNvPr id="6"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çerik Yer Tutucusu 3">
            <a:extLst>
              <a:ext uri="{FF2B5EF4-FFF2-40B4-BE49-F238E27FC236}">
                <a16:creationId xmlns:a16="http://schemas.microsoft.com/office/drawing/2014/main" id="{8D9CAFF2-6262-4891-BEB0-FF576A6E3461}"/>
              </a:ext>
            </a:extLst>
          </p:cNvPr>
          <p:cNvGraphicFramePr>
            <a:graphicFrameLocks/>
          </p:cNvGraphicFramePr>
          <p:nvPr>
            <p:extLst>
              <p:ext uri="{D42A27DB-BD31-4B8C-83A1-F6EECF244321}">
                <p14:modId xmlns:p14="http://schemas.microsoft.com/office/powerpoint/2010/main" val="3491922497"/>
              </p:ext>
            </p:extLst>
          </p:nvPr>
        </p:nvGraphicFramePr>
        <p:xfrm>
          <a:off x="375525" y="5517232"/>
          <a:ext cx="8372939" cy="1282308"/>
        </p:xfrm>
        <a:graphic>
          <a:graphicData uri="http://schemas.openxmlformats.org/drawingml/2006/table">
            <a:tbl>
              <a:tblPr>
                <a:tableStyleId>{08FB837D-C827-4EFA-A057-4D05807E0F7C}</a:tableStyleId>
              </a:tblPr>
              <a:tblGrid>
                <a:gridCol w="642749">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1948261">
                  <a:extLst>
                    <a:ext uri="{9D8B030D-6E8A-4147-A177-3AD203B41FA5}">
                      <a16:colId xmlns:a16="http://schemas.microsoft.com/office/drawing/2014/main" val="20003"/>
                    </a:ext>
                  </a:extLst>
                </a:gridCol>
                <a:gridCol w="779462">
                  <a:extLst>
                    <a:ext uri="{9D8B030D-6E8A-4147-A177-3AD203B41FA5}">
                      <a16:colId xmlns:a16="http://schemas.microsoft.com/office/drawing/2014/main" val="20004"/>
                    </a:ext>
                  </a:extLst>
                </a:gridCol>
                <a:gridCol w="627063">
                  <a:extLst>
                    <a:ext uri="{9D8B030D-6E8A-4147-A177-3AD203B41FA5}">
                      <a16:colId xmlns:a16="http://schemas.microsoft.com/office/drawing/2014/main" val="20005"/>
                    </a:ext>
                  </a:extLst>
                </a:gridCol>
                <a:gridCol w="1889252">
                  <a:extLst>
                    <a:ext uri="{9D8B030D-6E8A-4147-A177-3AD203B41FA5}">
                      <a16:colId xmlns:a16="http://schemas.microsoft.com/office/drawing/2014/main" val="20006"/>
                    </a:ext>
                  </a:extLst>
                </a:gridCol>
                <a:gridCol w="1889252">
                  <a:extLst>
                    <a:ext uri="{9D8B030D-6E8A-4147-A177-3AD203B41FA5}">
                      <a16:colId xmlns:a16="http://schemas.microsoft.com/office/drawing/2014/main" val="20007"/>
                    </a:ext>
                  </a:extLst>
                </a:gridCol>
              </a:tblGrid>
              <a:tr h="60960">
                <a:tc gridSpan="7">
                  <a:txBody>
                    <a:bodyPr/>
                    <a:lstStyle/>
                    <a:p>
                      <a:pPr algn="ctr" fontAlgn="ctr"/>
                      <a:r>
                        <a:rPr lang="tr-TR" sz="1200" u="none" strike="noStrike" dirty="0">
                          <a:solidFill>
                            <a:schemeClr val="tx1"/>
                          </a:solidFill>
                          <a:effectLst/>
                        </a:rPr>
                        <a:t>2016-2017 Eğitim ve Öğretimde Yenilikçilik Ödüllerinde </a:t>
                      </a:r>
                    </a:p>
                    <a:p>
                      <a:pPr algn="ctr" fontAlgn="ctr"/>
                      <a:r>
                        <a:rPr lang="tr-TR" sz="1200" u="none" strike="noStrike" dirty="0">
                          <a:solidFill>
                            <a:schemeClr val="tx1"/>
                          </a:solidFill>
                          <a:effectLst/>
                        </a:rPr>
                        <a:t>Saha Ziyaretine Kalma Başarısı Gösteren Çalışmalar (2</a:t>
                      </a:r>
                      <a:r>
                        <a:rPr lang="tr-TR" sz="1200" u="none" strike="noStrike" baseline="0" dirty="0">
                          <a:solidFill>
                            <a:schemeClr val="tx1"/>
                          </a:solidFill>
                          <a:effectLst/>
                        </a:rPr>
                        <a:t> çalışma)</a:t>
                      </a:r>
                      <a:endParaRPr lang="tr-TR" sz="1200" b="1" i="1" u="none" strike="noStrike" dirty="0">
                        <a:solidFill>
                          <a:schemeClr val="tx1"/>
                        </a:solidFill>
                        <a:effectLst/>
                        <a:latin typeface="Calibri"/>
                      </a:endParaRPr>
                    </a:p>
                  </a:txBody>
                  <a:tcPr marL="9525" marR="9525" marT="9525" marB="0" anchor="ctr">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400" b="1" i="1"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2"/>
                  </a:ext>
                </a:extLst>
              </a:tr>
              <a:tr h="417438">
                <a:tc>
                  <a:txBody>
                    <a:bodyPr/>
                    <a:lstStyle/>
                    <a:p>
                      <a:pPr algn="l" fontAlgn="b"/>
                      <a:r>
                        <a:rPr lang="tr-TR" sz="1050" u="none" strike="noStrike" dirty="0">
                          <a:effectLst/>
                        </a:rPr>
                        <a:t>Doğu Karadeniz</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a:effectLst/>
                        </a:rPr>
                        <a:t>Trabzon </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Engelsiz EBA</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ctr" fontAlgn="b"/>
                      <a:r>
                        <a:rPr lang="tr-TR" sz="1050" u="none" strike="noStrike">
                          <a:effectLst/>
                        </a:rPr>
                        <a:t>1</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tr-TR" sz="1050" u="none" strike="noStrike" dirty="0">
                          <a:effectLst/>
                        </a:rPr>
                        <a:t>Kurumsal</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algn="l" fontAlgn="b"/>
                      <a:r>
                        <a:rPr lang="fi-FI" sz="1050" u="none" strike="noStrike" dirty="0">
                          <a:effectLst/>
                        </a:rPr>
                        <a:t>Fatih Sultan Mehmet Anadolu Lisesi</a:t>
                      </a:r>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Times New Roman"/>
                        </a:rPr>
                        <a:t>BÖLGESEL ÖDÜLE LAYIK GÖRÜLDÜ</a:t>
                      </a:r>
                    </a:p>
                    <a:p>
                      <a:pPr algn="l" fontAlgn="b"/>
                      <a:endParaRPr lang="tr-TR" sz="1050" b="0" i="0" u="none" strike="noStrike" dirty="0">
                        <a:solidFill>
                          <a:srgbClr val="000000"/>
                        </a:solidFill>
                        <a:effectLst/>
                        <a:latin typeface="Times New Roman"/>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417438">
                <a:tc>
                  <a:txBody>
                    <a:bodyPr/>
                    <a:lstStyle/>
                    <a:p>
                      <a:pPr algn="l" fontAlgn="b"/>
                      <a:r>
                        <a:rPr lang="tr-TR" sz="1050" u="none" strike="noStrike">
                          <a:effectLst/>
                        </a:rPr>
                        <a:t>Doğu Karadeniz</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a:effectLst/>
                        </a:rPr>
                        <a:t>Trabzon </a:t>
                      </a:r>
                      <a:endParaRPr lang="tr-TR" sz="1050" b="0" i="0" u="none" strike="noStrike">
                        <a:solidFill>
                          <a:srgbClr val="000000"/>
                        </a:solidFill>
                        <a:effectLst/>
                        <a:latin typeface="Times New Roman"/>
                      </a:endParaRPr>
                    </a:p>
                  </a:txBody>
                  <a:tcPr marL="9525" marR="9525" marT="9525" marB="0" anchor="ctr"/>
                </a:tc>
                <a:tc>
                  <a:txBody>
                    <a:bodyPr/>
                    <a:lstStyle/>
                    <a:p>
                      <a:pPr algn="l" fontAlgn="b"/>
                      <a:r>
                        <a:rPr lang="tr-TR" sz="1050" u="none" strike="noStrike" dirty="0">
                          <a:effectLst/>
                        </a:rPr>
                        <a:t>"Yaşama Yeniden Merhaba"</a:t>
                      </a:r>
                      <a:endParaRPr lang="tr-TR" sz="1050" b="0" i="0" u="none" strike="noStrike" dirty="0">
                        <a:solidFill>
                          <a:srgbClr val="000000"/>
                        </a:solidFill>
                        <a:effectLst/>
                        <a:latin typeface="Times New Roman"/>
                      </a:endParaRPr>
                    </a:p>
                  </a:txBody>
                  <a:tcPr marL="9525" marR="9525" marT="9525" marB="0" anchor="ctr"/>
                </a:tc>
                <a:tc>
                  <a:txBody>
                    <a:bodyPr/>
                    <a:lstStyle/>
                    <a:p>
                      <a:pPr algn="ctr" fontAlgn="b"/>
                      <a:r>
                        <a:rPr lang="tr-TR" sz="1050" u="none" strike="noStrike" dirty="0">
                          <a:effectLst/>
                        </a:rPr>
                        <a:t>1</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u="none" strike="noStrike" kern="1200" dirty="0">
                          <a:solidFill>
                            <a:schemeClr val="dk1"/>
                          </a:solidFill>
                          <a:effectLst/>
                          <a:latin typeface="+mn-lt"/>
                          <a:ea typeface="+mn-ea"/>
                          <a:cs typeface="+mn-cs"/>
                        </a:rPr>
                        <a:t>Bireysel</a:t>
                      </a:r>
                    </a:p>
                  </a:txBody>
                  <a:tcPr marL="9525" marR="9525" marT="9525" marB="0" anchor="ctr"/>
                </a:tc>
                <a:tc>
                  <a:txBody>
                    <a:bodyPr/>
                    <a:lstStyle/>
                    <a:p>
                      <a:pPr algn="l" fontAlgn="b"/>
                      <a:r>
                        <a:rPr lang="tr-TR" sz="1050" u="none" strike="noStrike" dirty="0">
                          <a:effectLst/>
                        </a:rPr>
                        <a:t>Akçaabat İlçe Milli Eğitim Müdürlüğü </a:t>
                      </a:r>
                      <a:endParaRPr lang="tr-TR" sz="1050" b="0" i="0" u="none" strike="noStrike" dirty="0">
                        <a:solidFill>
                          <a:srgbClr val="000000"/>
                        </a:solidFill>
                        <a:effectLst/>
                        <a:latin typeface="Times New Roman"/>
                      </a:endParaRPr>
                    </a:p>
                  </a:txBody>
                  <a:tcPr marL="9525" marR="9525" marT="9525" marB="0" anchor="ctr"/>
                </a:tc>
                <a:tc>
                  <a:txBody>
                    <a:bodyPr/>
                    <a:lstStyle/>
                    <a:p>
                      <a:pPr algn="l" fontAlgn="b"/>
                      <a:r>
                        <a:rPr lang="tr-TR" sz="1050" b="0" i="0" u="none" strike="noStrike" dirty="0">
                          <a:solidFill>
                            <a:srgbClr val="000000"/>
                          </a:solidFill>
                          <a:effectLst/>
                          <a:latin typeface="Times New Roman"/>
                        </a:rPr>
                        <a:t>BÖLGESEL ÖDÜLE LAYIK GÖRÜLDÜ</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2560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51"/>
          <p:cNvSpPr txBox="1">
            <a:spLocks noChangeArrowheads="1"/>
          </p:cNvSpPr>
          <p:nvPr/>
        </p:nvSpPr>
        <p:spPr bwMode="auto">
          <a:xfrm>
            <a:off x="1187624" y="260648"/>
            <a:ext cx="66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400" b="1" dirty="0"/>
              <a:t>SUNULAR VE TÜM DOKÜMANLAR</a:t>
            </a:r>
          </a:p>
        </p:txBody>
      </p:sp>
      <p:pic>
        <p:nvPicPr>
          <p:cNvPr id="6"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E4DA4715-506A-44A5-91F3-A3FF0E75E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94" y="1006427"/>
            <a:ext cx="8527070" cy="5734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Resim 1">
            <a:extLst>
              <a:ext uri="{FF2B5EF4-FFF2-40B4-BE49-F238E27FC236}">
                <a16:creationId xmlns:a16="http://schemas.microsoft.com/office/drawing/2014/main" id="{B5DF9BC6-492D-4F8E-BDED-BA4149B34338}"/>
              </a:ext>
            </a:extLst>
          </p:cNvPr>
          <p:cNvPicPr>
            <a:picLocks noChangeAspect="1"/>
          </p:cNvPicPr>
          <p:nvPr/>
        </p:nvPicPr>
        <p:blipFill>
          <a:blip r:embed="rId5"/>
          <a:stretch>
            <a:fillRect/>
          </a:stretch>
        </p:blipFill>
        <p:spPr>
          <a:xfrm rot="19639440">
            <a:off x="7733908" y="2477750"/>
            <a:ext cx="1020998" cy="944425"/>
          </a:xfrm>
          <a:prstGeom prst="rect">
            <a:avLst/>
          </a:prstGeom>
        </p:spPr>
      </p:pic>
    </p:spTree>
    <p:extLst>
      <p:ext uri="{BB962C8B-B14F-4D97-AF65-F5344CB8AC3E}">
        <p14:creationId xmlns:p14="http://schemas.microsoft.com/office/powerpoint/2010/main" val="30692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2ECC37-2ED3-4850-818A-41933530D40C}"/>
              </a:ext>
            </a:extLst>
          </p:cNvPr>
          <p:cNvSpPr>
            <a:spLocks noGrp="1"/>
          </p:cNvSpPr>
          <p:nvPr>
            <p:ph type="title"/>
          </p:nvPr>
        </p:nvSpPr>
        <p:spPr/>
        <p:txBody>
          <a:bodyPr/>
          <a:lstStyle/>
          <a:p>
            <a:endParaRPr lang="tr-TR"/>
          </a:p>
        </p:txBody>
      </p:sp>
      <p:pic>
        <p:nvPicPr>
          <p:cNvPr id="5" name="Picture 3" descr="D:\DÖKÜMANLAR\logolar\ARGE-logo.png">
            <a:extLst>
              <a:ext uri="{FF2B5EF4-FFF2-40B4-BE49-F238E27FC236}">
                <a16:creationId xmlns:a16="http://schemas.microsoft.com/office/drawing/2014/main" id="{0A9ABB40-9934-4C92-9602-D7C255DEC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9C29DDEC-644D-4E63-AFD1-6F8AF25C005C}"/>
              </a:ext>
            </a:extLst>
          </p:cNvPr>
          <p:cNvPicPr>
            <a:picLocks noChangeAspect="1"/>
          </p:cNvPicPr>
          <p:nvPr/>
        </p:nvPicPr>
        <p:blipFill rotWithShape="1">
          <a:blip r:embed="rId3"/>
          <a:srcRect b="8041"/>
          <a:stretch/>
        </p:blipFill>
        <p:spPr>
          <a:xfrm>
            <a:off x="1151620" y="8720"/>
            <a:ext cx="6696744" cy="6444616"/>
          </a:xfrm>
          <a:prstGeom prst="rect">
            <a:avLst/>
          </a:prstGeom>
        </p:spPr>
      </p:pic>
      <p:sp>
        <p:nvSpPr>
          <p:cNvPr id="6" name="Metin kutusu 5">
            <a:extLst>
              <a:ext uri="{FF2B5EF4-FFF2-40B4-BE49-F238E27FC236}">
                <a16:creationId xmlns:a16="http://schemas.microsoft.com/office/drawing/2014/main" id="{85DDE132-1445-4771-804A-E9FF020C6A1A}"/>
              </a:ext>
            </a:extLst>
          </p:cNvPr>
          <p:cNvSpPr txBox="1"/>
          <p:nvPr/>
        </p:nvSpPr>
        <p:spPr>
          <a:xfrm>
            <a:off x="1295636" y="5994602"/>
            <a:ext cx="3168352" cy="369332"/>
          </a:xfrm>
          <a:prstGeom prst="rect">
            <a:avLst/>
          </a:prstGeom>
          <a:noFill/>
          <a:ln w="76200">
            <a:solidFill>
              <a:srgbClr val="FF0000"/>
            </a:solidFill>
          </a:ln>
        </p:spPr>
        <p:txBody>
          <a:bodyPr wrap="square" rtlCol="0">
            <a:spAutoFit/>
          </a:bodyPr>
          <a:lstStyle/>
          <a:p>
            <a:endParaRPr lang="tr-TR" dirty="0"/>
          </a:p>
        </p:txBody>
      </p:sp>
      <p:sp>
        <p:nvSpPr>
          <p:cNvPr id="7" name="Ok: Aşağı 6">
            <a:extLst>
              <a:ext uri="{FF2B5EF4-FFF2-40B4-BE49-F238E27FC236}">
                <a16:creationId xmlns:a16="http://schemas.microsoft.com/office/drawing/2014/main" id="{1F780BCA-2E14-4999-BE4B-C3AC788F35FE}"/>
              </a:ext>
            </a:extLst>
          </p:cNvPr>
          <p:cNvSpPr/>
          <p:nvPr/>
        </p:nvSpPr>
        <p:spPr>
          <a:xfrm rot="3038809">
            <a:off x="4988951" y="4460848"/>
            <a:ext cx="598718" cy="17537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4510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pic>
        <p:nvPicPr>
          <p:cNvPr id="4" name="Resim 3">
            <a:extLst>
              <a:ext uri="{FF2B5EF4-FFF2-40B4-BE49-F238E27FC236}">
                <a16:creationId xmlns:a16="http://schemas.microsoft.com/office/drawing/2014/main" id="{350A1897-CA15-49AE-996A-E0119CF0F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 y="908720"/>
            <a:ext cx="9178468" cy="4968552"/>
          </a:xfrm>
          <a:prstGeom prst="rect">
            <a:avLst/>
          </a:prstGeom>
        </p:spPr>
      </p:pic>
      <p:sp>
        <p:nvSpPr>
          <p:cNvPr id="7" name="Dikdörtgen 6"/>
          <p:cNvSpPr/>
          <p:nvPr/>
        </p:nvSpPr>
        <p:spPr>
          <a:xfrm>
            <a:off x="-2044" y="4149080"/>
            <a:ext cx="9144000"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i="1" kern="0" dirty="0">
                <a:solidFill>
                  <a:schemeClr val="bg2"/>
                </a:solidFill>
                <a:latin typeface="Times New Roman" panose="02020603050405020304" pitchFamily="18" charset="0"/>
                <a:cs typeface="Times New Roman" panose="02020603050405020304" pitchFamily="18" charset="0"/>
              </a:rPr>
              <a:t>Ar-Ge Birimi</a:t>
            </a:r>
          </a:p>
        </p:txBody>
      </p:sp>
      <p:sp>
        <p:nvSpPr>
          <p:cNvPr id="8" name="Text Box 2051"/>
          <p:cNvSpPr txBox="1">
            <a:spLocks noChangeArrowheads="1"/>
          </p:cNvSpPr>
          <p:nvPr/>
        </p:nvSpPr>
        <p:spPr bwMode="auto">
          <a:xfrm>
            <a:off x="1043608" y="188640"/>
            <a:ext cx="7056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800" b="1" dirty="0"/>
              <a:t>Eğitim ve Öğretimde Yenilikçilik Ödülleri</a:t>
            </a:r>
          </a:p>
        </p:txBody>
      </p:sp>
      <p:pic>
        <p:nvPicPr>
          <p:cNvPr id="10" name="Picture 2" descr="D:\DÖKÜMANLAR\logolar\MEM-LOGO.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ÖKÜMANLAR\logolar\ARG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87086" y="5877272"/>
            <a:ext cx="9144000"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i="1" kern="0" dirty="0">
                <a:solidFill>
                  <a:schemeClr val="bg2"/>
                </a:solidFill>
                <a:latin typeface="Times New Roman" panose="02020603050405020304" pitchFamily="18" charset="0"/>
                <a:cs typeface="Times New Roman" panose="02020603050405020304" pitchFamily="18" charset="0"/>
              </a:rPr>
              <a:t>Bizi dinlediğiniz için Teşekkürler…</a:t>
            </a:r>
          </a:p>
        </p:txBody>
      </p:sp>
    </p:spTree>
    <p:extLst>
      <p:ext uri="{BB962C8B-B14F-4D97-AF65-F5344CB8AC3E}">
        <p14:creationId xmlns:p14="http://schemas.microsoft.com/office/powerpoint/2010/main" val="32653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1643013"/>
            <a:ext cx="4608190" cy="5386387"/>
          </a:xfrm>
        </p:spPr>
        <p:txBody>
          <a:bodyPr/>
          <a:lstStyle/>
          <a:p>
            <a:pPr marL="0" indent="0" algn="l">
              <a:buFontTx/>
              <a:buNone/>
              <a:defRPr/>
            </a:pPr>
            <a:r>
              <a:rPr lang="tr-TR" dirty="0"/>
              <a:t>      Eğitim ve Öğretim alanında özgün ve modern uygulamaların;</a:t>
            </a:r>
          </a:p>
          <a:p>
            <a:pPr algn="l">
              <a:buFont typeface="Wingdings" panose="05000000000000000000" pitchFamily="2" charset="2"/>
              <a:buChar char="Ø"/>
              <a:defRPr/>
            </a:pPr>
            <a:r>
              <a:rPr lang="tr-TR" dirty="0"/>
              <a:t>Ödüllendirilerek teşvik edilmesi,</a:t>
            </a:r>
          </a:p>
          <a:p>
            <a:pPr algn="l">
              <a:buFont typeface="Wingdings" panose="05000000000000000000" pitchFamily="2" charset="2"/>
              <a:buChar char="Ø"/>
              <a:defRPr/>
            </a:pPr>
            <a:r>
              <a:rPr lang="tr-TR" dirty="0"/>
              <a:t>Paylaşımının sağlanması,</a:t>
            </a:r>
          </a:p>
          <a:p>
            <a:pPr algn="l">
              <a:buFont typeface="Wingdings" panose="05000000000000000000" pitchFamily="2" charset="2"/>
              <a:buChar char="Ø"/>
              <a:defRPr/>
            </a:pPr>
            <a:r>
              <a:rPr lang="tr-TR" dirty="0"/>
              <a:t>Eğitim ortamlarının kalitesinin artırılması amaçlanmaktadır.</a:t>
            </a:r>
          </a:p>
        </p:txBody>
      </p:sp>
      <p:sp>
        <p:nvSpPr>
          <p:cNvPr id="6" name="Text Box 2051"/>
          <p:cNvSpPr txBox="1">
            <a:spLocks noChangeArrowheads="1"/>
          </p:cNvSpPr>
          <p:nvPr/>
        </p:nvSpPr>
        <p:spPr bwMode="auto">
          <a:xfrm>
            <a:off x="1187624" y="44624"/>
            <a:ext cx="6696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t>AMAÇ</a:t>
            </a:r>
          </a:p>
        </p:txBody>
      </p:sp>
      <p:pic>
        <p:nvPicPr>
          <p:cNvPr id="7"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mrah\Desktop\06135840_ek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648" y="1412776"/>
            <a:ext cx="3500818" cy="49536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36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8" y="0"/>
            <a:ext cx="6913562" cy="908050"/>
          </a:xfrm>
        </p:spPr>
        <p:txBody>
          <a:bodyPr/>
          <a:lstStyle/>
          <a:p>
            <a:pPr>
              <a:defRPr/>
            </a:pPr>
            <a:r>
              <a:rPr lang="tr-TR" dirty="0"/>
              <a:t>BAŞVURU KATEGORİLERİ</a:t>
            </a:r>
          </a:p>
        </p:txBody>
      </p:sp>
      <p:graphicFrame>
        <p:nvGraphicFramePr>
          <p:cNvPr id="6" name="5 Diyagram"/>
          <p:cNvGraphicFramePr/>
          <p:nvPr>
            <p:extLst>
              <p:ext uri="{D42A27DB-BD31-4B8C-83A1-F6EECF244321}">
                <p14:modId xmlns:p14="http://schemas.microsoft.com/office/powerpoint/2010/main" val="3709287246"/>
              </p:ext>
            </p:extLst>
          </p:nvPr>
        </p:nvGraphicFramePr>
        <p:xfrm>
          <a:off x="467544" y="1916832"/>
          <a:ext cx="842493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D:\DÖKÜMANLAR\logolar\MEM-LOGO.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ÖKÜMANLAR\logolar\ARG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a:t>1.Kategori</a:t>
            </a:r>
            <a:br>
              <a:rPr lang="tr-TR" dirty="0"/>
            </a:br>
            <a:r>
              <a:rPr lang="tr-TR" i="1" dirty="0"/>
              <a:t> Öğretim Yöntem ve Teknikleri </a:t>
            </a:r>
            <a:endParaRPr lang="tr-TR" dirty="0"/>
          </a:p>
        </p:txBody>
      </p:sp>
      <p:sp>
        <p:nvSpPr>
          <p:cNvPr id="24579" name="2 İçerik Yer Tutucusu"/>
          <p:cNvSpPr>
            <a:spLocks noGrp="1"/>
          </p:cNvSpPr>
          <p:nvPr>
            <p:ph idx="1"/>
          </p:nvPr>
        </p:nvSpPr>
        <p:spPr>
          <a:xfrm>
            <a:off x="323850" y="1125538"/>
            <a:ext cx="8569325" cy="5595937"/>
          </a:xfrm>
        </p:spPr>
        <p:txBody>
          <a:bodyPr/>
          <a:lstStyle/>
          <a:p>
            <a:pPr>
              <a:buFontTx/>
              <a:buNone/>
            </a:pPr>
            <a:r>
              <a:rPr lang="tr-TR" altLang="tr-TR" dirty="0"/>
              <a:t>	</a:t>
            </a:r>
            <a:r>
              <a:rPr lang="tr-TR" altLang="tr-TR" dirty="0">
                <a:solidFill>
                  <a:srgbClr val="FF0000"/>
                </a:solidFill>
              </a:rPr>
              <a:t>1.1.</a:t>
            </a:r>
            <a:r>
              <a:rPr lang="tr-TR" altLang="tr-TR" dirty="0"/>
              <a:t>Etkili öğretim tekniklerinin geliştirilmesi</a:t>
            </a:r>
          </a:p>
          <a:p>
            <a:pPr>
              <a:buFontTx/>
              <a:buNone/>
            </a:pPr>
            <a:r>
              <a:rPr lang="tr-TR" altLang="tr-TR" dirty="0"/>
              <a:t>	</a:t>
            </a:r>
            <a:r>
              <a:rPr lang="tr-TR" altLang="tr-TR" dirty="0">
                <a:solidFill>
                  <a:srgbClr val="FF0000"/>
                </a:solidFill>
              </a:rPr>
              <a:t>1.2.</a:t>
            </a:r>
            <a:r>
              <a:rPr lang="tr-TR" altLang="tr-TR" dirty="0"/>
              <a:t>Ölçme ve değerlendirme faaliyetleri ile öğrenme kazanımlarının edindirilme düzeyinin artırılması</a:t>
            </a:r>
          </a:p>
          <a:p>
            <a:pPr>
              <a:buFontTx/>
              <a:buNone/>
            </a:pPr>
            <a:r>
              <a:rPr lang="tr-TR" altLang="tr-TR" dirty="0"/>
              <a:t>	</a:t>
            </a:r>
            <a:r>
              <a:rPr lang="tr-TR" altLang="tr-TR" dirty="0">
                <a:solidFill>
                  <a:srgbClr val="FF0000"/>
                </a:solidFill>
              </a:rPr>
              <a:t>1.3.</a:t>
            </a:r>
            <a:r>
              <a:rPr lang="tr-TR" altLang="tr-TR" dirty="0"/>
              <a:t> Materyal geliştirme</a:t>
            </a:r>
          </a:p>
          <a:p>
            <a:pPr>
              <a:buFontTx/>
              <a:buNone/>
            </a:pPr>
            <a:r>
              <a:rPr lang="tr-TR" altLang="tr-TR" dirty="0"/>
              <a:t>	</a:t>
            </a:r>
            <a:r>
              <a:rPr lang="tr-TR" altLang="tr-TR" dirty="0">
                <a:solidFill>
                  <a:srgbClr val="FF0000"/>
                </a:solidFill>
              </a:rPr>
              <a:t>1.4.</a:t>
            </a:r>
            <a:r>
              <a:rPr lang="tr-TR" altLang="tr-TR" dirty="0"/>
              <a:t> Eğitim teknolojilerinin geliştirilmesi ve kullanımı</a:t>
            </a:r>
          </a:p>
          <a:p>
            <a:pPr>
              <a:buFontTx/>
              <a:buNone/>
            </a:pPr>
            <a:r>
              <a:rPr lang="tr-TR" altLang="tr-TR" dirty="0"/>
              <a:t>	</a:t>
            </a:r>
            <a:r>
              <a:rPr lang="tr-TR" altLang="tr-TR" dirty="0">
                <a:solidFill>
                  <a:srgbClr val="FF0000"/>
                </a:solidFill>
              </a:rPr>
              <a:t>1.5.</a:t>
            </a:r>
            <a:r>
              <a:rPr lang="tr-TR" altLang="tr-TR" dirty="0"/>
              <a:t>Öğrenme kazanımlarına yönelik içerik zenginleştirme</a:t>
            </a:r>
          </a:p>
          <a:p>
            <a:pPr>
              <a:buFontTx/>
              <a:buNone/>
            </a:pPr>
            <a:r>
              <a:rPr lang="tr-TR" altLang="tr-TR" dirty="0"/>
              <a:t>	</a:t>
            </a:r>
            <a:r>
              <a:rPr lang="tr-TR" altLang="tr-TR" dirty="0">
                <a:solidFill>
                  <a:srgbClr val="FF0000"/>
                </a:solidFill>
              </a:rPr>
              <a:t>1.6.</a:t>
            </a:r>
            <a:r>
              <a:rPr lang="tr-TR" altLang="tr-TR" dirty="0"/>
              <a:t>Özel eğitim gereksinimi olan öğrencilere yönelik çalışmalar</a:t>
            </a:r>
          </a:p>
          <a:p>
            <a:pPr>
              <a:buFontTx/>
              <a:buNone/>
            </a:pPr>
            <a:endParaRPr lang="tr-TR" altLang="tr-TR" dirty="0"/>
          </a:p>
        </p:txBody>
      </p:sp>
      <p:sp>
        <p:nvSpPr>
          <p:cNvPr id="4" name="3 Slayt Numarası Yer Tutucusu"/>
          <p:cNvSpPr>
            <a:spLocks noGrp="1"/>
          </p:cNvSpPr>
          <p:nvPr>
            <p:ph type="sldNum" sz="quarter" idx="12"/>
          </p:nvPr>
        </p:nvSpPr>
        <p:spPr/>
        <p:txBody>
          <a:bodyPr/>
          <a:lstStyle/>
          <a:p>
            <a:pPr>
              <a:defRPr/>
            </a:pPr>
            <a:fld id="{E3E1776D-5480-4F2E-B2A2-6BC6FA7AC573}" type="slidenum">
              <a:rPr lang="tr-TR" smtClean="0"/>
              <a:pPr>
                <a:defRPr/>
              </a:pPr>
              <a:t>7</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a:t>2. Kategori</a:t>
            </a:r>
            <a:br>
              <a:rPr lang="tr-TR" dirty="0"/>
            </a:br>
            <a:r>
              <a:rPr lang="tr-TR" i="1" dirty="0"/>
              <a:t>Bilimsel ve Teknolojik Faaliyetler</a:t>
            </a:r>
            <a:endParaRPr lang="tr-TR" dirty="0"/>
          </a:p>
        </p:txBody>
      </p:sp>
      <p:sp>
        <p:nvSpPr>
          <p:cNvPr id="27651" name="2 İçerik Yer Tutucusu"/>
          <p:cNvSpPr>
            <a:spLocks noGrp="1"/>
          </p:cNvSpPr>
          <p:nvPr>
            <p:ph idx="1"/>
          </p:nvPr>
        </p:nvSpPr>
        <p:spPr>
          <a:xfrm>
            <a:off x="323850" y="1577479"/>
            <a:ext cx="8569325" cy="5595937"/>
          </a:xfrm>
        </p:spPr>
        <p:txBody>
          <a:bodyPr/>
          <a:lstStyle/>
          <a:p>
            <a:pPr>
              <a:buFontTx/>
              <a:buNone/>
            </a:pPr>
            <a:r>
              <a:rPr lang="tr-TR" altLang="tr-TR" dirty="0"/>
              <a:t>	</a:t>
            </a:r>
            <a:r>
              <a:rPr lang="tr-TR" altLang="tr-TR" dirty="0">
                <a:solidFill>
                  <a:srgbClr val="FF0000"/>
                </a:solidFill>
              </a:rPr>
              <a:t>2.1. </a:t>
            </a:r>
            <a:r>
              <a:rPr lang="tr-TR" altLang="tr-TR" dirty="0"/>
              <a:t>Bilimsel buluşlar</a:t>
            </a:r>
          </a:p>
          <a:p>
            <a:pPr>
              <a:buFontTx/>
              <a:buNone/>
            </a:pPr>
            <a:r>
              <a:rPr lang="tr-TR" altLang="tr-TR" dirty="0"/>
              <a:t>	</a:t>
            </a:r>
            <a:r>
              <a:rPr lang="tr-TR" altLang="tr-TR" dirty="0">
                <a:solidFill>
                  <a:srgbClr val="FF0000"/>
                </a:solidFill>
              </a:rPr>
              <a:t>2.2. </a:t>
            </a:r>
            <a:r>
              <a:rPr lang="tr-TR" altLang="tr-TR" dirty="0"/>
              <a:t>Teknolojik buluşlar</a:t>
            </a:r>
          </a:p>
          <a:p>
            <a:pPr>
              <a:buFontTx/>
              <a:buNone/>
            </a:pPr>
            <a:r>
              <a:rPr lang="tr-TR" altLang="tr-TR" dirty="0"/>
              <a:t>	</a:t>
            </a:r>
            <a:r>
              <a:rPr lang="tr-TR" altLang="tr-TR" dirty="0">
                <a:solidFill>
                  <a:srgbClr val="FF0000"/>
                </a:solidFill>
              </a:rPr>
              <a:t>2.3.</a:t>
            </a:r>
            <a:r>
              <a:rPr lang="tr-TR" altLang="tr-TR" dirty="0"/>
              <a:t>Ürün ve hizmetlerin bilim ve teknoloji kullanılarak geliştirilmesi</a:t>
            </a:r>
          </a:p>
          <a:p>
            <a:pPr>
              <a:buFontTx/>
              <a:buNone/>
            </a:pPr>
            <a:r>
              <a:rPr lang="tr-TR" altLang="tr-TR" dirty="0"/>
              <a:t>	</a:t>
            </a:r>
            <a:r>
              <a:rPr lang="tr-TR" altLang="tr-TR" dirty="0">
                <a:solidFill>
                  <a:srgbClr val="FF0000"/>
                </a:solidFill>
              </a:rPr>
              <a:t>2.4.</a:t>
            </a:r>
            <a:r>
              <a:rPr lang="tr-TR" altLang="tr-TR" dirty="0"/>
              <a:t>Araştırma ve geliştirme faaliyetleri</a:t>
            </a:r>
          </a:p>
          <a:p>
            <a:pPr>
              <a:buFontTx/>
              <a:buNone/>
            </a:pPr>
            <a:r>
              <a:rPr lang="tr-TR" altLang="tr-TR" dirty="0"/>
              <a:t>	</a:t>
            </a:r>
            <a:r>
              <a:rPr lang="tr-TR" altLang="tr-TR" dirty="0">
                <a:solidFill>
                  <a:srgbClr val="FF0000"/>
                </a:solidFill>
              </a:rPr>
              <a:t>2.5.</a:t>
            </a:r>
            <a:r>
              <a:rPr lang="tr-TR" altLang="tr-TR" dirty="0"/>
              <a:t>Bilimsel ve teknolojik çözüm önerileri</a:t>
            </a:r>
          </a:p>
        </p:txBody>
      </p:sp>
      <p:sp>
        <p:nvSpPr>
          <p:cNvPr id="4" name="3 Slayt Numarası Yer Tutucusu"/>
          <p:cNvSpPr>
            <a:spLocks noGrp="1"/>
          </p:cNvSpPr>
          <p:nvPr>
            <p:ph type="sldNum" sz="quarter" idx="12"/>
          </p:nvPr>
        </p:nvSpPr>
        <p:spPr/>
        <p:txBody>
          <a:bodyPr/>
          <a:lstStyle/>
          <a:p>
            <a:pPr>
              <a:defRPr/>
            </a:pPr>
            <a:fld id="{FF938E44-0C89-44A0-B438-15FF095394B0}" type="slidenum">
              <a:rPr lang="tr-TR" smtClean="0"/>
              <a:pPr>
                <a:defRPr/>
              </a:pPr>
              <a:t>8</a:t>
            </a:fld>
            <a:endParaRPr lang="tr-TR"/>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a:t>3.Kategori</a:t>
            </a:r>
            <a:br>
              <a:rPr lang="tr-TR" i="1" dirty="0"/>
            </a:br>
            <a:r>
              <a:rPr lang="tr-TR" i="1" dirty="0"/>
              <a:t>Kurumsal Kapasitenin Geliştirilmesi</a:t>
            </a:r>
            <a:endParaRPr lang="tr-TR" dirty="0"/>
          </a:p>
        </p:txBody>
      </p:sp>
      <p:sp>
        <p:nvSpPr>
          <p:cNvPr id="29699" name="2 İçerik Yer Tutucusu"/>
          <p:cNvSpPr>
            <a:spLocks noGrp="1"/>
          </p:cNvSpPr>
          <p:nvPr>
            <p:ph idx="1"/>
          </p:nvPr>
        </p:nvSpPr>
        <p:spPr>
          <a:xfrm>
            <a:off x="323850" y="1125538"/>
            <a:ext cx="8569325" cy="5595937"/>
          </a:xfrm>
        </p:spPr>
        <p:txBody>
          <a:bodyPr/>
          <a:lstStyle/>
          <a:p>
            <a:pPr>
              <a:buFontTx/>
              <a:buNone/>
            </a:pPr>
            <a:r>
              <a:rPr lang="tr-TR" altLang="tr-TR" b="1" dirty="0"/>
              <a:t>	</a:t>
            </a:r>
            <a:r>
              <a:rPr lang="tr-TR" altLang="tr-TR" b="1" dirty="0">
                <a:solidFill>
                  <a:srgbClr val="FF0000"/>
                </a:solidFill>
              </a:rPr>
              <a:t>3.1. </a:t>
            </a:r>
            <a:r>
              <a:rPr lang="tr-TR" altLang="tr-TR" b="1" dirty="0"/>
              <a:t>İnsan kaynakları</a:t>
            </a:r>
          </a:p>
          <a:p>
            <a:pPr>
              <a:buFontTx/>
              <a:buNone/>
            </a:pPr>
            <a:r>
              <a:rPr lang="tr-TR" altLang="tr-TR" dirty="0"/>
              <a:t>		3.1.1.İnsan kaynaklarının yönetimi</a:t>
            </a:r>
          </a:p>
          <a:p>
            <a:pPr>
              <a:buFontTx/>
              <a:buNone/>
            </a:pPr>
            <a:r>
              <a:rPr lang="tr-TR" altLang="tr-TR" dirty="0"/>
              <a:t>		3.1.2.İnsan kaynaklarının eğitimi ve geliştirilmesi </a:t>
            </a:r>
          </a:p>
          <a:p>
            <a:pPr>
              <a:buFontTx/>
              <a:buNone/>
            </a:pPr>
            <a:r>
              <a:rPr lang="tr-TR" altLang="tr-TR" b="1" dirty="0"/>
              <a:t>	</a:t>
            </a:r>
            <a:r>
              <a:rPr lang="tr-TR" altLang="tr-TR" b="1" dirty="0">
                <a:solidFill>
                  <a:srgbClr val="FF0000"/>
                </a:solidFill>
              </a:rPr>
              <a:t>3.2.</a:t>
            </a:r>
            <a:r>
              <a:rPr lang="tr-TR" altLang="tr-TR" b="1" dirty="0"/>
              <a:t>Fiziki ve mali altyapı</a:t>
            </a:r>
          </a:p>
          <a:p>
            <a:pPr>
              <a:buFontTx/>
              <a:buNone/>
            </a:pPr>
            <a:r>
              <a:rPr lang="tr-TR" altLang="tr-TR" dirty="0"/>
              <a:t>		3.2.1.Finansal kaynakların etkin yönetimi</a:t>
            </a:r>
          </a:p>
          <a:p>
            <a:pPr>
              <a:buFontTx/>
              <a:buNone/>
            </a:pPr>
            <a:r>
              <a:rPr lang="tr-TR" altLang="tr-TR" dirty="0"/>
              <a:t>		3.2.2.Eğitim tesisleri ve altyapı</a:t>
            </a:r>
          </a:p>
          <a:p>
            <a:pPr>
              <a:buFontTx/>
              <a:buNone/>
            </a:pPr>
            <a:r>
              <a:rPr lang="tr-TR" altLang="tr-TR" dirty="0"/>
              <a:t>		3.2.3.Donatım</a:t>
            </a:r>
          </a:p>
        </p:txBody>
      </p:sp>
      <p:sp>
        <p:nvSpPr>
          <p:cNvPr id="4" name="3 Slayt Numarası Yer Tutucusu"/>
          <p:cNvSpPr>
            <a:spLocks noGrp="1"/>
          </p:cNvSpPr>
          <p:nvPr>
            <p:ph type="sldNum" sz="quarter" idx="12"/>
          </p:nvPr>
        </p:nvSpPr>
        <p:spPr/>
        <p:txBody>
          <a:bodyPr/>
          <a:lstStyle/>
          <a:p>
            <a:pPr>
              <a:defRPr/>
            </a:pPr>
            <a:fld id="{FEB868DE-6B2A-4BB1-AE64-C2CA05920683}" type="slidenum">
              <a:rPr lang="tr-TR" smtClean="0"/>
              <a:pPr>
                <a:defRPr/>
              </a:pPr>
              <a:t>9</a:t>
            </a:fld>
            <a:endParaRPr lang="tr-TR" dirty="0"/>
          </a:p>
        </p:txBody>
      </p:sp>
      <p:pic>
        <p:nvPicPr>
          <p:cNvPr id="5" name="Picture 2" descr="D:\DÖKÜMANLAR\logolar\MEM-LOGO.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72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ÖKÜMANLAR\logolar\ARG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8720"/>
            <a:ext cx="898117"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3081</TotalTime>
  <Words>1390</Words>
  <Application>Microsoft Office PowerPoint</Application>
  <PresentationFormat>Ekran Gösterisi (4:3)</PresentationFormat>
  <Paragraphs>374</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Calibri</vt:lpstr>
      <vt:lpstr>Tahoma</vt:lpstr>
      <vt:lpstr>Times New Roman</vt:lpstr>
      <vt:lpstr>Wingdings</vt:lpstr>
      <vt:lpstr>Okyanus</vt:lpstr>
      <vt:lpstr>PowerPoint Sunusu</vt:lpstr>
      <vt:lpstr>PowerPoint Sunusu</vt:lpstr>
      <vt:lpstr>PowerPoint Sunusu</vt:lpstr>
      <vt:lpstr>PowerPoint Sunusu</vt:lpstr>
      <vt:lpstr>PowerPoint Sunusu</vt:lpstr>
      <vt:lpstr>BAŞVURU KATEGORİLERİ</vt:lpstr>
      <vt:lpstr>1.Kategori  Öğretim Yöntem ve Teknikleri </vt:lpstr>
      <vt:lpstr>2. Kategori Bilimsel ve Teknolojik Faaliyetler</vt:lpstr>
      <vt:lpstr>3.Kategori Kurumsal Kapasitenin Geliştirilmesi</vt:lpstr>
      <vt:lpstr>3.Kategori Kurumsal Kapasitenin Geliştirilmesi</vt:lpstr>
      <vt:lpstr>4. Kategori Eğitim Öğretime Erişim ve Yönlendirme </vt:lpstr>
      <vt:lpstr> 5. Kategori Olumlu Tutum ve Davranışların Geliştirilmesi</vt:lpstr>
      <vt:lpstr>PowerPoint Sunusu</vt:lpstr>
      <vt:lpstr>PowerPoint Sunusu</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DEĞERLENDİRME DIŞI BIRAKILACAK HUSUSLAR!!!</vt:lpstr>
      <vt:lpstr>PowerPoint Sunusu</vt:lpstr>
      <vt:lpstr>İstatistiki Bölge Birimleri Sınıflaması (İBBS)</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siyabent</dc:creator>
  <cp:lastModifiedBy>Fatma ER</cp:lastModifiedBy>
  <cp:revision>437</cp:revision>
  <dcterms:created xsi:type="dcterms:W3CDTF">2016-10-22T15:22:12Z</dcterms:created>
  <dcterms:modified xsi:type="dcterms:W3CDTF">2018-04-02T05:41:08Z</dcterms:modified>
</cp:coreProperties>
</file>