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57" r:id="rId3"/>
    <p:sldId id="258" r:id="rId4"/>
    <p:sldId id="259" r:id="rId5"/>
    <p:sldId id="322" r:id="rId6"/>
    <p:sldId id="319" r:id="rId7"/>
    <p:sldId id="355" r:id="rId8"/>
    <p:sldId id="356" r:id="rId9"/>
    <p:sldId id="357" r:id="rId10"/>
    <p:sldId id="267" r:id="rId11"/>
    <p:sldId id="351" r:id="rId12"/>
    <p:sldId id="347" r:id="rId13"/>
    <p:sldId id="348" r:id="rId14"/>
    <p:sldId id="349" r:id="rId15"/>
    <p:sldId id="358" r:id="rId16"/>
    <p:sldId id="333" r:id="rId17"/>
    <p:sldId id="334" r:id="rId18"/>
    <p:sldId id="335" r:id="rId19"/>
    <p:sldId id="352" r:id="rId20"/>
    <p:sldId id="353" r:id="rId21"/>
    <p:sldId id="336" r:id="rId22"/>
    <p:sldId id="337" r:id="rId23"/>
    <p:sldId id="339" r:id="rId24"/>
    <p:sldId id="341" r:id="rId25"/>
    <p:sldId id="342" r:id="rId26"/>
    <p:sldId id="343" r:id="rId27"/>
    <p:sldId id="340" r:id="rId28"/>
    <p:sldId id="344" r:id="rId29"/>
    <p:sldId id="345" r:id="rId30"/>
    <p:sldId id="359" r:id="rId31"/>
    <p:sldId id="273" r:id="rId32"/>
    <p:sldId id="274" r:id="rId33"/>
    <p:sldId id="317" r:id="rId34"/>
    <p:sldId id="275" r:id="rId35"/>
    <p:sldId id="276" r:id="rId36"/>
    <p:sldId id="306" r:id="rId37"/>
    <p:sldId id="277" r:id="rId38"/>
    <p:sldId id="279" r:id="rId39"/>
    <p:sldId id="346" r:id="rId40"/>
    <p:sldId id="300" r:id="rId41"/>
    <p:sldId id="301" r:id="rId42"/>
    <p:sldId id="302" r:id="rId43"/>
    <p:sldId id="303" r:id="rId44"/>
    <p:sldId id="307" r:id="rId45"/>
    <p:sldId id="310" r:id="rId46"/>
    <p:sldId id="311" r:id="rId47"/>
    <p:sldId id="294"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40" autoAdjust="0"/>
    <p:restoredTop sz="94660"/>
  </p:normalViewPr>
  <p:slideViewPr>
    <p:cSldViewPr>
      <p:cViewPr>
        <p:scale>
          <a:sx n="80" d="100"/>
          <a:sy n="80" d="100"/>
        </p:scale>
        <p:origin x="-1218"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A4430-7CCE-4335-A5C7-19A1201718D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tr-TR"/>
        </a:p>
      </dgm:t>
    </dgm:pt>
    <dgm:pt modelId="{E14E8186-627C-4BC7-B4B1-6B3A9B386A60}">
      <dgm:prSet phldrT="[Metin]">
        <dgm:style>
          <a:lnRef idx="2">
            <a:schemeClr val="accent2">
              <a:shade val="50000"/>
            </a:schemeClr>
          </a:lnRef>
          <a:fillRef idx="1">
            <a:schemeClr val="accent2"/>
          </a:fillRef>
          <a:effectRef idx="0">
            <a:schemeClr val="accent2"/>
          </a:effectRef>
          <a:fontRef idx="minor">
            <a:schemeClr val="lt1"/>
          </a:fontRef>
        </dgm:style>
      </dgm:prSet>
      <dgm:spPr>
        <a:solidFill>
          <a:schemeClr val="accent3"/>
        </a:solidFill>
      </dgm:spPr>
      <dgm:t>
        <a:bodyPr/>
        <a:lstStyle/>
        <a:p>
          <a:pPr algn="ctr"/>
          <a:r>
            <a:rPr lang="tr-TR" dirty="0" smtClean="0"/>
            <a:t>Stratejik plan</a:t>
          </a:r>
          <a:endParaRPr lang="tr-TR" dirty="0"/>
        </a:p>
      </dgm:t>
    </dgm:pt>
    <dgm:pt modelId="{18B2E825-BB85-4662-85AC-84EE0290F429}" type="parTrans" cxnId="{3B321DB5-08AB-4400-9146-0CEEAAAB3449}">
      <dgm:prSet/>
      <dgm:spPr/>
      <dgm:t>
        <a:bodyPr/>
        <a:lstStyle/>
        <a:p>
          <a:pPr algn="ctr"/>
          <a:endParaRPr lang="tr-TR"/>
        </a:p>
      </dgm:t>
    </dgm:pt>
    <dgm:pt modelId="{3B425E43-3832-43B2-8197-A74BE33C051F}" type="sibTrans" cxnId="{3B321DB5-08AB-4400-9146-0CEEAAAB3449}">
      <dgm:prSet/>
      <dgm:spPr/>
      <dgm:t>
        <a:bodyPr/>
        <a:lstStyle/>
        <a:p>
          <a:pPr algn="ctr"/>
          <a:endParaRPr lang="tr-TR"/>
        </a:p>
      </dgm:t>
    </dgm:pt>
    <dgm:pt modelId="{E2BED9F1-A59B-4387-82A9-0E317514A015}">
      <dgm:prSet phldrT="[Metin]">
        <dgm:style>
          <a:lnRef idx="2">
            <a:schemeClr val="accent2">
              <a:shade val="50000"/>
            </a:schemeClr>
          </a:lnRef>
          <a:fillRef idx="1">
            <a:schemeClr val="accent2"/>
          </a:fillRef>
          <a:effectRef idx="0">
            <a:schemeClr val="accent2"/>
          </a:effectRef>
          <a:fontRef idx="minor">
            <a:schemeClr val="lt1"/>
          </a:fontRef>
        </dgm:style>
      </dgm:prSet>
      <dgm:spPr>
        <a:solidFill>
          <a:schemeClr val="accent3"/>
        </a:solidFill>
      </dgm:spPr>
      <dgm:t>
        <a:bodyPr/>
        <a:lstStyle/>
        <a:p>
          <a:pPr algn="ctr"/>
          <a:r>
            <a:rPr lang="tr-TR" dirty="0" smtClean="0"/>
            <a:t>Bütçe </a:t>
          </a:r>
          <a:endParaRPr lang="tr-TR" dirty="0"/>
        </a:p>
      </dgm:t>
    </dgm:pt>
    <dgm:pt modelId="{6F2CA42E-5758-4E45-B6F9-B994CB98D7B1}" type="parTrans" cxnId="{BAD6BDC6-BD34-4BD2-8FBC-67D8B907B54E}">
      <dgm:prSet/>
      <dgm:spPr/>
      <dgm:t>
        <a:bodyPr/>
        <a:lstStyle/>
        <a:p>
          <a:pPr algn="ctr"/>
          <a:endParaRPr lang="tr-TR"/>
        </a:p>
      </dgm:t>
    </dgm:pt>
    <dgm:pt modelId="{D88ADBE5-36CF-4560-8893-0014B9C02706}" type="sibTrans" cxnId="{BAD6BDC6-BD34-4BD2-8FBC-67D8B907B54E}">
      <dgm:prSet/>
      <dgm:spPr/>
      <dgm:t>
        <a:bodyPr/>
        <a:lstStyle/>
        <a:p>
          <a:pPr algn="ctr"/>
          <a:endParaRPr lang="tr-TR"/>
        </a:p>
      </dgm:t>
    </dgm:pt>
    <dgm:pt modelId="{458EB743-054C-4C8E-B16E-5744678A0EB2}" type="pres">
      <dgm:prSet presAssocID="{FF6A4430-7CCE-4335-A5C7-19A1201718D5}" presName="cycle" presStyleCnt="0">
        <dgm:presLayoutVars>
          <dgm:dir/>
          <dgm:resizeHandles val="exact"/>
        </dgm:presLayoutVars>
      </dgm:prSet>
      <dgm:spPr/>
      <dgm:t>
        <a:bodyPr/>
        <a:lstStyle/>
        <a:p>
          <a:endParaRPr lang="tr-TR"/>
        </a:p>
      </dgm:t>
    </dgm:pt>
    <dgm:pt modelId="{786D3783-1D07-4B09-9158-4D6CECF81005}" type="pres">
      <dgm:prSet presAssocID="{E14E8186-627C-4BC7-B4B1-6B3A9B386A60}" presName="dummy" presStyleCnt="0"/>
      <dgm:spPr/>
    </dgm:pt>
    <dgm:pt modelId="{4570E0DF-43CF-445A-AA3D-5FA53E1D3B1E}" type="pres">
      <dgm:prSet presAssocID="{E14E8186-627C-4BC7-B4B1-6B3A9B386A60}" presName="node" presStyleLbl="revTx" presStyleIdx="0" presStyleCnt="2" custScaleX="133818">
        <dgm:presLayoutVars>
          <dgm:bulletEnabled val="1"/>
        </dgm:presLayoutVars>
      </dgm:prSet>
      <dgm:spPr/>
      <dgm:t>
        <a:bodyPr/>
        <a:lstStyle/>
        <a:p>
          <a:endParaRPr lang="tr-TR"/>
        </a:p>
      </dgm:t>
    </dgm:pt>
    <dgm:pt modelId="{2ADCC1E6-A870-4875-96BE-5CA0D35F7A2E}" type="pres">
      <dgm:prSet presAssocID="{3B425E43-3832-43B2-8197-A74BE33C051F}" presName="sibTrans" presStyleLbl="node1" presStyleIdx="0" presStyleCnt="2"/>
      <dgm:spPr/>
      <dgm:t>
        <a:bodyPr/>
        <a:lstStyle/>
        <a:p>
          <a:endParaRPr lang="tr-TR"/>
        </a:p>
      </dgm:t>
    </dgm:pt>
    <dgm:pt modelId="{6D8DD87D-FAF0-43A2-9A7A-B55E44AFCEA3}" type="pres">
      <dgm:prSet presAssocID="{E2BED9F1-A59B-4387-82A9-0E317514A015}" presName="dummy" presStyleCnt="0"/>
      <dgm:spPr/>
    </dgm:pt>
    <dgm:pt modelId="{A00B394E-C55C-4532-9C4C-400864322ABB}" type="pres">
      <dgm:prSet presAssocID="{E2BED9F1-A59B-4387-82A9-0E317514A015}" presName="node" presStyleLbl="revTx" presStyleIdx="1" presStyleCnt="2" custScaleX="116909">
        <dgm:presLayoutVars>
          <dgm:bulletEnabled val="1"/>
        </dgm:presLayoutVars>
      </dgm:prSet>
      <dgm:spPr/>
      <dgm:t>
        <a:bodyPr/>
        <a:lstStyle/>
        <a:p>
          <a:endParaRPr lang="tr-TR"/>
        </a:p>
      </dgm:t>
    </dgm:pt>
    <dgm:pt modelId="{BDAF1237-12E6-4218-B8CD-33976AD762CB}" type="pres">
      <dgm:prSet presAssocID="{D88ADBE5-36CF-4560-8893-0014B9C02706}" presName="sibTrans" presStyleLbl="node1" presStyleIdx="1" presStyleCnt="2"/>
      <dgm:spPr/>
      <dgm:t>
        <a:bodyPr/>
        <a:lstStyle/>
        <a:p>
          <a:endParaRPr lang="tr-TR"/>
        </a:p>
      </dgm:t>
    </dgm:pt>
  </dgm:ptLst>
  <dgm:cxnLst>
    <dgm:cxn modelId="{BAD6BDC6-BD34-4BD2-8FBC-67D8B907B54E}" srcId="{FF6A4430-7CCE-4335-A5C7-19A1201718D5}" destId="{E2BED9F1-A59B-4387-82A9-0E317514A015}" srcOrd="1" destOrd="0" parTransId="{6F2CA42E-5758-4E45-B6F9-B994CB98D7B1}" sibTransId="{D88ADBE5-36CF-4560-8893-0014B9C02706}"/>
    <dgm:cxn modelId="{3B321DB5-08AB-4400-9146-0CEEAAAB3449}" srcId="{FF6A4430-7CCE-4335-A5C7-19A1201718D5}" destId="{E14E8186-627C-4BC7-B4B1-6B3A9B386A60}" srcOrd="0" destOrd="0" parTransId="{18B2E825-BB85-4662-85AC-84EE0290F429}" sibTransId="{3B425E43-3832-43B2-8197-A74BE33C051F}"/>
    <dgm:cxn modelId="{D085E21A-E3CF-4C4A-8F2A-8895175378D0}" type="presOf" srcId="{E2BED9F1-A59B-4387-82A9-0E317514A015}" destId="{A00B394E-C55C-4532-9C4C-400864322ABB}" srcOrd="0" destOrd="0" presId="urn:microsoft.com/office/officeart/2005/8/layout/cycle1"/>
    <dgm:cxn modelId="{AB6A2A3F-BBE8-4AAC-9703-7ADE1653BD2B}" type="presOf" srcId="{FF6A4430-7CCE-4335-A5C7-19A1201718D5}" destId="{458EB743-054C-4C8E-B16E-5744678A0EB2}" srcOrd="0" destOrd="0" presId="urn:microsoft.com/office/officeart/2005/8/layout/cycle1"/>
    <dgm:cxn modelId="{0BA763CF-B597-40FC-930E-83C1D117F7A7}" type="presOf" srcId="{E14E8186-627C-4BC7-B4B1-6B3A9B386A60}" destId="{4570E0DF-43CF-445A-AA3D-5FA53E1D3B1E}" srcOrd="0" destOrd="0" presId="urn:microsoft.com/office/officeart/2005/8/layout/cycle1"/>
    <dgm:cxn modelId="{F31B3CB4-E745-48C4-8E43-66B89802B531}" type="presOf" srcId="{3B425E43-3832-43B2-8197-A74BE33C051F}" destId="{2ADCC1E6-A870-4875-96BE-5CA0D35F7A2E}" srcOrd="0" destOrd="0" presId="urn:microsoft.com/office/officeart/2005/8/layout/cycle1"/>
    <dgm:cxn modelId="{6F843C72-9CA4-4B5E-BC2F-DCBB3E726749}" type="presOf" srcId="{D88ADBE5-36CF-4560-8893-0014B9C02706}" destId="{BDAF1237-12E6-4218-B8CD-33976AD762CB}" srcOrd="0" destOrd="0" presId="urn:microsoft.com/office/officeart/2005/8/layout/cycle1"/>
    <dgm:cxn modelId="{B17A22AD-39A0-4BC6-B2BF-9C26AFA71A25}" type="presParOf" srcId="{458EB743-054C-4C8E-B16E-5744678A0EB2}" destId="{786D3783-1D07-4B09-9158-4D6CECF81005}" srcOrd="0" destOrd="0" presId="urn:microsoft.com/office/officeart/2005/8/layout/cycle1"/>
    <dgm:cxn modelId="{0C67D725-FA31-412C-B0BB-D1F9DBEA53A8}" type="presParOf" srcId="{458EB743-054C-4C8E-B16E-5744678A0EB2}" destId="{4570E0DF-43CF-445A-AA3D-5FA53E1D3B1E}" srcOrd="1" destOrd="0" presId="urn:microsoft.com/office/officeart/2005/8/layout/cycle1"/>
    <dgm:cxn modelId="{3A77BEFF-7A1D-4F1D-93AB-256393CBFACC}" type="presParOf" srcId="{458EB743-054C-4C8E-B16E-5744678A0EB2}" destId="{2ADCC1E6-A870-4875-96BE-5CA0D35F7A2E}" srcOrd="2" destOrd="0" presId="urn:microsoft.com/office/officeart/2005/8/layout/cycle1"/>
    <dgm:cxn modelId="{712F5888-A89A-41B0-A49D-80BD9304AED1}" type="presParOf" srcId="{458EB743-054C-4C8E-B16E-5744678A0EB2}" destId="{6D8DD87D-FAF0-43A2-9A7A-B55E44AFCEA3}" srcOrd="3" destOrd="0" presId="urn:microsoft.com/office/officeart/2005/8/layout/cycle1"/>
    <dgm:cxn modelId="{A5C70744-0CEF-45EA-AF87-0E45E0E04B8D}" type="presParOf" srcId="{458EB743-054C-4C8E-B16E-5744678A0EB2}" destId="{A00B394E-C55C-4532-9C4C-400864322ABB}" srcOrd="4" destOrd="0" presId="urn:microsoft.com/office/officeart/2005/8/layout/cycle1"/>
    <dgm:cxn modelId="{F7022263-69EC-4C01-8500-6ADDD0C35586}" type="presParOf" srcId="{458EB743-054C-4C8E-B16E-5744678A0EB2}" destId="{BDAF1237-12E6-4218-B8CD-33976AD762CB}" srcOrd="5" destOrd="0" presId="urn:microsoft.com/office/officeart/2005/8/layout/cycle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20C446-A5AA-46DD-BC5A-246FE8EB12E3}"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tr-TR"/>
        </a:p>
      </dgm:t>
    </dgm:pt>
    <dgm:pt modelId="{54C3F861-500B-4DEA-92A6-B265FEC9E10A}">
      <dgm:prSet phldrT="[Metin]"/>
      <dgm:spPr/>
      <dgm:t>
        <a:bodyPr/>
        <a:lstStyle/>
        <a:p>
          <a:r>
            <a:rPr lang="tr-TR" dirty="0" smtClean="0"/>
            <a:t>Faaliyet maliyetlerinin belirlenmesi</a:t>
          </a:r>
          <a:endParaRPr lang="tr-TR" dirty="0"/>
        </a:p>
      </dgm:t>
    </dgm:pt>
    <dgm:pt modelId="{CC44F191-E0ED-46B2-8A13-23B71AB9BF9C}" type="parTrans" cxnId="{F1F56D58-F861-484B-8550-E30C362337FD}">
      <dgm:prSet/>
      <dgm:spPr/>
      <dgm:t>
        <a:bodyPr/>
        <a:lstStyle/>
        <a:p>
          <a:endParaRPr lang="tr-TR"/>
        </a:p>
      </dgm:t>
    </dgm:pt>
    <dgm:pt modelId="{5C99FF9D-6494-4163-B98F-949412BE8A2B}" type="sibTrans" cxnId="{F1F56D58-F861-484B-8550-E30C362337FD}">
      <dgm:prSet/>
      <dgm:spPr/>
      <dgm:t>
        <a:bodyPr/>
        <a:lstStyle/>
        <a:p>
          <a:endParaRPr lang="tr-TR"/>
        </a:p>
      </dgm:t>
    </dgm:pt>
    <dgm:pt modelId="{6EA63D0A-9EB0-4843-A413-3655221FB875}">
      <dgm:prSet phldrT="[Metin]"/>
      <dgm:spPr/>
      <dgm:t>
        <a:bodyPr/>
        <a:lstStyle/>
        <a:p>
          <a:r>
            <a:rPr lang="tr-TR" dirty="0" smtClean="0"/>
            <a:t>Stratejik hedef maliyetlerinin belirlenmesi</a:t>
          </a:r>
          <a:endParaRPr lang="tr-TR" dirty="0"/>
        </a:p>
      </dgm:t>
    </dgm:pt>
    <dgm:pt modelId="{EE00735D-6113-44D4-9A56-9260AE0618A8}" type="parTrans" cxnId="{0FD0751C-A942-4B7F-9F4D-B42300E3B3A5}">
      <dgm:prSet/>
      <dgm:spPr/>
      <dgm:t>
        <a:bodyPr/>
        <a:lstStyle/>
        <a:p>
          <a:endParaRPr lang="tr-TR"/>
        </a:p>
      </dgm:t>
    </dgm:pt>
    <dgm:pt modelId="{9BC8E4E3-D639-4693-AA3B-7EA1E3AF532E}" type="sibTrans" cxnId="{0FD0751C-A942-4B7F-9F4D-B42300E3B3A5}">
      <dgm:prSet/>
      <dgm:spPr/>
      <dgm:t>
        <a:bodyPr/>
        <a:lstStyle/>
        <a:p>
          <a:endParaRPr lang="tr-TR"/>
        </a:p>
      </dgm:t>
    </dgm:pt>
    <dgm:pt modelId="{9BE91A4B-AB91-45BC-AE3C-1C3D35C36596}">
      <dgm:prSet phldrT="[Metin]"/>
      <dgm:spPr/>
      <dgm:t>
        <a:bodyPr/>
        <a:lstStyle/>
        <a:p>
          <a:r>
            <a:rPr lang="tr-TR" dirty="0" smtClean="0"/>
            <a:t>Stratejik amaç maliyetlerinin belirlenmesi</a:t>
          </a:r>
          <a:endParaRPr lang="tr-TR" dirty="0"/>
        </a:p>
      </dgm:t>
    </dgm:pt>
    <dgm:pt modelId="{8C6EAC78-F2B4-4B35-8A3B-BAFB6D7311D9}" type="parTrans" cxnId="{273E349C-A45E-407E-95CF-B45244988E7D}">
      <dgm:prSet/>
      <dgm:spPr/>
      <dgm:t>
        <a:bodyPr/>
        <a:lstStyle/>
        <a:p>
          <a:endParaRPr lang="tr-TR"/>
        </a:p>
      </dgm:t>
    </dgm:pt>
    <dgm:pt modelId="{64414884-D009-4A57-8091-75D7F366902B}" type="sibTrans" cxnId="{273E349C-A45E-407E-95CF-B45244988E7D}">
      <dgm:prSet/>
      <dgm:spPr/>
      <dgm:t>
        <a:bodyPr/>
        <a:lstStyle/>
        <a:p>
          <a:endParaRPr lang="tr-TR"/>
        </a:p>
      </dgm:t>
    </dgm:pt>
    <dgm:pt modelId="{80B6873C-5B7E-4CB0-80CE-65CEB7367DE4}">
      <dgm:prSet phldrT="[Metin]"/>
      <dgm:spPr/>
      <dgm:t>
        <a:bodyPr/>
        <a:lstStyle/>
        <a:p>
          <a:r>
            <a:rPr lang="tr-TR" dirty="0" smtClean="0"/>
            <a:t>STRATEJİK PLANIN MALİYETLENDİRİLMESİ</a:t>
          </a:r>
          <a:endParaRPr lang="tr-TR" dirty="0"/>
        </a:p>
      </dgm:t>
    </dgm:pt>
    <dgm:pt modelId="{6525B54D-6CAF-45A2-9649-30913BE690A6}" type="parTrans" cxnId="{E081DF03-A8D6-45B2-8E4B-CBE9C5C41698}">
      <dgm:prSet/>
      <dgm:spPr/>
      <dgm:t>
        <a:bodyPr/>
        <a:lstStyle/>
        <a:p>
          <a:endParaRPr lang="tr-TR"/>
        </a:p>
      </dgm:t>
    </dgm:pt>
    <dgm:pt modelId="{CC94EDC8-2D2F-4464-9464-D5E133F8977B}" type="sibTrans" cxnId="{E081DF03-A8D6-45B2-8E4B-CBE9C5C41698}">
      <dgm:prSet/>
      <dgm:spPr/>
      <dgm:t>
        <a:bodyPr/>
        <a:lstStyle/>
        <a:p>
          <a:endParaRPr lang="tr-TR"/>
        </a:p>
      </dgm:t>
    </dgm:pt>
    <dgm:pt modelId="{F2F34377-B82C-4C9A-8D07-E5351723AAFE}" type="pres">
      <dgm:prSet presAssocID="{4120C446-A5AA-46DD-BC5A-246FE8EB12E3}" presName="diagram" presStyleCnt="0">
        <dgm:presLayoutVars>
          <dgm:dir/>
          <dgm:resizeHandles val="exact"/>
        </dgm:presLayoutVars>
      </dgm:prSet>
      <dgm:spPr/>
      <dgm:t>
        <a:bodyPr/>
        <a:lstStyle/>
        <a:p>
          <a:endParaRPr lang="tr-TR"/>
        </a:p>
      </dgm:t>
    </dgm:pt>
    <dgm:pt modelId="{D69E1283-9723-42B4-B9E8-279696F6F342}" type="pres">
      <dgm:prSet presAssocID="{54C3F861-500B-4DEA-92A6-B265FEC9E10A}" presName="node" presStyleLbl="node1" presStyleIdx="0" presStyleCnt="4">
        <dgm:presLayoutVars>
          <dgm:bulletEnabled val="1"/>
        </dgm:presLayoutVars>
      </dgm:prSet>
      <dgm:spPr/>
      <dgm:t>
        <a:bodyPr/>
        <a:lstStyle/>
        <a:p>
          <a:endParaRPr lang="tr-TR"/>
        </a:p>
      </dgm:t>
    </dgm:pt>
    <dgm:pt modelId="{B67B1AB9-6836-479D-BE51-06A4F8A5D7CB}" type="pres">
      <dgm:prSet presAssocID="{5C99FF9D-6494-4163-B98F-949412BE8A2B}" presName="sibTrans" presStyleLbl="sibTrans2D1" presStyleIdx="0" presStyleCnt="3"/>
      <dgm:spPr/>
      <dgm:t>
        <a:bodyPr/>
        <a:lstStyle/>
        <a:p>
          <a:endParaRPr lang="tr-TR"/>
        </a:p>
      </dgm:t>
    </dgm:pt>
    <dgm:pt modelId="{4F26D009-1498-428B-B40A-82A719CF9D1B}" type="pres">
      <dgm:prSet presAssocID="{5C99FF9D-6494-4163-B98F-949412BE8A2B}" presName="connectorText" presStyleLbl="sibTrans2D1" presStyleIdx="0" presStyleCnt="3"/>
      <dgm:spPr/>
      <dgm:t>
        <a:bodyPr/>
        <a:lstStyle/>
        <a:p>
          <a:endParaRPr lang="tr-TR"/>
        </a:p>
      </dgm:t>
    </dgm:pt>
    <dgm:pt modelId="{0EBE9665-0A2C-46E6-AD95-E26006E0A1C7}" type="pres">
      <dgm:prSet presAssocID="{6EA63D0A-9EB0-4843-A413-3655221FB875}" presName="node" presStyleLbl="node1" presStyleIdx="1" presStyleCnt="4">
        <dgm:presLayoutVars>
          <dgm:bulletEnabled val="1"/>
        </dgm:presLayoutVars>
      </dgm:prSet>
      <dgm:spPr/>
      <dgm:t>
        <a:bodyPr/>
        <a:lstStyle/>
        <a:p>
          <a:endParaRPr lang="tr-TR"/>
        </a:p>
      </dgm:t>
    </dgm:pt>
    <dgm:pt modelId="{C6492C5D-E623-4B74-8915-57BE351E999B}" type="pres">
      <dgm:prSet presAssocID="{9BC8E4E3-D639-4693-AA3B-7EA1E3AF532E}" presName="sibTrans" presStyleLbl="sibTrans2D1" presStyleIdx="1" presStyleCnt="3"/>
      <dgm:spPr/>
      <dgm:t>
        <a:bodyPr/>
        <a:lstStyle/>
        <a:p>
          <a:endParaRPr lang="tr-TR"/>
        </a:p>
      </dgm:t>
    </dgm:pt>
    <dgm:pt modelId="{955E212C-9866-42C5-A6B0-7EC14E376C79}" type="pres">
      <dgm:prSet presAssocID="{9BC8E4E3-D639-4693-AA3B-7EA1E3AF532E}" presName="connectorText" presStyleLbl="sibTrans2D1" presStyleIdx="1" presStyleCnt="3"/>
      <dgm:spPr/>
      <dgm:t>
        <a:bodyPr/>
        <a:lstStyle/>
        <a:p>
          <a:endParaRPr lang="tr-TR"/>
        </a:p>
      </dgm:t>
    </dgm:pt>
    <dgm:pt modelId="{4827581C-A95F-444B-883C-57D341E0CEC7}" type="pres">
      <dgm:prSet presAssocID="{9BE91A4B-AB91-45BC-AE3C-1C3D35C36596}" presName="node" presStyleLbl="node1" presStyleIdx="2" presStyleCnt="4">
        <dgm:presLayoutVars>
          <dgm:bulletEnabled val="1"/>
        </dgm:presLayoutVars>
      </dgm:prSet>
      <dgm:spPr/>
      <dgm:t>
        <a:bodyPr/>
        <a:lstStyle/>
        <a:p>
          <a:endParaRPr lang="tr-TR"/>
        </a:p>
      </dgm:t>
    </dgm:pt>
    <dgm:pt modelId="{ACD7CC82-7213-445E-9DD4-0BF2884FFD46}" type="pres">
      <dgm:prSet presAssocID="{64414884-D009-4A57-8091-75D7F366902B}" presName="sibTrans" presStyleLbl="sibTrans2D1" presStyleIdx="2" presStyleCnt="3"/>
      <dgm:spPr/>
      <dgm:t>
        <a:bodyPr/>
        <a:lstStyle/>
        <a:p>
          <a:endParaRPr lang="tr-TR"/>
        </a:p>
      </dgm:t>
    </dgm:pt>
    <dgm:pt modelId="{52292042-F898-43BE-BC16-EA00A2DC96CE}" type="pres">
      <dgm:prSet presAssocID="{64414884-D009-4A57-8091-75D7F366902B}" presName="connectorText" presStyleLbl="sibTrans2D1" presStyleIdx="2" presStyleCnt="3"/>
      <dgm:spPr/>
      <dgm:t>
        <a:bodyPr/>
        <a:lstStyle/>
        <a:p>
          <a:endParaRPr lang="tr-TR"/>
        </a:p>
      </dgm:t>
    </dgm:pt>
    <dgm:pt modelId="{73BAEC27-892A-4A7C-8A6A-92225F5D9824}" type="pres">
      <dgm:prSet presAssocID="{80B6873C-5B7E-4CB0-80CE-65CEB7367DE4}" presName="node" presStyleLbl="node1" presStyleIdx="3" presStyleCnt="4">
        <dgm:presLayoutVars>
          <dgm:bulletEnabled val="1"/>
        </dgm:presLayoutVars>
      </dgm:prSet>
      <dgm:spPr/>
      <dgm:t>
        <a:bodyPr/>
        <a:lstStyle/>
        <a:p>
          <a:endParaRPr lang="tr-TR"/>
        </a:p>
      </dgm:t>
    </dgm:pt>
  </dgm:ptLst>
  <dgm:cxnLst>
    <dgm:cxn modelId="{FBB255CD-E937-4ADB-9C1F-AFFE3B8E67FE}" type="presOf" srcId="{64414884-D009-4A57-8091-75D7F366902B}" destId="{ACD7CC82-7213-445E-9DD4-0BF2884FFD46}" srcOrd="0" destOrd="0" presId="urn:microsoft.com/office/officeart/2005/8/layout/process5"/>
    <dgm:cxn modelId="{E586D899-ACF1-4C24-9D3B-59D1FFF0DD7C}" type="presOf" srcId="{5C99FF9D-6494-4163-B98F-949412BE8A2B}" destId="{B67B1AB9-6836-479D-BE51-06A4F8A5D7CB}" srcOrd="0" destOrd="0" presId="urn:microsoft.com/office/officeart/2005/8/layout/process5"/>
    <dgm:cxn modelId="{0FD0751C-A942-4B7F-9F4D-B42300E3B3A5}" srcId="{4120C446-A5AA-46DD-BC5A-246FE8EB12E3}" destId="{6EA63D0A-9EB0-4843-A413-3655221FB875}" srcOrd="1" destOrd="0" parTransId="{EE00735D-6113-44D4-9A56-9260AE0618A8}" sibTransId="{9BC8E4E3-D639-4693-AA3B-7EA1E3AF532E}"/>
    <dgm:cxn modelId="{E081DF03-A8D6-45B2-8E4B-CBE9C5C41698}" srcId="{4120C446-A5AA-46DD-BC5A-246FE8EB12E3}" destId="{80B6873C-5B7E-4CB0-80CE-65CEB7367DE4}" srcOrd="3" destOrd="0" parTransId="{6525B54D-6CAF-45A2-9649-30913BE690A6}" sibTransId="{CC94EDC8-2D2F-4464-9464-D5E133F8977B}"/>
    <dgm:cxn modelId="{22A41354-F8DC-4703-A5D3-A4001148928E}" type="presOf" srcId="{9BC8E4E3-D639-4693-AA3B-7EA1E3AF532E}" destId="{955E212C-9866-42C5-A6B0-7EC14E376C79}" srcOrd="1" destOrd="0" presId="urn:microsoft.com/office/officeart/2005/8/layout/process5"/>
    <dgm:cxn modelId="{273E349C-A45E-407E-95CF-B45244988E7D}" srcId="{4120C446-A5AA-46DD-BC5A-246FE8EB12E3}" destId="{9BE91A4B-AB91-45BC-AE3C-1C3D35C36596}" srcOrd="2" destOrd="0" parTransId="{8C6EAC78-F2B4-4B35-8A3B-BAFB6D7311D9}" sibTransId="{64414884-D009-4A57-8091-75D7F366902B}"/>
    <dgm:cxn modelId="{1A66A931-57D9-4CF4-801C-E6EF16F3E75A}" type="presOf" srcId="{80B6873C-5B7E-4CB0-80CE-65CEB7367DE4}" destId="{73BAEC27-892A-4A7C-8A6A-92225F5D9824}" srcOrd="0" destOrd="0" presId="urn:microsoft.com/office/officeart/2005/8/layout/process5"/>
    <dgm:cxn modelId="{31183EE7-A748-4C28-AAB8-78D9E572E673}" type="presOf" srcId="{64414884-D009-4A57-8091-75D7F366902B}" destId="{52292042-F898-43BE-BC16-EA00A2DC96CE}" srcOrd="1" destOrd="0" presId="urn:microsoft.com/office/officeart/2005/8/layout/process5"/>
    <dgm:cxn modelId="{C937905D-F816-486C-B9C1-1FEF4BFAF6BA}" type="presOf" srcId="{9BE91A4B-AB91-45BC-AE3C-1C3D35C36596}" destId="{4827581C-A95F-444B-883C-57D341E0CEC7}" srcOrd="0" destOrd="0" presId="urn:microsoft.com/office/officeart/2005/8/layout/process5"/>
    <dgm:cxn modelId="{9F176346-BC0F-4EB0-97BB-F84ED7AA18C6}" type="presOf" srcId="{5C99FF9D-6494-4163-B98F-949412BE8A2B}" destId="{4F26D009-1498-428B-B40A-82A719CF9D1B}" srcOrd="1" destOrd="0" presId="urn:microsoft.com/office/officeart/2005/8/layout/process5"/>
    <dgm:cxn modelId="{621B6ED8-4BDC-441F-B830-8377B13244BE}" type="presOf" srcId="{4120C446-A5AA-46DD-BC5A-246FE8EB12E3}" destId="{F2F34377-B82C-4C9A-8D07-E5351723AAFE}" srcOrd="0" destOrd="0" presId="urn:microsoft.com/office/officeart/2005/8/layout/process5"/>
    <dgm:cxn modelId="{F1F56D58-F861-484B-8550-E30C362337FD}" srcId="{4120C446-A5AA-46DD-BC5A-246FE8EB12E3}" destId="{54C3F861-500B-4DEA-92A6-B265FEC9E10A}" srcOrd="0" destOrd="0" parTransId="{CC44F191-E0ED-46B2-8A13-23B71AB9BF9C}" sibTransId="{5C99FF9D-6494-4163-B98F-949412BE8A2B}"/>
    <dgm:cxn modelId="{123AA7A4-9F58-4478-AA92-3FAF626529C9}" type="presOf" srcId="{6EA63D0A-9EB0-4843-A413-3655221FB875}" destId="{0EBE9665-0A2C-46E6-AD95-E26006E0A1C7}" srcOrd="0" destOrd="0" presId="urn:microsoft.com/office/officeart/2005/8/layout/process5"/>
    <dgm:cxn modelId="{CE116B82-1BFC-4D36-A495-B83E1D2DD552}" type="presOf" srcId="{9BC8E4E3-D639-4693-AA3B-7EA1E3AF532E}" destId="{C6492C5D-E623-4B74-8915-57BE351E999B}" srcOrd="0" destOrd="0" presId="urn:microsoft.com/office/officeart/2005/8/layout/process5"/>
    <dgm:cxn modelId="{15A153CD-414D-4024-83E4-4E1E7EBE5DF8}" type="presOf" srcId="{54C3F861-500B-4DEA-92A6-B265FEC9E10A}" destId="{D69E1283-9723-42B4-B9E8-279696F6F342}" srcOrd="0" destOrd="0" presId="urn:microsoft.com/office/officeart/2005/8/layout/process5"/>
    <dgm:cxn modelId="{57D464A6-01B3-4701-8CF4-CC43EEA5E864}" type="presParOf" srcId="{F2F34377-B82C-4C9A-8D07-E5351723AAFE}" destId="{D69E1283-9723-42B4-B9E8-279696F6F342}" srcOrd="0" destOrd="0" presId="urn:microsoft.com/office/officeart/2005/8/layout/process5"/>
    <dgm:cxn modelId="{57C89B2D-CDA7-42E6-8033-651807ECCFE5}" type="presParOf" srcId="{F2F34377-B82C-4C9A-8D07-E5351723AAFE}" destId="{B67B1AB9-6836-479D-BE51-06A4F8A5D7CB}" srcOrd="1" destOrd="0" presId="urn:microsoft.com/office/officeart/2005/8/layout/process5"/>
    <dgm:cxn modelId="{C1852643-5098-402B-9A0E-F7C9F2B2CA2B}" type="presParOf" srcId="{B67B1AB9-6836-479D-BE51-06A4F8A5D7CB}" destId="{4F26D009-1498-428B-B40A-82A719CF9D1B}" srcOrd="0" destOrd="0" presId="urn:microsoft.com/office/officeart/2005/8/layout/process5"/>
    <dgm:cxn modelId="{60987126-CFBD-4806-B0A2-0C1B6AE85EA4}" type="presParOf" srcId="{F2F34377-B82C-4C9A-8D07-E5351723AAFE}" destId="{0EBE9665-0A2C-46E6-AD95-E26006E0A1C7}" srcOrd="2" destOrd="0" presId="urn:microsoft.com/office/officeart/2005/8/layout/process5"/>
    <dgm:cxn modelId="{332E0F76-C2B1-4095-BB8C-A908C31AC7C7}" type="presParOf" srcId="{F2F34377-B82C-4C9A-8D07-E5351723AAFE}" destId="{C6492C5D-E623-4B74-8915-57BE351E999B}" srcOrd="3" destOrd="0" presId="urn:microsoft.com/office/officeart/2005/8/layout/process5"/>
    <dgm:cxn modelId="{4C25921C-2937-49E8-968F-A9712B3ED773}" type="presParOf" srcId="{C6492C5D-E623-4B74-8915-57BE351E999B}" destId="{955E212C-9866-42C5-A6B0-7EC14E376C79}" srcOrd="0" destOrd="0" presId="urn:microsoft.com/office/officeart/2005/8/layout/process5"/>
    <dgm:cxn modelId="{52383BE4-AAA7-4B04-A1A1-A3FCA7F4416E}" type="presParOf" srcId="{F2F34377-B82C-4C9A-8D07-E5351723AAFE}" destId="{4827581C-A95F-444B-883C-57D341E0CEC7}" srcOrd="4" destOrd="0" presId="urn:microsoft.com/office/officeart/2005/8/layout/process5"/>
    <dgm:cxn modelId="{56B23C21-5234-4B9A-8CA6-32B411DE1845}" type="presParOf" srcId="{F2F34377-B82C-4C9A-8D07-E5351723AAFE}" destId="{ACD7CC82-7213-445E-9DD4-0BF2884FFD46}" srcOrd="5" destOrd="0" presId="urn:microsoft.com/office/officeart/2005/8/layout/process5"/>
    <dgm:cxn modelId="{D7CB9E02-067F-425E-8025-2A704977F7CD}" type="presParOf" srcId="{ACD7CC82-7213-445E-9DD4-0BF2884FFD46}" destId="{52292042-F898-43BE-BC16-EA00A2DC96CE}" srcOrd="0" destOrd="0" presId="urn:microsoft.com/office/officeart/2005/8/layout/process5"/>
    <dgm:cxn modelId="{6D37EF5C-E278-4A68-B475-0DAB1908D8A2}" type="presParOf" srcId="{F2F34377-B82C-4C9A-8D07-E5351723AAFE}" destId="{73BAEC27-892A-4A7C-8A6A-92225F5D9824}" srcOrd="6"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B37916-3964-41D3-8A8A-23F2472EFF72}"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tr-TR"/>
        </a:p>
      </dgm:t>
    </dgm:pt>
    <dgm:pt modelId="{7D184DBB-32BF-4A4F-ACBC-73128F14C5DB}">
      <dgm:prSet phldrT="[Metin]" custT="1"/>
      <dgm:spPr/>
      <dgm:t>
        <a:bodyPr/>
        <a:lstStyle/>
        <a:p>
          <a:r>
            <a:rPr lang="tr-TR" sz="2000" b="1" i="1" dirty="0" smtClean="0"/>
            <a:t>Faaliyet düzeyinin belirlenmesi</a:t>
          </a:r>
          <a:endParaRPr lang="tr-TR" sz="2000" dirty="0"/>
        </a:p>
      </dgm:t>
    </dgm:pt>
    <dgm:pt modelId="{0F875795-A6C0-47E6-BF48-BAC4AD38D1CA}" type="parTrans" cxnId="{094A2E0E-8B88-4F1B-AB6A-7ADAA4F981F3}">
      <dgm:prSet/>
      <dgm:spPr/>
      <dgm:t>
        <a:bodyPr/>
        <a:lstStyle/>
        <a:p>
          <a:endParaRPr lang="tr-TR"/>
        </a:p>
      </dgm:t>
    </dgm:pt>
    <dgm:pt modelId="{42DB09D7-FE46-44B6-84DC-0EEC27ACCD66}" type="sibTrans" cxnId="{094A2E0E-8B88-4F1B-AB6A-7ADAA4F981F3}">
      <dgm:prSet/>
      <dgm:spPr/>
      <dgm:t>
        <a:bodyPr/>
        <a:lstStyle/>
        <a:p>
          <a:endParaRPr lang="tr-TR"/>
        </a:p>
      </dgm:t>
    </dgm:pt>
    <dgm:pt modelId="{B2D09F22-3346-4DE8-A72A-D159C686638C}">
      <dgm:prSet phldrT="[Metin]"/>
      <dgm:spPr/>
      <dgm:t>
        <a:bodyPr/>
        <a:lstStyle/>
        <a:p>
          <a:r>
            <a:rPr lang="tr-TR" b="1" i="1" dirty="0" smtClean="0"/>
            <a:t>Toplam fiziki kaynak ihtiyacının belirlenmesi</a:t>
          </a:r>
          <a:endParaRPr lang="tr-TR" dirty="0"/>
        </a:p>
      </dgm:t>
    </dgm:pt>
    <dgm:pt modelId="{33861151-FC7E-418B-B566-CA950823B465}" type="parTrans" cxnId="{F3887769-3D3C-4228-A7CB-FB70A8D4D90F}">
      <dgm:prSet/>
      <dgm:spPr/>
      <dgm:t>
        <a:bodyPr/>
        <a:lstStyle/>
        <a:p>
          <a:endParaRPr lang="tr-TR"/>
        </a:p>
      </dgm:t>
    </dgm:pt>
    <dgm:pt modelId="{8E5E3717-1138-456F-9AC7-344924BB9BCE}" type="sibTrans" cxnId="{F3887769-3D3C-4228-A7CB-FB70A8D4D90F}">
      <dgm:prSet/>
      <dgm:spPr/>
      <dgm:t>
        <a:bodyPr/>
        <a:lstStyle/>
        <a:p>
          <a:endParaRPr lang="tr-TR"/>
        </a:p>
      </dgm:t>
    </dgm:pt>
    <dgm:pt modelId="{E0E146DC-309B-4D16-A888-5EE196F3672C}">
      <dgm:prSet phldrT="[Metin]"/>
      <dgm:spPr/>
      <dgm:t>
        <a:bodyPr/>
        <a:lstStyle/>
        <a:p>
          <a:r>
            <a:rPr lang="tr-TR" b="1" i="1" dirty="0" smtClean="0"/>
            <a:t>Kaynakların birim fiyat veya maliyetlerinin belirlenmesi</a:t>
          </a:r>
          <a:endParaRPr lang="tr-TR" dirty="0"/>
        </a:p>
      </dgm:t>
    </dgm:pt>
    <dgm:pt modelId="{3995E107-703E-422F-AD4B-F525DCBED85D}" type="parTrans" cxnId="{B6C2AE79-C144-4DBF-BA6F-95357BA33ED9}">
      <dgm:prSet/>
      <dgm:spPr/>
      <dgm:t>
        <a:bodyPr/>
        <a:lstStyle/>
        <a:p>
          <a:endParaRPr lang="tr-TR"/>
        </a:p>
      </dgm:t>
    </dgm:pt>
    <dgm:pt modelId="{9822505F-9C85-4E43-B30E-CED6165ADF0A}" type="sibTrans" cxnId="{B6C2AE79-C144-4DBF-BA6F-95357BA33ED9}">
      <dgm:prSet/>
      <dgm:spPr/>
      <dgm:t>
        <a:bodyPr/>
        <a:lstStyle/>
        <a:p>
          <a:endParaRPr lang="tr-TR"/>
        </a:p>
      </dgm:t>
    </dgm:pt>
    <dgm:pt modelId="{7E560717-AB00-4DC8-952C-5A528BAC83CC}">
      <dgm:prSet phldrT="[Metin]"/>
      <dgm:spPr/>
      <dgm:t>
        <a:bodyPr/>
        <a:lstStyle/>
        <a:p>
          <a:r>
            <a:rPr lang="tr-TR" b="1" i="1" dirty="0" smtClean="0"/>
            <a:t>Toplam faaliyet/proje maliyetinin hesaplanması</a:t>
          </a:r>
          <a:endParaRPr lang="tr-TR" dirty="0"/>
        </a:p>
      </dgm:t>
    </dgm:pt>
    <dgm:pt modelId="{6E8FF2EB-8BFE-4787-8AFF-FBE1913FD068}" type="parTrans" cxnId="{E355BA20-914C-4143-9D6A-83AC53A649E2}">
      <dgm:prSet/>
      <dgm:spPr/>
      <dgm:t>
        <a:bodyPr/>
        <a:lstStyle/>
        <a:p>
          <a:endParaRPr lang="tr-TR"/>
        </a:p>
      </dgm:t>
    </dgm:pt>
    <dgm:pt modelId="{3B716595-8AAA-42C4-B9F2-A4E1DBD48962}" type="sibTrans" cxnId="{E355BA20-914C-4143-9D6A-83AC53A649E2}">
      <dgm:prSet/>
      <dgm:spPr/>
      <dgm:t>
        <a:bodyPr/>
        <a:lstStyle/>
        <a:p>
          <a:endParaRPr lang="tr-TR"/>
        </a:p>
      </dgm:t>
    </dgm:pt>
    <dgm:pt modelId="{16718697-687E-4BF9-A019-E33D9D4AA8AA}">
      <dgm:prSet phldrT="[Metin]" custT="1"/>
      <dgm:spPr/>
      <dgm:t>
        <a:bodyPr/>
        <a:lstStyle/>
        <a:p>
          <a:r>
            <a:rPr lang="tr-TR" sz="3200" b="1" i="1" dirty="0" smtClean="0">
              <a:solidFill>
                <a:srgbClr val="FF0000"/>
              </a:solidFill>
            </a:rPr>
            <a:t>FAALİYET BÜTÇESİ</a:t>
          </a:r>
          <a:endParaRPr lang="tr-TR" sz="3200" b="1" i="1" dirty="0">
            <a:solidFill>
              <a:srgbClr val="FF0000"/>
            </a:solidFill>
          </a:endParaRPr>
        </a:p>
      </dgm:t>
    </dgm:pt>
    <dgm:pt modelId="{2CC11997-8945-49F7-B95C-F2A6DBA4BC89}" type="parTrans" cxnId="{0EA00BF0-042D-49CE-B865-06B54BB2DDC7}">
      <dgm:prSet/>
      <dgm:spPr/>
      <dgm:t>
        <a:bodyPr/>
        <a:lstStyle/>
        <a:p>
          <a:endParaRPr lang="tr-TR"/>
        </a:p>
      </dgm:t>
    </dgm:pt>
    <dgm:pt modelId="{832013F7-4BD8-40CE-B321-6FEF4072BEB7}" type="sibTrans" cxnId="{0EA00BF0-042D-49CE-B865-06B54BB2DDC7}">
      <dgm:prSet/>
      <dgm:spPr/>
      <dgm:t>
        <a:bodyPr/>
        <a:lstStyle/>
        <a:p>
          <a:endParaRPr lang="tr-TR"/>
        </a:p>
      </dgm:t>
    </dgm:pt>
    <dgm:pt modelId="{D407E722-4750-4DB4-94FE-66E9764D5FC1}">
      <dgm:prSet/>
      <dgm:spPr/>
      <dgm:t>
        <a:bodyPr/>
        <a:lstStyle/>
        <a:p>
          <a:endParaRPr lang="tr-TR"/>
        </a:p>
      </dgm:t>
    </dgm:pt>
    <dgm:pt modelId="{09AC812A-67A8-4B0D-803B-6B4D92A6487E}" type="parTrans" cxnId="{A5EF7798-82D2-40DF-9EB8-2C341AA9E88E}">
      <dgm:prSet/>
      <dgm:spPr/>
      <dgm:t>
        <a:bodyPr/>
        <a:lstStyle/>
        <a:p>
          <a:endParaRPr lang="tr-TR"/>
        </a:p>
      </dgm:t>
    </dgm:pt>
    <dgm:pt modelId="{4964BF81-30B7-43C8-B582-393BA5F89604}" type="sibTrans" cxnId="{A5EF7798-82D2-40DF-9EB8-2C341AA9E88E}">
      <dgm:prSet/>
      <dgm:spPr/>
      <dgm:t>
        <a:bodyPr/>
        <a:lstStyle/>
        <a:p>
          <a:endParaRPr lang="tr-TR"/>
        </a:p>
      </dgm:t>
    </dgm:pt>
    <dgm:pt modelId="{3384B7BD-C529-4DA6-9B4C-84E71720977B}">
      <dgm:prSet/>
      <dgm:spPr/>
      <dgm:t>
        <a:bodyPr/>
        <a:lstStyle/>
        <a:p>
          <a:endParaRPr lang="tr-TR"/>
        </a:p>
      </dgm:t>
    </dgm:pt>
    <dgm:pt modelId="{52C0304C-0938-4CF4-91B0-5D98B68B8434}" type="parTrans" cxnId="{31B87B8B-AB25-4AE5-927F-599F4A2C5E2C}">
      <dgm:prSet/>
      <dgm:spPr/>
      <dgm:t>
        <a:bodyPr/>
        <a:lstStyle/>
        <a:p>
          <a:endParaRPr lang="tr-TR"/>
        </a:p>
      </dgm:t>
    </dgm:pt>
    <dgm:pt modelId="{ADAD1E13-837B-4074-8F5B-167224B7E1DC}" type="sibTrans" cxnId="{31B87B8B-AB25-4AE5-927F-599F4A2C5E2C}">
      <dgm:prSet/>
      <dgm:spPr/>
      <dgm:t>
        <a:bodyPr/>
        <a:lstStyle/>
        <a:p>
          <a:endParaRPr lang="tr-TR"/>
        </a:p>
      </dgm:t>
    </dgm:pt>
    <dgm:pt modelId="{81453E82-9578-483A-8EF7-BC3851974EB7}" type="pres">
      <dgm:prSet presAssocID="{D7B37916-3964-41D3-8A8A-23F2472EFF72}" presName="diagram" presStyleCnt="0">
        <dgm:presLayoutVars>
          <dgm:dir/>
          <dgm:resizeHandles val="exact"/>
        </dgm:presLayoutVars>
      </dgm:prSet>
      <dgm:spPr/>
      <dgm:t>
        <a:bodyPr/>
        <a:lstStyle/>
        <a:p>
          <a:endParaRPr lang="tr-TR"/>
        </a:p>
      </dgm:t>
    </dgm:pt>
    <dgm:pt modelId="{92774601-A999-413D-8D9B-542AA8B2002C}" type="pres">
      <dgm:prSet presAssocID="{7D184DBB-32BF-4A4F-ACBC-73128F14C5DB}" presName="node" presStyleLbl="node1" presStyleIdx="0" presStyleCnt="7">
        <dgm:presLayoutVars>
          <dgm:bulletEnabled val="1"/>
        </dgm:presLayoutVars>
      </dgm:prSet>
      <dgm:spPr/>
      <dgm:t>
        <a:bodyPr/>
        <a:lstStyle/>
        <a:p>
          <a:endParaRPr lang="tr-TR"/>
        </a:p>
      </dgm:t>
    </dgm:pt>
    <dgm:pt modelId="{00F9CEF9-8B7D-44CD-9798-F1B26ADA5BB8}" type="pres">
      <dgm:prSet presAssocID="{42DB09D7-FE46-44B6-84DC-0EEC27ACCD66}" presName="sibTrans" presStyleLbl="sibTrans2D1" presStyleIdx="0" presStyleCnt="6"/>
      <dgm:spPr/>
      <dgm:t>
        <a:bodyPr/>
        <a:lstStyle/>
        <a:p>
          <a:endParaRPr lang="tr-TR"/>
        </a:p>
      </dgm:t>
    </dgm:pt>
    <dgm:pt modelId="{12AA1D69-CA3A-48CE-825E-95EAFDF0EECA}" type="pres">
      <dgm:prSet presAssocID="{42DB09D7-FE46-44B6-84DC-0EEC27ACCD66}" presName="connectorText" presStyleLbl="sibTrans2D1" presStyleIdx="0" presStyleCnt="6"/>
      <dgm:spPr/>
      <dgm:t>
        <a:bodyPr/>
        <a:lstStyle/>
        <a:p>
          <a:endParaRPr lang="tr-TR"/>
        </a:p>
      </dgm:t>
    </dgm:pt>
    <dgm:pt modelId="{320A438D-65A7-4025-96EE-33E3CB4471C6}" type="pres">
      <dgm:prSet presAssocID="{D407E722-4750-4DB4-94FE-66E9764D5FC1}" presName="node" presStyleLbl="node1" presStyleIdx="1" presStyleCnt="7">
        <dgm:presLayoutVars>
          <dgm:bulletEnabled val="1"/>
        </dgm:presLayoutVars>
      </dgm:prSet>
      <dgm:spPr/>
      <dgm:t>
        <a:bodyPr/>
        <a:lstStyle/>
        <a:p>
          <a:endParaRPr lang="tr-TR"/>
        </a:p>
      </dgm:t>
    </dgm:pt>
    <dgm:pt modelId="{E40E9BAD-743C-451E-B339-63615D422C4D}" type="pres">
      <dgm:prSet presAssocID="{4964BF81-30B7-43C8-B582-393BA5F89604}" presName="sibTrans" presStyleLbl="sibTrans2D1" presStyleIdx="1" presStyleCnt="6"/>
      <dgm:spPr/>
      <dgm:t>
        <a:bodyPr/>
        <a:lstStyle/>
        <a:p>
          <a:endParaRPr lang="tr-TR"/>
        </a:p>
      </dgm:t>
    </dgm:pt>
    <dgm:pt modelId="{2146B041-3499-4483-8D4C-C29B2E0D1865}" type="pres">
      <dgm:prSet presAssocID="{4964BF81-30B7-43C8-B582-393BA5F89604}" presName="connectorText" presStyleLbl="sibTrans2D1" presStyleIdx="1" presStyleCnt="6"/>
      <dgm:spPr/>
      <dgm:t>
        <a:bodyPr/>
        <a:lstStyle/>
        <a:p>
          <a:endParaRPr lang="tr-TR"/>
        </a:p>
      </dgm:t>
    </dgm:pt>
    <dgm:pt modelId="{473E095C-5FE2-4085-9D63-30AB37FF5E1C}" type="pres">
      <dgm:prSet presAssocID="{3384B7BD-C529-4DA6-9B4C-84E71720977B}" presName="node" presStyleLbl="node1" presStyleIdx="2" presStyleCnt="7">
        <dgm:presLayoutVars>
          <dgm:bulletEnabled val="1"/>
        </dgm:presLayoutVars>
      </dgm:prSet>
      <dgm:spPr/>
      <dgm:t>
        <a:bodyPr/>
        <a:lstStyle/>
        <a:p>
          <a:endParaRPr lang="tr-TR"/>
        </a:p>
      </dgm:t>
    </dgm:pt>
    <dgm:pt modelId="{EF941701-415E-4D9A-A8C5-CC51BA6FBFA8}" type="pres">
      <dgm:prSet presAssocID="{ADAD1E13-837B-4074-8F5B-167224B7E1DC}" presName="sibTrans" presStyleLbl="sibTrans2D1" presStyleIdx="2" presStyleCnt="6"/>
      <dgm:spPr/>
      <dgm:t>
        <a:bodyPr/>
        <a:lstStyle/>
        <a:p>
          <a:endParaRPr lang="tr-TR"/>
        </a:p>
      </dgm:t>
    </dgm:pt>
    <dgm:pt modelId="{5C451368-E824-4A92-8F3C-16ACB73A3AFE}" type="pres">
      <dgm:prSet presAssocID="{ADAD1E13-837B-4074-8F5B-167224B7E1DC}" presName="connectorText" presStyleLbl="sibTrans2D1" presStyleIdx="2" presStyleCnt="6"/>
      <dgm:spPr/>
      <dgm:t>
        <a:bodyPr/>
        <a:lstStyle/>
        <a:p>
          <a:endParaRPr lang="tr-TR"/>
        </a:p>
      </dgm:t>
    </dgm:pt>
    <dgm:pt modelId="{A13D7945-EF83-4943-9CEF-BB189352A5F5}" type="pres">
      <dgm:prSet presAssocID="{B2D09F22-3346-4DE8-A72A-D159C686638C}" presName="node" presStyleLbl="node1" presStyleIdx="3" presStyleCnt="7">
        <dgm:presLayoutVars>
          <dgm:bulletEnabled val="1"/>
        </dgm:presLayoutVars>
      </dgm:prSet>
      <dgm:spPr/>
      <dgm:t>
        <a:bodyPr/>
        <a:lstStyle/>
        <a:p>
          <a:endParaRPr lang="tr-TR"/>
        </a:p>
      </dgm:t>
    </dgm:pt>
    <dgm:pt modelId="{A3693799-DD80-419E-8073-2831F14740F2}" type="pres">
      <dgm:prSet presAssocID="{8E5E3717-1138-456F-9AC7-344924BB9BCE}" presName="sibTrans" presStyleLbl="sibTrans2D1" presStyleIdx="3" presStyleCnt="6"/>
      <dgm:spPr/>
      <dgm:t>
        <a:bodyPr/>
        <a:lstStyle/>
        <a:p>
          <a:endParaRPr lang="tr-TR"/>
        </a:p>
      </dgm:t>
    </dgm:pt>
    <dgm:pt modelId="{1DC5E9A6-0EFE-47A4-8AEB-F6FB62B2B2DC}" type="pres">
      <dgm:prSet presAssocID="{8E5E3717-1138-456F-9AC7-344924BB9BCE}" presName="connectorText" presStyleLbl="sibTrans2D1" presStyleIdx="3" presStyleCnt="6"/>
      <dgm:spPr/>
      <dgm:t>
        <a:bodyPr/>
        <a:lstStyle/>
        <a:p>
          <a:endParaRPr lang="tr-TR"/>
        </a:p>
      </dgm:t>
    </dgm:pt>
    <dgm:pt modelId="{20A4BDD0-66E7-4944-B2FD-E2E1FB629E68}" type="pres">
      <dgm:prSet presAssocID="{E0E146DC-309B-4D16-A888-5EE196F3672C}" presName="node" presStyleLbl="node1" presStyleIdx="4" presStyleCnt="7">
        <dgm:presLayoutVars>
          <dgm:bulletEnabled val="1"/>
        </dgm:presLayoutVars>
      </dgm:prSet>
      <dgm:spPr/>
      <dgm:t>
        <a:bodyPr/>
        <a:lstStyle/>
        <a:p>
          <a:endParaRPr lang="tr-TR"/>
        </a:p>
      </dgm:t>
    </dgm:pt>
    <dgm:pt modelId="{7FF3986D-C507-4890-B666-D1F4B1FF90AB}" type="pres">
      <dgm:prSet presAssocID="{9822505F-9C85-4E43-B30E-CED6165ADF0A}" presName="sibTrans" presStyleLbl="sibTrans2D1" presStyleIdx="4" presStyleCnt="6"/>
      <dgm:spPr/>
      <dgm:t>
        <a:bodyPr/>
        <a:lstStyle/>
        <a:p>
          <a:endParaRPr lang="tr-TR"/>
        </a:p>
      </dgm:t>
    </dgm:pt>
    <dgm:pt modelId="{FAECC9A8-5BC3-4D9B-843B-C699DE3E9F2E}" type="pres">
      <dgm:prSet presAssocID="{9822505F-9C85-4E43-B30E-CED6165ADF0A}" presName="connectorText" presStyleLbl="sibTrans2D1" presStyleIdx="4" presStyleCnt="6"/>
      <dgm:spPr/>
      <dgm:t>
        <a:bodyPr/>
        <a:lstStyle/>
        <a:p>
          <a:endParaRPr lang="tr-TR"/>
        </a:p>
      </dgm:t>
    </dgm:pt>
    <dgm:pt modelId="{44DB6054-2365-4E25-A481-2C97C4E8062A}" type="pres">
      <dgm:prSet presAssocID="{7E560717-AB00-4DC8-952C-5A528BAC83CC}" presName="node" presStyleLbl="node1" presStyleIdx="5" presStyleCnt="7">
        <dgm:presLayoutVars>
          <dgm:bulletEnabled val="1"/>
        </dgm:presLayoutVars>
      </dgm:prSet>
      <dgm:spPr/>
      <dgm:t>
        <a:bodyPr/>
        <a:lstStyle/>
        <a:p>
          <a:endParaRPr lang="tr-TR"/>
        </a:p>
      </dgm:t>
    </dgm:pt>
    <dgm:pt modelId="{FF5E4A5F-8EF7-4699-A580-1D78589EC57C}" type="pres">
      <dgm:prSet presAssocID="{3B716595-8AAA-42C4-B9F2-A4E1DBD48962}" presName="sibTrans" presStyleLbl="sibTrans2D1" presStyleIdx="5" presStyleCnt="6"/>
      <dgm:spPr/>
      <dgm:t>
        <a:bodyPr/>
        <a:lstStyle/>
        <a:p>
          <a:endParaRPr lang="tr-TR"/>
        </a:p>
      </dgm:t>
    </dgm:pt>
    <dgm:pt modelId="{0DF9E1E9-7130-4732-A0AB-C24A817B3120}" type="pres">
      <dgm:prSet presAssocID="{3B716595-8AAA-42C4-B9F2-A4E1DBD48962}" presName="connectorText" presStyleLbl="sibTrans2D1" presStyleIdx="5" presStyleCnt="6"/>
      <dgm:spPr/>
      <dgm:t>
        <a:bodyPr/>
        <a:lstStyle/>
        <a:p>
          <a:endParaRPr lang="tr-TR"/>
        </a:p>
      </dgm:t>
    </dgm:pt>
    <dgm:pt modelId="{E6DCBD38-4BEE-4424-8AB1-183AE3B13081}" type="pres">
      <dgm:prSet presAssocID="{16718697-687E-4BF9-A019-E33D9D4AA8AA}" presName="node" presStyleLbl="node1" presStyleIdx="6" presStyleCnt="7">
        <dgm:presLayoutVars>
          <dgm:bulletEnabled val="1"/>
        </dgm:presLayoutVars>
      </dgm:prSet>
      <dgm:spPr/>
      <dgm:t>
        <a:bodyPr/>
        <a:lstStyle/>
        <a:p>
          <a:endParaRPr lang="tr-TR"/>
        </a:p>
      </dgm:t>
    </dgm:pt>
  </dgm:ptLst>
  <dgm:cxnLst>
    <dgm:cxn modelId="{3D1047B1-8292-4057-B28F-AC0FFEA009E0}" type="presOf" srcId="{E0E146DC-309B-4D16-A888-5EE196F3672C}" destId="{20A4BDD0-66E7-4944-B2FD-E2E1FB629E68}" srcOrd="0" destOrd="0" presId="urn:microsoft.com/office/officeart/2005/8/layout/process5"/>
    <dgm:cxn modelId="{5C1F2EC3-77ED-49A9-8C7D-5C5EF9DEFAC7}" type="presOf" srcId="{8E5E3717-1138-456F-9AC7-344924BB9BCE}" destId="{A3693799-DD80-419E-8073-2831F14740F2}" srcOrd="0" destOrd="0" presId="urn:microsoft.com/office/officeart/2005/8/layout/process5"/>
    <dgm:cxn modelId="{A5EF7798-82D2-40DF-9EB8-2C341AA9E88E}" srcId="{D7B37916-3964-41D3-8A8A-23F2472EFF72}" destId="{D407E722-4750-4DB4-94FE-66E9764D5FC1}" srcOrd="1" destOrd="0" parTransId="{09AC812A-67A8-4B0D-803B-6B4D92A6487E}" sibTransId="{4964BF81-30B7-43C8-B582-393BA5F89604}"/>
    <dgm:cxn modelId="{47F4DB9A-4DE3-420A-828D-6B57F8E89AF6}" type="presOf" srcId="{B2D09F22-3346-4DE8-A72A-D159C686638C}" destId="{A13D7945-EF83-4943-9CEF-BB189352A5F5}" srcOrd="0" destOrd="0" presId="urn:microsoft.com/office/officeart/2005/8/layout/process5"/>
    <dgm:cxn modelId="{E6D4D7D9-4E28-4F75-AB8B-913AE6743AAE}" type="presOf" srcId="{8E5E3717-1138-456F-9AC7-344924BB9BCE}" destId="{1DC5E9A6-0EFE-47A4-8AEB-F6FB62B2B2DC}" srcOrd="1" destOrd="0" presId="urn:microsoft.com/office/officeart/2005/8/layout/process5"/>
    <dgm:cxn modelId="{E355BA20-914C-4143-9D6A-83AC53A649E2}" srcId="{D7B37916-3964-41D3-8A8A-23F2472EFF72}" destId="{7E560717-AB00-4DC8-952C-5A528BAC83CC}" srcOrd="5" destOrd="0" parTransId="{6E8FF2EB-8BFE-4787-8AFF-FBE1913FD068}" sibTransId="{3B716595-8AAA-42C4-B9F2-A4E1DBD48962}"/>
    <dgm:cxn modelId="{E913F99D-5854-445B-BEA2-48F33EE93748}" type="presOf" srcId="{9822505F-9C85-4E43-B30E-CED6165ADF0A}" destId="{7FF3986D-C507-4890-B666-D1F4B1FF90AB}" srcOrd="0" destOrd="0" presId="urn:microsoft.com/office/officeart/2005/8/layout/process5"/>
    <dgm:cxn modelId="{206209F7-B107-4373-A035-963E92AD55FE}" type="presOf" srcId="{7D184DBB-32BF-4A4F-ACBC-73128F14C5DB}" destId="{92774601-A999-413D-8D9B-542AA8B2002C}" srcOrd="0" destOrd="0" presId="urn:microsoft.com/office/officeart/2005/8/layout/process5"/>
    <dgm:cxn modelId="{0EA00BF0-042D-49CE-B865-06B54BB2DDC7}" srcId="{D7B37916-3964-41D3-8A8A-23F2472EFF72}" destId="{16718697-687E-4BF9-A019-E33D9D4AA8AA}" srcOrd="6" destOrd="0" parTransId="{2CC11997-8945-49F7-B95C-F2A6DBA4BC89}" sibTransId="{832013F7-4BD8-40CE-B321-6FEF4072BEB7}"/>
    <dgm:cxn modelId="{31B87B8B-AB25-4AE5-927F-599F4A2C5E2C}" srcId="{D7B37916-3964-41D3-8A8A-23F2472EFF72}" destId="{3384B7BD-C529-4DA6-9B4C-84E71720977B}" srcOrd="2" destOrd="0" parTransId="{52C0304C-0938-4CF4-91B0-5D98B68B8434}" sibTransId="{ADAD1E13-837B-4074-8F5B-167224B7E1DC}"/>
    <dgm:cxn modelId="{D47A2E06-6ED5-4845-8B05-6255B531E733}" type="presOf" srcId="{ADAD1E13-837B-4074-8F5B-167224B7E1DC}" destId="{5C451368-E824-4A92-8F3C-16ACB73A3AFE}" srcOrd="1" destOrd="0" presId="urn:microsoft.com/office/officeart/2005/8/layout/process5"/>
    <dgm:cxn modelId="{BAA5C4BE-B5D9-4D9D-BFA9-672C94149594}" type="presOf" srcId="{42DB09D7-FE46-44B6-84DC-0EEC27ACCD66}" destId="{00F9CEF9-8B7D-44CD-9798-F1B26ADA5BB8}" srcOrd="0" destOrd="0" presId="urn:microsoft.com/office/officeart/2005/8/layout/process5"/>
    <dgm:cxn modelId="{913886AD-5F9C-4214-AE47-B938A3556328}" type="presOf" srcId="{16718697-687E-4BF9-A019-E33D9D4AA8AA}" destId="{E6DCBD38-4BEE-4424-8AB1-183AE3B13081}" srcOrd="0" destOrd="0" presId="urn:microsoft.com/office/officeart/2005/8/layout/process5"/>
    <dgm:cxn modelId="{2C687320-F1C8-4DCC-ABB4-01323FF2073E}" type="presOf" srcId="{4964BF81-30B7-43C8-B582-393BA5F89604}" destId="{2146B041-3499-4483-8D4C-C29B2E0D1865}" srcOrd="1" destOrd="0" presId="urn:microsoft.com/office/officeart/2005/8/layout/process5"/>
    <dgm:cxn modelId="{0F1A89DF-44C8-46EB-A5D9-A55ACC88DB7C}" type="presOf" srcId="{4964BF81-30B7-43C8-B582-393BA5F89604}" destId="{E40E9BAD-743C-451E-B339-63615D422C4D}" srcOrd="0" destOrd="0" presId="urn:microsoft.com/office/officeart/2005/8/layout/process5"/>
    <dgm:cxn modelId="{709BCC85-40D8-45DC-91BD-D6746968380D}" type="presOf" srcId="{ADAD1E13-837B-4074-8F5B-167224B7E1DC}" destId="{EF941701-415E-4D9A-A8C5-CC51BA6FBFA8}" srcOrd="0" destOrd="0" presId="urn:microsoft.com/office/officeart/2005/8/layout/process5"/>
    <dgm:cxn modelId="{F4D1D519-5731-48C8-AECB-88510CF749E5}" type="presOf" srcId="{7E560717-AB00-4DC8-952C-5A528BAC83CC}" destId="{44DB6054-2365-4E25-A481-2C97C4E8062A}" srcOrd="0" destOrd="0" presId="urn:microsoft.com/office/officeart/2005/8/layout/process5"/>
    <dgm:cxn modelId="{64B86586-C560-4C7B-9912-A067D91B9DDF}" type="presOf" srcId="{9822505F-9C85-4E43-B30E-CED6165ADF0A}" destId="{FAECC9A8-5BC3-4D9B-843B-C699DE3E9F2E}" srcOrd="1" destOrd="0" presId="urn:microsoft.com/office/officeart/2005/8/layout/process5"/>
    <dgm:cxn modelId="{094A2E0E-8B88-4F1B-AB6A-7ADAA4F981F3}" srcId="{D7B37916-3964-41D3-8A8A-23F2472EFF72}" destId="{7D184DBB-32BF-4A4F-ACBC-73128F14C5DB}" srcOrd="0" destOrd="0" parTransId="{0F875795-A6C0-47E6-BF48-BAC4AD38D1CA}" sibTransId="{42DB09D7-FE46-44B6-84DC-0EEC27ACCD66}"/>
    <dgm:cxn modelId="{C594F281-BC7F-4D9B-90ED-438D9BD2D860}" type="presOf" srcId="{3B716595-8AAA-42C4-B9F2-A4E1DBD48962}" destId="{FF5E4A5F-8EF7-4699-A580-1D78589EC57C}" srcOrd="0" destOrd="0" presId="urn:microsoft.com/office/officeart/2005/8/layout/process5"/>
    <dgm:cxn modelId="{85E14F70-FCFD-414F-BDFC-A2B0ECDF5161}" type="presOf" srcId="{3B716595-8AAA-42C4-B9F2-A4E1DBD48962}" destId="{0DF9E1E9-7130-4732-A0AB-C24A817B3120}" srcOrd="1" destOrd="0" presId="urn:microsoft.com/office/officeart/2005/8/layout/process5"/>
    <dgm:cxn modelId="{4BFE0261-75A5-4309-8F94-0EF983A88C1F}" type="presOf" srcId="{3384B7BD-C529-4DA6-9B4C-84E71720977B}" destId="{473E095C-5FE2-4085-9D63-30AB37FF5E1C}" srcOrd="0" destOrd="0" presId="urn:microsoft.com/office/officeart/2005/8/layout/process5"/>
    <dgm:cxn modelId="{5D1E7E02-D46A-491B-932F-750A2BE512AF}" type="presOf" srcId="{D7B37916-3964-41D3-8A8A-23F2472EFF72}" destId="{81453E82-9578-483A-8EF7-BC3851974EB7}" srcOrd="0" destOrd="0" presId="urn:microsoft.com/office/officeart/2005/8/layout/process5"/>
    <dgm:cxn modelId="{D8E090B6-7580-45E9-9FCC-3EB289E807DF}" type="presOf" srcId="{D407E722-4750-4DB4-94FE-66E9764D5FC1}" destId="{320A438D-65A7-4025-96EE-33E3CB4471C6}" srcOrd="0" destOrd="0" presId="urn:microsoft.com/office/officeart/2005/8/layout/process5"/>
    <dgm:cxn modelId="{B1B57D3A-818C-40A2-9A32-9139BA7CB16C}" type="presOf" srcId="{42DB09D7-FE46-44B6-84DC-0EEC27ACCD66}" destId="{12AA1D69-CA3A-48CE-825E-95EAFDF0EECA}" srcOrd="1" destOrd="0" presId="urn:microsoft.com/office/officeart/2005/8/layout/process5"/>
    <dgm:cxn modelId="{F3887769-3D3C-4228-A7CB-FB70A8D4D90F}" srcId="{D7B37916-3964-41D3-8A8A-23F2472EFF72}" destId="{B2D09F22-3346-4DE8-A72A-D159C686638C}" srcOrd="3" destOrd="0" parTransId="{33861151-FC7E-418B-B566-CA950823B465}" sibTransId="{8E5E3717-1138-456F-9AC7-344924BB9BCE}"/>
    <dgm:cxn modelId="{B6C2AE79-C144-4DBF-BA6F-95357BA33ED9}" srcId="{D7B37916-3964-41D3-8A8A-23F2472EFF72}" destId="{E0E146DC-309B-4D16-A888-5EE196F3672C}" srcOrd="4" destOrd="0" parTransId="{3995E107-703E-422F-AD4B-F525DCBED85D}" sibTransId="{9822505F-9C85-4E43-B30E-CED6165ADF0A}"/>
    <dgm:cxn modelId="{8FC57BA9-6A83-4C1C-A22A-E6C7BF61F368}" type="presParOf" srcId="{81453E82-9578-483A-8EF7-BC3851974EB7}" destId="{92774601-A999-413D-8D9B-542AA8B2002C}" srcOrd="0" destOrd="0" presId="urn:microsoft.com/office/officeart/2005/8/layout/process5"/>
    <dgm:cxn modelId="{B5F15E5D-D0F6-47E6-B547-AB3C8CB37D05}" type="presParOf" srcId="{81453E82-9578-483A-8EF7-BC3851974EB7}" destId="{00F9CEF9-8B7D-44CD-9798-F1B26ADA5BB8}" srcOrd="1" destOrd="0" presId="urn:microsoft.com/office/officeart/2005/8/layout/process5"/>
    <dgm:cxn modelId="{65EF91B5-371F-4178-BE4C-545B10AF49EE}" type="presParOf" srcId="{00F9CEF9-8B7D-44CD-9798-F1B26ADA5BB8}" destId="{12AA1D69-CA3A-48CE-825E-95EAFDF0EECA}" srcOrd="0" destOrd="0" presId="urn:microsoft.com/office/officeart/2005/8/layout/process5"/>
    <dgm:cxn modelId="{482D720B-08B6-4614-8F6C-467A0FBA08B8}" type="presParOf" srcId="{81453E82-9578-483A-8EF7-BC3851974EB7}" destId="{320A438D-65A7-4025-96EE-33E3CB4471C6}" srcOrd="2" destOrd="0" presId="urn:microsoft.com/office/officeart/2005/8/layout/process5"/>
    <dgm:cxn modelId="{D923564B-C33B-4BE2-976F-14C191F1D99B}" type="presParOf" srcId="{81453E82-9578-483A-8EF7-BC3851974EB7}" destId="{E40E9BAD-743C-451E-B339-63615D422C4D}" srcOrd="3" destOrd="0" presId="urn:microsoft.com/office/officeart/2005/8/layout/process5"/>
    <dgm:cxn modelId="{7A1968E9-4C9D-40A8-A00A-72D4F0C0E88D}" type="presParOf" srcId="{E40E9BAD-743C-451E-B339-63615D422C4D}" destId="{2146B041-3499-4483-8D4C-C29B2E0D1865}" srcOrd="0" destOrd="0" presId="urn:microsoft.com/office/officeart/2005/8/layout/process5"/>
    <dgm:cxn modelId="{01B44F46-F28D-4D02-A658-10D5514063F9}" type="presParOf" srcId="{81453E82-9578-483A-8EF7-BC3851974EB7}" destId="{473E095C-5FE2-4085-9D63-30AB37FF5E1C}" srcOrd="4" destOrd="0" presId="urn:microsoft.com/office/officeart/2005/8/layout/process5"/>
    <dgm:cxn modelId="{6B57888F-CBB6-4593-94B1-957CDB4F3B9D}" type="presParOf" srcId="{81453E82-9578-483A-8EF7-BC3851974EB7}" destId="{EF941701-415E-4D9A-A8C5-CC51BA6FBFA8}" srcOrd="5" destOrd="0" presId="urn:microsoft.com/office/officeart/2005/8/layout/process5"/>
    <dgm:cxn modelId="{2E6ABC4F-9D54-4D8D-B1C5-7787104901BB}" type="presParOf" srcId="{EF941701-415E-4D9A-A8C5-CC51BA6FBFA8}" destId="{5C451368-E824-4A92-8F3C-16ACB73A3AFE}" srcOrd="0" destOrd="0" presId="urn:microsoft.com/office/officeart/2005/8/layout/process5"/>
    <dgm:cxn modelId="{CBF47016-1135-4A0B-AF89-6AA31999C289}" type="presParOf" srcId="{81453E82-9578-483A-8EF7-BC3851974EB7}" destId="{A13D7945-EF83-4943-9CEF-BB189352A5F5}" srcOrd="6" destOrd="0" presId="urn:microsoft.com/office/officeart/2005/8/layout/process5"/>
    <dgm:cxn modelId="{D7DAB1C4-C82D-4FDA-8243-89477A21CAF1}" type="presParOf" srcId="{81453E82-9578-483A-8EF7-BC3851974EB7}" destId="{A3693799-DD80-419E-8073-2831F14740F2}" srcOrd="7" destOrd="0" presId="urn:microsoft.com/office/officeart/2005/8/layout/process5"/>
    <dgm:cxn modelId="{4CEF0578-E54D-4DCD-9EAC-24F4B840B36B}" type="presParOf" srcId="{A3693799-DD80-419E-8073-2831F14740F2}" destId="{1DC5E9A6-0EFE-47A4-8AEB-F6FB62B2B2DC}" srcOrd="0" destOrd="0" presId="urn:microsoft.com/office/officeart/2005/8/layout/process5"/>
    <dgm:cxn modelId="{9E17F81C-5263-421B-ABBF-57476E47AF65}" type="presParOf" srcId="{81453E82-9578-483A-8EF7-BC3851974EB7}" destId="{20A4BDD0-66E7-4944-B2FD-E2E1FB629E68}" srcOrd="8" destOrd="0" presId="urn:microsoft.com/office/officeart/2005/8/layout/process5"/>
    <dgm:cxn modelId="{9A2A9B03-A8D4-4EAC-9203-98C2DD81E711}" type="presParOf" srcId="{81453E82-9578-483A-8EF7-BC3851974EB7}" destId="{7FF3986D-C507-4890-B666-D1F4B1FF90AB}" srcOrd="9" destOrd="0" presId="urn:microsoft.com/office/officeart/2005/8/layout/process5"/>
    <dgm:cxn modelId="{FAC020FC-4EA4-4557-AF7A-4FF709034F11}" type="presParOf" srcId="{7FF3986D-C507-4890-B666-D1F4B1FF90AB}" destId="{FAECC9A8-5BC3-4D9B-843B-C699DE3E9F2E}" srcOrd="0" destOrd="0" presId="urn:microsoft.com/office/officeart/2005/8/layout/process5"/>
    <dgm:cxn modelId="{7B8A8E91-768F-4632-9130-C541C8796DC4}" type="presParOf" srcId="{81453E82-9578-483A-8EF7-BC3851974EB7}" destId="{44DB6054-2365-4E25-A481-2C97C4E8062A}" srcOrd="10" destOrd="0" presId="urn:microsoft.com/office/officeart/2005/8/layout/process5"/>
    <dgm:cxn modelId="{8B949000-FD5F-4CC7-9C9C-74DBF58BC715}" type="presParOf" srcId="{81453E82-9578-483A-8EF7-BC3851974EB7}" destId="{FF5E4A5F-8EF7-4699-A580-1D78589EC57C}" srcOrd="11" destOrd="0" presId="urn:microsoft.com/office/officeart/2005/8/layout/process5"/>
    <dgm:cxn modelId="{769A8EF3-C72C-4C43-9ECF-BEDFC01B0DFA}" type="presParOf" srcId="{FF5E4A5F-8EF7-4699-A580-1D78589EC57C}" destId="{0DF9E1E9-7130-4732-A0AB-C24A817B3120}" srcOrd="0" destOrd="0" presId="urn:microsoft.com/office/officeart/2005/8/layout/process5"/>
    <dgm:cxn modelId="{0B9FA20D-3A65-459A-A211-6DBC18203E40}" type="presParOf" srcId="{81453E82-9578-483A-8EF7-BC3851974EB7}" destId="{E6DCBD38-4BEE-4424-8AB1-183AE3B13081}"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00D8B03-4415-47C7-AA2A-C5D1E4110D66}" type="doc">
      <dgm:prSet loTypeId="urn:microsoft.com/office/officeart/2005/8/layout/hList6" loCatId="list" qsTypeId="urn:microsoft.com/office/officeart/2005/8/quickstyle/3d1" qsCatId="3D" csTypeId="urn:microsoft.com/office/officeart/2005/8/colors/colorful4" csCatId="colorful" phldr="1"/>
      <dgm:spPr/>
      <dgm:t>
        <a:bodyPr/>
        <a:lstStyle/>
        <a:p>
          <a:endParaRPr lang="tr-TR"/>
        </a:p>
      </dgm:t>
    </dgm:pt>
    <dgm:pt modelId="{5F3A0953-325A-424E-BBC2-12ADB1BB1C15}">
      <dgm:prSet phldrT="[Metin]"/>
      <dgm:spPr/>
      <dgm:t>
        <a:bodyPr/>
        <a:lstStyle/>
        <a:p>
          <a:r>
            <a:rPr lang="tr-TR" b="1" i="0" u="sng" dirty="0" smtClean="0"/>
            <a:t>DEĞERLENDİRMENİN ZAMANI</a:t>
          </a:r>
          <a:endParaRPr lang="tr-TR" i="0" u="sng" dirty="0"/>
        </a:p>
      </dgm:t>
    </dgm:pt>
    <dgm:pt modelId="{36840E0A-4389-49CE-81D3-4B79F35AB372}" type="parTrans" cxnId="{C639E12E-5CB5-4407-A488-CB6D266EF8DB}">
      <dgm:prSet/>
      <dgm:spPr/>
      <dgm:t>
        <a:bodyPr/>
        <a:lstStyle/>
        <a:p>
          <a:endParaRPr lang="tr-TR"/>
        </a:p>
      </dgm:t>
    </dgm:pt>
    <dgm:pt modelId="{8318CC86-3476-427C-BAFB-DE04C9E3BAAD}" type="sibTrans" cxnId="{C639E12E-5CB5-4407-A488-CB6D266EF8DB}">
      <dgm:prSet/>
      <dgm:spPr/>
      <dgm:t>
        <a:bodyPr/>
        <a:lstStyle/>
        <a:p>
          <a:endParaRPr lang="tr-TR"/>
        </a:p>
      </dgm:t>
    </dgm:pt>
    <dgm:pt modelId="{98FADDC9-4768-4B74-AFB1-19717D19D021}">
      <dgm:prSet phldrT="[Metin]"/>
      <dgm:spPr/>
      <dgm:t>
        <a:bodyPr/>
        <a:lstStyle/>
        <a:p>
          <a:r>
            <a:rPr lang="tr-TR" b="1" i="1" dirty="0" smtClean="0"/>
            <a:t>Mali Yıl İçinde Yapılan Performans Değerlendirmesi</a:t>
          </a:r>
          <a:endParaRPr lang="tr-TR" dirty="0"/>
        </a:p>
      </dgm:t>
    </dgm:pt>
    <dgm:pt modelId="{5812C672-1BB0-494E-B02C-6EB36A1F1539}" type="parTrans" cxnId="{ED488758-9BDE-4AD8-B726-56F4B633BC33}">
      <dgm:prSet/>
      <dgm:spPr/>
      <dgm:t>
        <a:bodyPr/>
        <a:lstStyle/>
        <a:p>
          <a:endParaRPr lang="tr-TR"/>
        </a:p>
      </dgm:t>
    </dgm:pt>
    <dgm:pt modelId="{958F3565-C809-4EFF-AF43-D674357F16FE}" type="sibTrans" cxnId="{ED488758-9BDE-4AD8-B726-56F4B633BC33}">
      <dgm:prSet/>
      <dgm:spPr/>
      <dgm:t>
        <a:bodyPr/>
        <a:lstStyle/>
        <a:p>
          <a:endParaRPr lang="tr-TR"/>
        </a:p>
      </dgm:t>
    </dgm:pt>
    <dgm:pt modelId="{E4CB27A6-A7AD-4651-98A3-67441DB05BAE}">
      <dgm:prSet phldrT="[Metin]"/>
      <dgm:spPr/>
      <dgm:t>
        <a:bodyPr/>
        <a:lstStyle/>
        <a:p>
          <a:r>
            <a:rPr lang="tr-TR" b="1" i="1" dirty="0" smtClean="0"/>
            <a:t>Mali Yıl Sonunda Yapılan Performans Değerlendirmesi</a:t>
          </a:r>
          <a:endParaRPr lang="tr-TR" dirty="0"/>
        </a:p>
      </dgm:t>
    </dgm:pt>
    <dgm:pt modelId="{A3756406-89D8-4E17-A2A0-4B79B2DBB18E}" type="parTrans" cxnId="{750D614E-F9F1-4C4D-AB25-A3D89AF1722D}">
      <dgm:prSet/>
      <dgm:spPr/>
      <dgm:t>
        <a:bodyPr/>
        <a:lstStyle/>
        <a:p>
          <a:endParaRPr lang="tr-TR"/>
        </a:p>
      </dgm:t>
    </dgm:pt>
    <dgm:pt modelId="{E28A657B-7E7C-4E3E-B1B9-1B94D189E1A0}" type="sibTrans" cxnId="{750D614E-F9F1-4C4D-AB25-A3D89AF1722D}">
      <dgm:prSet/>
      <dgm:spPr/>
      <dgm:t>
        <a:bodyPr/>
        <a:lstStyle/>
        <a:p>
          <a:endParaRPr lang="tr-TR"/>
        </a:p>
      </dgm:t>
    </dgm:pt>
    <dgm:pt modelId="{8C214AA2-6340-4F56-A316-66A4EF9E9A69}">
      <dgm:prSet phldrT="[Metin]"/>
      <dgm:spPr/>
      <dgm:t>
        <a:bodyPr/>
        <a:lstStyle/>
        <a:p>
          <a:r>
            <a:rPr lang="tr-TR" b="1" u="sng" dirty="0" smtClean="0"/>
            <a:t>DEĞERLENDİRME SÜRECİ</a:t>
          </a:r>
          <a:endParaRPr lang="tr-TR" u="sng" dirty="0"/>
        </a:p>
      </dgm:t>
    </dgm:pt>
    <dgm:pt modelId="{6C591BA2-3AF2-4357-BF29-975BBAD39C20}" type="parTrans" cxnId="{E432A262-C654-44DD-88B1-6EA31BC6D103}">
      <dgm:prSet/>
      <dgm:spPr/>
      <dgm:t>
        <a:bodyPr/>
        <a:lstStyle/>
        <a:p>
          <a:endParaRPr lang="tr-TR"/>
        </a:p>
      </dgm:t>
    </dgm:pt>
    <dgm:pt modelId="{20955BC4-7BD2-42FB-A1A3-ADD0E23E5DA7}" type="sibTrans" cxnId="{E432A262-C654-44DD-88B1-6EA31BC6D103}">
      <dgm:prSet/>
      <dgm:spPr/>
      <dgm:t>
        <a:bodyPr/>
        <a:lstStyle/>
        <a:p>
          <a:endParaRPr lang="tr-TR"/>
        </a:p>
      </dgm:t>
    </dgm:pt>
    <dgm:pt modelId="{A35CA2DC-FF63-4334-9A88-B735DDC8B6C1}">
      <dgm:prSet phldrT="[Metin]"/>
      <dgm:spPr/>
      <dgm:t>
        <a:bodyPr/>
        <a:lstStyle/>
        <a:p>
          <a:r>
            <a:rPr lang="tr-TR" b="1" i="1" dirty="0" smtClean="0"/>
            <a:t>Kapsamın Belirlenmesi</a:t>
          </a:r>
          <a:endParaRPr lang="tr-TR" dirty="0"/>
        </a:p>
      </dgm:t>
    </dgm:pt>
    <dgm:pt modelId="{C92B78D8-AD76-48DE-AB34-13A0CD11A0B6}" type="parTrans" cxnId="{E0623D09-507A-4A5C-8165-98132C41C791}">
      <dgm:prSet/>
      <dgm:spPr/>
      <dgm:t>
        <a:bodyPr/>
        <a:lstStyle/>
        <a:p>
          <a:endParaRPr lang="tr-TR"/>
        </a:p>
      </dgm:t>
    </dgm:pt>
    <dgm:pt modelId="{96A176FC-363A-4DEB-87F1-E42DF82854CA}" type="sibTrans" cxnId="{E0623D09-507A-4A5C-8165-98132C41C791}">
      <dgm:prSet/>
      <dgm:spPr/>
      <dgm:t>
        <a:bodyPr/>
        <a:lstStyle/>
        <a:p>
          <a:endParaRPr lang="tr-TR"/>
        </a:p>
      </dgm:t>
    </dgm:pt>
    <dgm:pt modelId="{E2E33C23-340B-44B1-9A09-C44E8999F612}">
      <dgm:prSet phldrT="[Metin]"/>
      <dgm:spPr/>
      <dgm:t>
        <a:bodyPr/>
        <a:lstStyle/>
        <a:p>
          <a:r>
            <a:rPr lang="tr-TR" b="1" i="1" dirty="0" smtClean="0"/>
            <a:t>Analiz Yöntemlerinin Belirlenmesi</a:t>
          </a:r>
          <a:endParaRPr lang="tr-TR" dirty="0"/>
        </a:p>
      </dgm:t>
    </dgm:pt>
    <dgm:pt modelId="{A4778CA4-2F6D-4245-BBDA-752F6F610927}" type="parTrans" cxnId="{5CA344AC-1DD2-4F2A-8EAD-413AF297C03B}">
      <dgm:prSet/>
      <dgm:spPr/>
      <dgm:t>
        <a:bodyPr/>
        <a:lstStyle/>
        <a:p>
          <a:endParaRPr lang="tr-TR"/>
        </a:p>
      </dgm:t>
    </dgm:pt>
    <dgm:pt modelId="{20A78B7D-5F7D-4D51-8A30-0BEA76A6D369}" type="sibTrans" cxnId="{5CA344AC-1DD2-4F2A-8EAD-413AF297C03B}">
      <dgm:prSet/>
      <dgm:spPr/>
      <dgm:t>
        <a:bodyPr/>
        <a:lstStyle/>
        <a:p>
          <a:endParaRPr lang="tr-TR"/>
        </a:p>
      </dgm:t>
    </dgm:pt>
    <dgm:pt modelId="{A3116659-2BD1-4787-A495-17FF4EEC7428}">
      <dgm:prSet phldrT="[Metin]"/>
      <dgm:spPr>
        <a:solidFill>
          <a:schemeClr val="accent3">
            <a:lumMod val="50000"/>
          </a:schemeClr>
        </a:solidFill>
      </dgm:spPr>
      <dgm:t>
        <a:bodyPr/>
        <a:lstStyle/>
        <a:p>
          <a:r>
            <a:rPr lang="tr-TR" b="1" i="0" u="sng" dirty="0" smtClean="0"/>
            <a:t>DEĞERLENDİRME YÖNTEMLERİ</a:t>
          </a:r>
          <a:endParaRPr lang="tr-TR" i="0" u="sng" dirty="0"/>
        </a:p>
      </dgm:t>
    </dgm:pt>
    <dgm:pt modelId="{C4CC3909-E96C-44E8-94C7-C3A78A39CC9A}" type="parTrans" cxnId="{067DE109-58E3-4DC9-BE77-7B40A69A004E}">
      <dgm:prSet/>
      <dgm:spPr/>
      <dgm:t>
        <a:bodyPr/>
        <a:lstStyle/>
        <a:p>
          <a:endParaRPr lang="tr-TR"/>
        </a:p>
      </dgm:t>
    </dgm:pt>
    <dgm:pt modelId="{82A45C96-313D-4279-A067-CA0609C13AAD}" type="sibTrans" cxnId="{067DE109-58E3-4DC9-BE77-7B40A69A004E}">
      <dgm:prSet/>
      <dgm:spPr/>
      <dgm:t>
        <a:bodyPr/>
        <a:lstStyle/>
        <a:p>
          <a:endParaRPr lang="tr-TR"/>
        </a:p>
      </dgm:t>
    </dgm:pt>
    <dgm:pt modelId="{327D8D60-D250-4841-9078-0C0AB0AB8B74}">
      <dgm:prSet phldrT="[Metin]"/>
      <dgm:spPr>
        <a:solidFill>
          <a:schemeClr val="accent3">
            <a:lumMod val="50000"/>
          </a:schemeClr>
        </a:solidFill>
      </dgm:spPr>
      <dgm:t>
        <a:bodyPr/>
        <a:lstStyle/>
        <a:p>
          <a:r>
            <a:rPr lang="tr-TR" b="1" i="1" dirty="0" smtClean="0"/>
            <a:t>Anketler</a:t>
          </a:r>
          <a:endParaRPr lang="tr-TR" dirty="0"/>
        </a:p>
      </dgm:t>
    </dgm:pt>
    <dgm:pt modelId="{754FDCEB-5347-4F8C-BCC5-4A0EDA80D236}" type="parTrans" cxnId="{8B63C488-3FFB-495D-87AC-97B5EDB40672}">
      <dgm:prSet/>
      <dgm:spPr/>
      <dgm:t>
        <a:bodyPr/>
        <a:lstStyle/>
        <a:p>
          <a:endParaRPr lang="tr-TR"/>
        </a:p>
      </dgm:t>
    </dgm:pt>
    <dgm:pt modelId="{17608759-3ACD-453A-B54D-DB41FCE0A8C0}" type="sibTrans" cxnId="{8B63C488-3FFB-495D-87AC-97B5EDB40672}">
      <dgm:prSet/>
      <dgm:spPr/>
      <dgm:t>
        <a:bodyPr/>
        <a:lstStyle/>
        <a:p>
          <a:endParaRPr lang="tr-TR"/>
        </a:p>
      </dgm:t>
    </dgm:pt>
    <dgm:pt modelId="{6180FD11-3864-48CB-98BE-B6C49F910BD8}">
      <dgm:prSet phldrT="[Metin]"/>
      <dgm:spPr>
        <a:solidFill>
          <a:schemeClr val="accent3">
            <a:lumMod val="50000"/>
          </a:schemeClr>
        </a:solidFill>
      </dgm:spPr>
      <dgm:t>
        <a:bodyPr/>
        <a:lstStyle/>
        <a:p>
          <a:r>
            <a:rPr lang="tr-TR" b="1" i="1" dirty="0" smtClean="0"/>
            <a:t>Görüşmeler</a:t>
          </a:r>
          <a:endParaRPr lang="tr-TR" dirty="0"/>
        </a:p>
      </dgm:t>
    </dgm:pt>
    <dgm:pt modelId="{DE6459A2-93A0-4359-ACF5-E77906C64FFB}" type="parTrans" cxnId="{8A2BC2DB-08C5-4632-9E8D-ED8B8BF2364C}">
      <dgm:prSet/>
      <dgm:spPr/>
      <dgm:t>
        <a:bodyPr/>
        <a:lstStyle/>
        <a:p>
          <a:endParaRPr lang="tr-TR"/>
        </a:p>
      </dgm:t>
    </dgm:pt>
    <dgm:pt modelId="{06B8BEB5-FE62-4979-99DB-72EDE278F38A}" type="sibTrans" cxnId="{8A2BC2DB-08C5-4632-9E8D-ED8B8BF2364C}">
      <dgm:prSet/>
      <dgm:spPr/>
      <dgm:t>
        <a:bodyPr/>
        <a:lstStyle/>
        <a:p>
          <a:endParaRPr lang="tr-TR"/>
        </a:p>
      </dgm:t>
    </dgm:pt>
    <dgm:pt modelId="{434732E7-DA87-48E5-9308-7353B42F9C60}">
      <dgm:prSet phldrT="[Metin]"/>
      <dgm:spPr/>
      <dgm:t>
        <a:bodyPr/>
        <a:lstStyle/>
        <a:p>
          <a:r>
            <a:rPr lang="tr-TR" b="1" i="1" dirty="0" smtClean="0"/>
            <a:t>Değerlendirmenin Yürütülmesi</a:t>
          </a:r>
          <a:endParaRPr lang="tr-TR" dirty="0"/>
        </a:p>
      </dgm:t>
    </dgm:pt>
    <dgm:pt modelId="{036A4075-C08B-460E-A445-5E7AFFBB255A}" type="parTrans" cxnId="{B8578659-991C-47E4-BCB5-5E68AE60D30B}">
      <dgm:prSet/>
      <dgm:spPr/>
      <dgm:t>
        <a:bodyPr/>
        <a:lstStyle/>
        <a:p>
          <a:endParaRPr lang="tr-TR"/>
        </a:p>
      </dgm:t>
    </dgm:pt>
    <dgm:pt modelId="{F0C49975-551E-4291-840D-0C6A4C5AB672}" type="sibTrans" cxnId="{B8578659-991C-47E4-BCB5-5E68AE60D30B}">
      <dgm:prSet/>
      <dgm:spPr/>
      <dgm:t>
        <a:bodyPr/>
        <a:lstStyle/>
        <a:p>
          <a:endParaRPr lang="tr-TR"/>
        </a:p>
      </dgm:t>
    </dgm:pt>
    <dgm:pt modelId="{08940F4F-BF7F-4904-945E-815982D93775}">
      <dgm:prSet phldrT="[Metin]"/>
      <dgm:spPr/>
      <dgm:t>
        <a:bodyPr/>
        <a:lstStyle/>
        <a:p>
          <a:r>
            <a:rPr lang="tr-TR" b="1" i="1" dirty="0" smtClean="0"/>
            <a:t>Sonuçlarının Raporlanması ve Sunulması</a:t>
          </a:r>
          <a:endParaRPr lang="tr-TR" dirty="0"/>
        </a:p>
      </dgm:t>
    </dgm:pt>
    <dgm:pt modelId="{DDE541DD-193D-451C-A948-E2DDC79FFEB5}" type="parTrans" cxnId="{73CC6ABB-0E80-4DF0-8343-672F23408F6B}">
      <dgm:prSet/>
      <dgm:spPr/>
      <dgm:t>
        <a:bodyPr/>
        <a:lstStyle/>
        <a:p>
          <a:endParaRPr lang="tr-TR"/>
        </a:p>
      </dgm:t>
    </dgm:pt>
    <dgm:pt modelId="{9AD62292-49B0-4F3C-A02C-7E07C4B9FC54}" type="sibTrans" cxnId="{73CC6ABB-0E80-4DF0-8343-672F23408F6B}">
      <dgm:prSet/>
      <dgm:spPr/>
      <dgm:t>
        <a:bodyPr/>
        <a:lstStyle/>
        <a:p>
          <a:endParaRPr lang="tr-TR"/>
        </a:p>
      </dgm:t>
    </dgm:pt>
    <dgm:pt modelId="{016BB8F3-E0AC-444A-B8CC-C9B82AC5C684}">
      <dgm:prSet phldrT="[Metin]"/>
      <dgm:spPr>
        <a:solidFill>
          <a:schemeClr val="accent3">
            <a:lumMod val="50000"/>
          </a:schemeClr>
        </a:solidFill>
      </dgm:spPr>
      <dgm:t>
        <a:bodyPr/>
        <a:lstStyle/>
        <a:p>
          <a:r>
            <a:rPr lang="tr-TR" b="1" i="1" dirty="0" smtClean="0"/>
            <a:t>Grup Tartışmaları</a:t>
          </a:r>
          <a:endParaRPr lang="tr-TR" dirty="0"/>
        </a:p>
      </dgm:t>
    </dgm:pt>
    <dgm:pt modelId="{8B62E77C-2AED-47E3-A39C-803CD98332C4}" type="parTrans" cxnId="{5F19E4D5-4803-46D7-97F3-721A06A4F8FF}">
      <dgm:prSet/>
      <dgm:spPr/>
      <dgm:t>
        <a:bodyPr/>
        <a:lstStyle/>
        <a:p>
          <a:endParaRPr lang="tr-TR"/>
        </a:p>
      </dgm:t>
    </dgm:pt>
    <dgm:pt modelId="{025F1E5C-D1D8-45D9-99D1-18622A61C6E7}" type="sibTrans" cxnId="{5F19E4D5-4803-46D7-97F3-721A06A4F8FF}">
      <dgm:prSet/>
      <dgm:spPr/>
      <dgm:t>
        <a:bodyPr/>
        <a:lstStyle/>
        <a:p>
          <a:endParaRPr lang="tr-TR"/>
        </a:p>
      </dgm:t>
    </dgm:pt>
    <dgm:pt modelId="{A2E3C1CE-5AF0-437A-9433-07C52470AF12}">
      <dgm:prSet phldrT="[Metin]"/>
      <dgm:spPr>
        <a:solidFill>
          <a:schemeClr val="accent3">
            <a:lumMod val="50000"/>
          </a:schemeClr>
        </a:solidFill>
      </dgm:spPr>
      <dgm:t>
        <a:bodyPr/>
        <a:lstStyle/>
        <a:p>
          <a:r>
            <a:rPr lang="tr-TR" b="1" i="1" dirty="0" smtClean="0"/>
            <a:t>Gözlem Yapmak</a:t>
          </a:r>
          <a:endParaRPr lang="tr-TR" dirty="0"/>
        </a:p>
      </dgm:t>
    </dgm:pt>
    <dgm:pt modelId="{2B7B74E0-871D-43CD-9C7F-9325081168F0}" type="parTrans" cxnId="{54E8F4D0-760F-40BC-A519-4FF4A4D9CC6D}">
      <dgm:prSet/>
      <dgm:spPr/>
      <dgm:t>
        <a:bodyPr/>
        <a:lstStyle/>
        <a:p>
          <a:endParaRPr lang="tr-TR"/>
        </a:p>
      </dgm:t>
    </dgm:pt>
    <dgm:pt modelId="{48119F61-6FCB-451E-BD87-DC1749BABB79}" type="sibTrans" cxnId="{54E8F4D0-760F-40BC-A519-4FF4A4D9CC6D}">
      <dgm:prSet/>
      <dgm:spPr/>
      <dgm:t>
        <a:bodyPr/>
        <a:lstStyle/>
        <a:p>
          <a:endParaRPr lang="tr-TR"/>
        </a:p>
      </dgm:t>
    </dgm:pt>
    <dgm:pt modelId="{DCD41368-2F46-403F-A8C6-62CD93610415}">
      <dgm:prSet phldrT="[Metin]"/>
      <dgm:spPr>
        <a:solidFill>
          <a:schemeClr val="accent3">
            <a:lumMod val="50000"/>
          </a:schemeClr>
        </a:solidFill>
      </dgm:spPr>
      <dgm:t>
        <a:bodyPr/>
        <a:lstStyle/>
        <a:p>
          <a:r>
            <a:rPr lang="tr-TR" b="1" i="1" dirty="0" smtClean="0"/>
            <a:t>Belgeye Dayalı Değerlendirme</a:t>
          </a:r>
          <a:endParaRPr lang="tr-TR" dirty="0"/>
        </a:p>
      </dgm:t>
    </dgm:pt>
    <dgm:pt modelId="{206089D3-B074-4C6B-A363-CC14959DC970}" type="parTrans" cxnId="{A03B6A9E-EABE-49E9-B319-712406B4BE97}">
      <dgm:prSet/>
      <dgm:spPr/>
      <dgm:t>
        <a:bodyPr/>
        <a:lstStyle/>
        <a:p>
          <a:endParaRPr lang="tr-TR"/>
        </a:p>
      </dgm:t>
    </dgm:pt>
    <dgm:pt modelId="{21D9E543-A86C-4CC9-9500-DBC843D64895}" type="sibTrans" cxnId="{A03B6A9E-EABE-49E9-B319-712406B4BE97}">
      <dgm:prSet/>
      <dgm:spPr/>
      <dgm:t>
        <a:bodyPr/>
        <a:lstStyle/>
        <a:p>
          <a:endParaRPr lang="tr-TR"/>
        </a:p>
      </dgm:t>
    </dgm:pt>
    <dgm:pt modelId="{E76424EC-A6B4-45E6-BF4D-56601EF14F32}">
      <dgm:prSet phldrT="[Metin]"/>
      <dgm:spPr>
        <a:solidFill>
          <a:schemeClr val="accent3">
            <a:lumMod val="50000"/>
          </a:schemeClr>
        </a:solidFill>
      </dgm:spPr>
      <dgm:t>
        <a:bodyPr/>
        <a:lstStyle/>
        <a:p>
          <a:r>
            <a:rPr lang="tr-TR" b="1" i="1" dirty="0" smtClean="0"/>
            <a:t>Durum Analizi</a:t>
          </a:r>
          <a:endParaRPr lang="tr-TR" dirty="0"/>
        </a:p>
      </dgm:t>
    </dgm:pt>
    <dgm:pt modelId="{B8C6ECD6-63A6-4233-B284-DC12FAE2DBF2}" type="parTrans" cxnId="{365F8988-6A29-42E5-8EE5-AA59D8C2352D}">
      <dgm:prSet/>
      <dgm:spPr/>
      <dgm:t>
        <a:bodyPr/>
        <a:lstStyle/>
        <a:p>
          <a:endParaRPr lang="tr-TR"/>
        </a:p>
      </dgm:t>
    </dgm:pt>
    <dgm:pt modelId="{B016B084-8146-4187-B34F-213B8FA8E7D2}" type="sibTrans" cxnId="{365F8988-6A29-42E5-8EE5-AA59D8C2352D}">
      <dgm:prSet/>
      <dgm:spPr/>
      <dgm:t>
        <a:bodyPr/>
        <a:lstStyle/>
        <a:p>
          <a:endParaRPr lang="tr-TR"/>
        </a:p>
      </dgm:t>
    </dgm:pt>
    <dgm:pt modelId="{A1E2B38B-DB75-4626-A6CF-17BC1441BE15}">
      <dgm:prSet phldrT="[Metin]"/>
      <dgm:spPr>
        <a:solidFill>
          <a:schemeClr val="accent3">
            <a:lumMod val="50000"/>
          </a:schemeClr>
        </a:solidFill>
      </dgm:spPr>
      <dgm:t>
        <a:bodyPr/>
        <a:lstStyle/>
        <a:p>
          <a:r>
            <a:rPr lang="tr-TR" b="1" i="1" dirty="0" smtClean="0"/>
            <a:t>Paydaş Analizi</a:t>
          </a:r>
          <a:endParaRPr lang="tr-TR" dirty="0"/>
        </a:p>
      </dgm:t>
    </dgm:pt>
    <dgm:pt modelId="{2276A7BE-D170-4834-8776-1B934F18BB92}" type="parTrans" cxnId="{060F7CF3-0CF4-49B7-A277-4CBD6409E6D9}">
      <dgm:prSet/>
      <dgm:spPr/>
      <dgm:t>
        <a:bodyPr/>
        <a:lstStyle/>
        <a:p>
          <a:endParaRPr lang="tr-TR"/>
        </a:p>
      </dgm:t>
    </dgm:pt>
    <dgm:pt modelId="{981DCD09-1199-49A8-BA55-1C0AFAC8CCCC}" type="sibTrans" cxnId="{060F7CF3-0CF4-49B7-A277-4CBD6409E6D9}">
      <dgm:prSet/>
      <dgm:spPr/>
      <dgm:t>
        <a:bodyPr/>
        <a:lstStyle/>
        <a:p>
          <a:endParaRPr lang="tr-TR"/>
        </a:p>
      </dgm:t>
    </dgm:pt>
    <dgm:pt modelId="{076A270D-B316-4CBD-BECE-9412742E5D7C}">
      <dgm:prSet phldrT="[Metin]"/>
      <dgm:spPr>
        <a:solidFill>
          <a:schemeClr val="accent3">
            <a:lumMod val="50000"/>
          </a:schemeClr>
        </a:solidFill>
      </dgm:spPr>
      <dgm:t>
        <a:bodyPr/>
        <a:lstStyle/>
        <a:p>
          <a:r>
            <a:rPr lang="tr-TR" b="1" i="1" dirty="0" smtClean="0"/>
            <a:t>Fayda-Maliyet ve Maliyet-Etkinlik Analizleri</a:t>
          </a:r>
          <a:endParaRPr lang="tr-TR" dirty="0"/>
        </a:p>
      </dgm:t>
    </dgm:pt>
    <dgm:pt modelId="{B7BF5D7A-2FB8-461D-B632-903A7B6488AF}" type="parTrans" cxnId="{BE46C32D-98A8-4F01-BE70-E06A3C0BCEE7}">
      <dgm:prSet/>
      <dgm:spPr/>
      <dgm:t>
        <a:bodyPr/>
        <a:lstStyle/>
        <a:p>
          <a:endParaRPr lang="tr-TR"/>
        </a:p>
      </dgm:t>
    </dgm:pt>
    <dgm:pt modelId="{BEAB5BA5-8BD8-4A64-B386-AB3608B42D5F}" type="sibTrans" cxnId="{BE46C32D-98A8-4F01-BE70-E06A3C0BCEE7}">
      <dgm:prSet/>
      <dgm:spPr/>
      <dgm:t>
        <a:bodyPr/>
        <a:lstStyle/>
        <a:p>
          <a:endParaRPr lang="tr-TR"/>
        </a:p>
      </dgm:t>
    </dgm:pt>
    <dgm:pt modelId="{D0EF80B1-856B-4E93-AA9D-09CAE2F0F003}">
      <dgm:prSet phldrT="[Metin]"/>
      <dgm:spPr>
        <a:solidFill>
          <a:schemeClr val="accent3">
            <a:lumMod val="50000"/>
          </a:schemeClr>
        </a:solidFill>
      </dgm:spPr>
      <dgm:t>
        <a:bodyPr/>
        <a:lstStyle/>
        <a:p>
          <a:r>
            <a:rPr lang="tr-TR" b="1" i="1" dirty="0" smtClean="0"/>
            <a:t>Etki Değerlendirmesi</a:t>
          </a:r>
          <a:endParaRPr lang="tr-TR" dirty="0"/>
        </a:p>
      </dgm:t>
    </dgm:pt>
    <dgm:pt modelId="{D0334DDB-DA7C-4A6D-9C68-417326D8CC70}" type="parTrans" cxnId="{AD0C66E8-D04E-46CE-91A4-D8A84441FBEC}">
      <dgm:prSet/>
      <dgm:spPr/>
      <dgm:t>
        <a:bodyPr/>
        <a:lstStyle/>
        <a:p>
          <a:endParaRPr lang="tr-TR"/>
        </a:p>
      </dgm:t>
    </dgm:pt>
    <dgm:pt modelId="{316F752D-D858-4233-9854-BB8EF8AED3A8}" type="sibTrans" cxnId="{AD0C66E8-D04E-46CE-91A4-D8A84441FBEC}">
      <dgm:prSet/>
      <dgm:spPr/>
      <dgm:t>
        <a:bodyPr/>
        <a:lstStyle/>
        <a:p>
          <a:endParaRPr lang="tr-TR"/>
        </a:p>
      </dgm:t>
    </dgm:pt>
    <dgm:pt modelId="{F76C0521-DA1E-418C-BBE0-6BE4F333E319}">
      <dgm:prSet phldrT="[Metin]"/>
      <dgm:spPr/>
      <dgm:t>
        <a:bodyPr/>
        <a:lstStyle/>
        <a:p>
          <a:r>
            <a:rPr lang="tr-TR" b="1" i="1" dirty="0" smtClean="0"/>
            <a:t>Orta ve Uzun Vadede Yapılan Performans Değerlendirmesi</a:t>
          </a:r>
          <a:endParaRPr lang="tr-TR" dirty="0"/>
        </a:p>
      </dgm:t>
    </dgm:pt>
    <dgm:pt modelId="{68E375CF-2976-4852-8BEB-D1CF05594F0B}" type="parTrans" cxnId="{F6B97BDC-9037-4ABB-9F68-AEB8067F3852}">
      <dgm:prSet/>
      <dgm:spPr/>
      <dgm:t>
        <a:bodyPr/>
        <a:lstStyle/>
        <a:p>
          <a:endParaRPr lang="tr-TR"/>
        </a:p>
      </dgm:t>
    </dgm:pt>
    <dgm:pt modelId="{48490C46-6F2C-47FF-BB06-C98189530A95}" type="sibTrans" cxnId="{F6B97BDC-9037-4ABB-9F68-AEB8067F3852}">
      <dgm:prSet/>
      <dgm:spPr/>
      <dgm:t>
        <a:bodyPr/>
        <a:lstStyle/>
        <a:p>
          <a:endParaRPr lang="tr-TR"/>
        </a:p>
      </dgm:t>
    </dgm:pt>
    <dgm:pt modelId="{D4BC3443-2889-4BE4-B62C-2151C3B2B3D8}" type="pres">
      <dgm:prSet presAssocID="{200D8B03-4415-47C7-AA2A-C5D1E4110D66}" presName="Name0" presStyleCnt="0">
        <dgm:presLayoutVars>
          <dgm:dir/>
          <dgm:resizeHandles val="exact"/>
        </dgm:presLayoutVars>
      </dgm:prSet>
      <dgm:spPr/>
      <dgm:t>
        <a:bodyPr/>
        <a:lstStyle/>
        <a:p>
          <a:endParaRPr lang="tr-TR"/>
        </a:p>
      </dgm:t>
    </dgm:pt>
    <dgm:pt modelId="{CA542341-3CC1-452F-9A27-C89FE8B1E07C}" type="pres">
      <dgm:prSet presAssocID="{5F3A0953-325A-424E-BBC2-12ADB1BB1C15}" presName="node" presStyleLbl="node1" presStyleIdx="0" presStyleCnt="3">
        <dgm:presLayoutVars>
          <dgm:bulletEnabled val="1"/>
        </dgm:presLayoutVars>
      </dgm:prSet>
      <dgm:spPr/>
      <dgm:t>
        <a:bodyPr/>
        <a:lstStyle/>
        <a:p>
          <a:endParaRPr lang="tr-TR"/>
        </a:p>
      </dgm:t>
    </dgm:pt>
    <dgm:pt modelId="{43720B4C-C4CF-4C09-96FA-ADF1500A9DA2}" type="pres">
      <dgm:prSet presAssocID="{8318CC86-3476-427C-BAFB-DE04C9E3BAAD}" presName="sibTrans" presStyleCnt="0"/>
      <dgm:spPr/>
    </dgm:pt>
    <dgm:pt modelId="{1F3BD73A-472C-4387-969A-2C55C2476E18}" type="pres">
      <dgm:prSet presAssocID="{8C214AA2-6340-4F56-A316-66A4EF9E9A69}" presName="node" presStyleLbl="node1" presStyleIdx="1" presStyleCnt="3">
        <dgm:presLayoutVars>
          <dgm:bulletEnabled val="1"/>
        </dgm:presLayoutVars>
      </dgm:prSet>
      <dgm:spPr/>
      <dgm:t>
        <a:bodyPr/>
        <a:lstStyle/>
        <a:p>
          <a:endParaRPr lang="tr-TR"/>
        </a:p>
      </dgm:t>
    </dgm:pt>
    <dgm:pt modelId="{85C5C68C-4F80-4EB9-9E72-C7A1AD26F317}" type="pres">
      <dgm:prSet presAssocID="{20955BC4-7BD2-42FB-A1A3-ADD0E23E5DA7}" presName="sibTrans" presStyleCnt="0"/>
      <dgm:spPr/>
    </dgm:pt>
    <dgm:pt modelId="{8D5B41F3-07F2-4A0C-A7FE-F3B7AD6E2034}" type="pres">
      <dgm:prSet presAssocID="{A3116659-2BD1-4787-A495-17FF4EEC7428}" presName="node" presStyleLbl="node1" presStyleIdx="2" presStyleCnt="3">
        <dgm:presLayoutVars>
          <dgm:bulletEnabled val="1"/>
        </dgm:presLayoutVars>
      </dgm:prSet>
      <dgm:spPr/>
      <dgm:t>
        <a:bodyPr/>
        <a:lstStyle/>
        <a:p>
          <a:endParaRPr lang="tr-TR"/>
        </a:p>
      </dgm:t>
    </dgm:pt>
  </dgm:ptLst>
  <dgm:cxnLst>
    <dgm:cxn modelId="{5F19E4D5-4803-46D7-97F3-721A06A4F8FF}" srcId="{A3116659-2BD1-4787-A495-17FF4EEC7428}" destId="{016BB8F3-E0AC-444A-B8CC-C9B82AC5C684}" srcOrd="2" destOrd="0" parTransId="{8B62E77C-2AED-47E3-A39C-803CD98332C4}" sibTransId="{025F1E5C-D1D8-45D9-99D1-18622A61C6E7}"/>
    <dgm:cxn modelId="{73CC6ABB-0E80-4DF0-8343-672F23408F6B}" srcId="{8C214AA2-6340-4F56-A316-66A4EF9E9A69}" destId="{08940F4F-BF7F-4904-945E-815982D93775}" srcOrd="3" destOrd="0" parTransId="{DDE541DD-193D-451C-A948-E2DDC79FFEB5}" sibTransId="{9AD62292-49B0-4F3C-A02C-7E07C4B9FC54}"/>
    <dgm:cxn modelId="{DE52EDCB-7535-454C-AE3D-CCFC80AEE57D}" type="presOf" srcId="{A3116659-2BD1-4787-A495-17FF4EEC7428}" destId="{8D5B41F3-07F2-4A0C-A7FE-F3B7AD6E2034}" srcOrd="0" destOrd="0" presId="urn:microsoft.com/office/officeart/2005/8/layout/hList6"/>
    <dgm:cxn modelId="{A19A1FB1-694E-42B0-8047-CC516F2E80AD}" type="presOf" srcId="{076A270D-B316-4CBD-BECE-9412742E5D7C}" destId="{8D5B41F3-07F2-4A0C-A7FE-F3B7AD6E2034}" srcOrd="0" destOrd="8" presId="urn:microsoft.com/office/officeart/2005/8/layout/hList6"/>
    <dgm:cxn modelId="{E5E30098-0297-4BB3-A5FE-8E1A5B6990C1}" type="presOf" srcId="{5F3A0953-325A-424E-BBC2-12ADB1BB1C15}" destId="{CA542341-3CC1-452F-9A27-C89FE8B1E07C}" srcOrd="0" destOrd="0" presId="urn:microsoft.com/office/officeart/2005/8/layout/hList6"/>
    <dgm:cxn modelId="{C639E12E-5CB5-4407-A488-CB6D266EF8DB}" srcId="{200D8B03-4415-47C7-AA2A-C5D1E4110D66}" destId="{5F3A0953-325A-424E-BBC2-12ADB1BB1C15}" srcOrd="0" destOrd="0" parTransId="{36840E0A-4389-49CE-81D3-4B79F35AB372}" sibTransId="{8318CC86-3476-427C-BAFB-DE04C9E3BAAD}"/>
    <dgm:cxn modelId="{BE46C32D-98A8-4F01-BE70-E06A3C0BCEE7}" srcId="{A3116659-2BD1-4787-A495-17FF4EEC7428}" destId="{076A270D-B316-4CBD-BECE-9412742E5D7C}" srcOrd="7" destOrd="0" parTransId="{B7BF5D7A-2FB8-461D-B632-903A7B6488AF}" sibTransId="{BEAB5BA5-8BD8-4A64-B386-AB3608B42D5F}"/>
    <dgm:cxn modelId="{060F7CF3-0CF4-49B7-A277-4CBD6409E6D9}" srcId="{A3116659-2BD1-4787-A495-17FF4EEC7428}" destId="{A1E2B38B-DB75-4626-A6CF-17BC1441BE15}" srcOrd="6" destOrd="0" parTransId="{2276A7BE-D170-4834-8776-1B934F18BB92}" sibTransId="{981DCD09-1199-49A8-BA55-1C0AFAC8CCCC}"/>
    <dgm:cxn modelId="{CF0A4A8C-3A54-4B49-B715-FE3A97A8F325}" type="presOf" srcId="{434732E7-DA87-48E5-9308-7353B42F9C60}" destId="{1F3BD73A-472C-4387-969A-2C55C2476E18}" srcOrd="0" destOrd="3" presId="urn:microsoft.com/office/officeart/2005/8/layout/hList6"/>
    <dgm:cxn modelId="{067DE109-58E3-4DC9-BE77-7B40A69A004E}" srcId="{200D8B03-4415-47C7-AA2A-C5D1E4110D66}" destId="{A3116659-2BD1-4787-A495-17FF4EEC7428}" srcOrd="2" destOrd="0" parTransId="{C4CC3909-E96C-44E8-94C7-C3A78A39CC9A}" sibTransId="{82A45C96-313D-4279-A067-CA0609C13AAD}"/>
    <dgm:cxn modelId="{8F840F38-D8E3-4164-99A5-268AF4A46F02}" type="presOf" srcId="{327D8D60-D250-4841-9078-0C0AB0AB8B74}" destId="{8D5B41F3-07F2-4A0C-A7FE-F3B7AD6E2034}" srcOrd="0" destOrd="1" presId="urn:microsoft.com/office/officeart/2005/8/layout/hList6"/>
    <dgm:cxn modelId="{5CB2E9F5-7434-4014-971B-CA2D547B88D0}" type="presOf" srcId="{D0EF80B1-856B-4E93-AA9D-09CAE2F0F003}" destId="{8D5B41F3-07F2-4A0C-A7FE-F3B7AD6E2034}" srcOrd="0" destOrd="9" presId="urn:microsoft.com/office/officeart/2005/8/layout/hList6"/>
    <dgm:cxn modelId="{F59A4C86-D1C2-4B98-99AD-7626863DC2A7}" type="presOf" srcId="{08940F4F-BF7F-4904-945E-815982D93775}" destId="{1F3BD73A-472C-4387-969A-2C55C2476E18}" srcOrd="0" destOrd="4" presId="urn:microsoft.com/office/officeart/2005/8/layout/hList6"/>
    <dgm:cxn modelId="{81A4381E-0492-4440-AC55-B20F8AF6B535}" type="presOf" srcId="{200D8B03-4415-47C7-AA2A-C5D1E4110D66}" destId="{D4BC3443-2889-4BE4-B62C-2151C3B2B3D8}" srcOrd="0" destOrd="0" presId="urn:microsoft.com/office/officeart/2005/8/layout/hList6"/>
    <dgm:cxn modelId="{ED488758-9BDE-4AD8-B726-56F4B633BC33}" srcId="{5F3A0953-325A-424E-BBC2-12ADB1BB1C15}" destId="{98FADDC9-4768-4B74-AFB1-19717D19D021}" srcOrd="0" destOrd="0" parTransId="{5812C672-1BB0-494E-B02C-6EB36A1F1539}" sibTransId="{958F3565-C809-4EFF-AF43-D674357F16FE}"/>
    <dgm:cxn modelId="{8A2BC2DB-08C5-4632-9E8D-ED8B8BF2364C}" srcId="{A3116659-2BD1-4787-A495-17FF4EEC7428}" destId="{6180FD11-3864-48CB-98BE-B6C49F910BD8}" srcOrd="1" destOrd="0" parTransId="{DE6459A2-93A0-4359-ACF5-E77906C64FFB}" sibTransId="{06B8BEB5-FE62-4979-99DB-72EDE278F38A}"/>
    <dgm:cxn modelId="{8DFA8FD8-E251-44DB-9EC0-2D7B1A974620}" type="presOf" srcId="{6180FD11-3864-48CB-98BE-B6C49F910BD8}" destId="{8D5B41F3-07F2-4A0C-A7FE-F3B7AD6E2034}" srcOrd="0" destOrd="2" presId="urn:microsoft.com/office/officeart/2005/8/layout/hList6"/>
    <dgm:cxn modelId="{8B63C488-3FFB-495D-87AC-97B5EDB40672}" srcId="{A3116659-2BD1-4787-A495-17FF4EEC7428}" destId="{327D8D60-D250-4841-9078-0C0AB0AB8B74}" srcOrd="0" destOrd="0" parTransId="{754FDCEB-5347-4F8C-BCC5-4A0EDA80D236}" sibTransId="{17608759-3ACD-453A-B54D-DB41FCE0A8C0}"/>
    <dgm:cxn modelId="{6EC126C9-E655-4BCA-AA01-1C3F91259AE3}" type="presOf" srcId="{A1E2B38B-DB75-4626-A6CF-17BC1441BE15}" destId="{8D5B41F3-07F2-4A0C-A7FE-F3B7AD6E2034}" srcOrd="0" destOrd="7" presId="urn:microsoft.com/office/officeart/2005/8/layout/hList6"/>
    <dgm:cxn modelId="{54E8F4D0-760F-40BC-A519-4FF4A4D9CC6D}" srcId="{A3116659-2BD1-4787-A495-17FF4EEC7428}" destId="{A2E3C1CE-5AF0-437A-9433-07C52470AF12}" srcOrd="3" destOrd="0" parTransId="{2B7B74E0-871D-43CD-9C7F-9325081168F0}" sibTransId="{48119F61-6FCB-451E-BD87-DC1749BABB79}"/>
    <dgm:cxn modelId="{A03B6A9E-EABE-49E9-B319-712406B4BE97}" srcId="{A3116659-2BD1-4787-A495-17FF4EEC7428}" destId="{DCD41368-2F46-403F-A8C6-62CD93610415}" srcOrd="4" destOrd="0" parTransId="{206089D3-B074-4C6B-A363-CC14959DC970}" sibTransId="{21D9E543-A86C-4CC9-9500-DBC843D64895}"/>
    <dgm:cxn modelId="{963194F5-040C-4DCD-8004-7E5F5FF00426}" type="presOf" srcId="{98FADDC9-4768-4B74-AFB1-19717D19D021}" destId="{CA542341-3CC1-452F-9A27-C89FE8B1E07C}" srcOrd="0" destOrd="1" presId="urn:microsoft.com/office/officeart/2005/8/layout/hList6"/>
    <dgm:cxn modelId="{FF054D84-F6EB-4E3C-8B4C-AF1C660716C9}" type="presOf" srcId="{8C214AA2-6340-4F56-A316-66A4EF9E9A69}" destId="{1F3BD73A-472C-4387-969A-2C55C2476E18}" srcOrd="0" destOrd="0" presId="urn:microsoft.com/office/officeart/2005/8/layout/hList6"/>
    <dgm:cxn modelId="{AD0C66E8-D04E-46CE-91A4-D8A84441FBEC}" srcId="{A3116659-2BD1-4787-A495-17FF4EEC7428}" destId="{D0EF80B1-856B-4E93-AA9D-09CAE2F0F003}" srcOrd="8" destOrd="0" parTransId="{D0334DDB-DA7C-4A6D-9C68-417326D8CC70}" sibTransId="{316F752D-D858-4233-9854-BB8EF8AED3A8}"/>
    <dgm:cxn modelId="{507D48B4-0950-434E-B9B8-BA76CD53DD7C}" type="presOf" srcId="{F76C0521-DA1E-418C-BBE0-6BE4F333E319}" destId="{CA542341-3CC1-452F-9A27-C89FE8B1E07C}" srcOrd="0" destOrd="3" presId="urn:microsoft.com/office/officeart/2005/8/layout/hList6"/>
    <dgm:cxn modelId="{365F8988-6A29-42E5-8EE5-AA59D8C2352D}" srcId="{A3116659-2BD1-4787-A495-17FF4EEC7428}" destId="{E76424EC-A6B4-45E6-BF4D-56601EF14F32}" srcOrd="5" destOrd="0" parTransId="{B8C6ECD6-63A6-4233-B284-DC12FAE2DBF2}" sibTransId="{B016B084-8146-4187-B34F-213B8FA8E7D2}"/>
    <dgm:cxn modelId="{CD992286-38C9-4170-B493-4B17CC95E7B4}" type="presOf" srcId="{016BB8F3-E0AC-444A-B8CC-C9B82AC5C684}" destId="{8D5B41F3-07F2-4A0C-A7FE-F3B7AD6E2034}" srcOrd="0" destOrd="3" presId="urn:microsoft.com/office/officeart/2005/8/layout/hList6"/>
    <dgm:cxn modelId="{90D49CAB-1BC1-426C-A216-C3B626A861D7}" type="presOf" srcId="{A35CA2DC-FF63-4334-9A88-B735DDC8B6C1}" destId="{1F3BD73A-472C-4387-969A-2C55C2476E18}" srcOrd="0" destOrd="1" presId="urn:microsoft.com/office/officeart/2005/8/layout/hList6"/>
    <dgm:cxn modelId="{B8578659-991C-47E4-BCB5-5E68AE60D30B}" srcId="{8C214AA2-6340-4F56-A316-66A4EF9E9A69}" destId="{434732E7-DA87-48E5-9308-7353B42F9C60}" srcOrd="2" destOrd="0" parTransId="{036A4075-C08B-460E-A445-5E7AFFBB255A}" sibTransId="{F0C49975-551E-4291-840D-0C6A4C5AB672}"/>
    <dgm:cxn modelId="{B4DA7EA3-D024-4A59-9E96-23C7A0BDC5FD}" type="presOf" srcId="{E2E33C23-340B-44B1-9A09-C44E8999F612}" destId="{1F3BD73A-472C-4387-969A-2C55C2476E18}" srcOrd="0" destOrd="2" presId="urn:microsoft.com/office/officeart/2005/8/layout/hList6"/>
    <dgm:cxn modelId="{750D614E-F9F1-4C4D-AB25-A3D89AF1722D}" srcId="{5F3A0953-325A-424E-BBC2-12ADB1BB1C15}" destId="{E4CB27A6-A7AD-4651-98A3-67441DB05BAE}" srcOrd="1" destOrd="0" parTransId="{A3756406-89D8-4E17-A2A0-4B79B2DBB18E}" sibTransId="{E28A657B-7E7C-4E3E-B1B9-1B94D189E1A0}"/>
    <dgm:cxn modelId="{2400416D-879E-4A63-8D5F-310791C697D8}" type="presOf" srcId="{DCD41368-2F46-403F-A8C6-62CD93610415}" destId="{8D5B41F3-07F2-4A0C-A7FE-F3B7AD6E2034}" srcOrd="0" destOrd="5" presId="urn:microsoft.com/office/officeart/2005/8/layout/hList6"/>
    <dgm:cxn modelId="{E53E742D-3B57-4899-9BEE-F52EE1D7D16B}" type="presOf" srcId="{E76424EC-A6B4-45E6-BF4D-56601EF14F32}" destId="{8D5B41F3-07F2-4A0C-A7FE-F3B7AD6E2034}" srcOrd="0" destOrd="6" presId="urn:microsoft.com/office/officeart/2005/8/layout/hList6"/>
    <dgm:cxn modelId="{E0623D09-507A-4A5C-8165-98132C41C791}" srcId="{8C214AA2-6340-4F56-A316-66A4EF9E9A69}" destId="{A35CA2DC-FF63-4334-9A88-B735DDC8B6C1}" srcOrd="0" destOrd="0" parTransId="{C92B78D8-AD76-48DE-AB34-13A0CD11A0B6}" sibTransId="{96A176FC-363A-4DEB-87F1-E42DF82854CA}"/>
    <dgm:cxn modelId="{F6B97BDC-9037-4ABB-9F68-AEB8067F3852}" srcId="{5F3A0953-325A-424E-BBC2-12ADB1BB1C15}" destId="{F76C0521-DA1E-418C-BBE0-6BE4F333E319}" srcOrd="2" destOrd="0" parTransId="{68E375CF-2976-4852-8BEB-D1CF05594F0B}" sibTransId="{48490C46-6F2C-47FF-BB06-C98189530A95}"/>
    <dgm:cxn modelId="{899154CE-F092-4A11-AE45-461B0C64BD60}" type="presOf" srcId="{A2E3C1CE-5AF0-437A-9433-07C52470AF12}" destId="{8D5B41F3-07F2-4A0C-A7FE-F3B7AD6E2034}" srcOrd="0" destOrd="4" presId="urn:microsoft.com/office/officeart/2005/8/layout/hList6"/>
    <dgm:cxn modelId="{72C29F3E-14A9-4CB6-A1BA-C5E162EDC6DB}" type="presOf" srcId="{E4CB27A6-A7AD-4651-98A3-67441DB05BAE}" destId="{CA542341-3CC1-452F-9A27-C89FE8B1E07C}" srcOrd="0" destOrd="2" presId="urn:microsoft.com/office/officeart/2005/8/layout/hList6"/>
    <dgm:cxn modelId="{5CA344AC-1DD2-4F2A-8EAD-413AF297C03B}" srcId="{8C214AA2-6340-4F56-A316-66A4EF9E9A69}" destId="{E2E33C23-340B-44B1-9A09-C44E8999F612}" srcOrd="1" destOrd="0" parTransId="{A4778CA4-2F6D-4245-BBDA-752F6F610927}" sibTransId="{20A78B7D-5F7D-4D51-8A30-0BEA76A6D369}"/>
    <dgm:cxn modelId="{E432A262-C654-44DD-88B1-6EA31BC6D103}" srcId="{200D8B03-4415-47C7-AA2A-C5D1E4110D66}" destId="{8C214AA2-6340-4F56-A316-66A4EF9E9A69}" srcOrd="1" destOrd="0" parTransId="{6C591BA2-3AF2-4357-BF29-975BBAD39C20}" sibTransId="{20955BC4-7BD2-42FB-A1A3-ADD0E23E5DA7}"/>
    <dgm:cxn modelId="{9C0D40AF-E1BE-4F59-AAFE-2F86228E2FC5}" type="presParOf" srcId="{D4BC3443-2889-4BE4-B62C-2151C3B2B3D8}" destId="{CA542341-3CC1-452F-9A27-C89FE8B1E07C}" srcOrd="0" destOrd="0" presId="urn:microsoft.com/office/officeart/2005/8/layout/hList6"/>
    <dgm:cxn modelId="{C1C6E71B-882E-492A-AECD-AE3A9EB676C1}" type="presParOf" srcId="{D4BC3443-2889-4BE4-B62C-2151C3B2B3D8}" destId="{43720B4C-C4CF-4C09-96FA-ADF1500A9DA2}" srcOrd="1" destOrd="0" presId="urn:microsoft.com/office/officeart/2005/8/layout/hList6"/>
    <dgm:cxn modelId="{B5FAADAF-50A9-4364-AC81-4E672469EE84}" type="presParOf" srcId="{D4BC3443-2889-4BE4-B62C-2151C3B2B3D8}" destId="{1F3BD73A-472C-4387-969A-2C55C2476E18}" srcOrd="2" destOrd="0" presId="urn:microsoft.com/office/officeart/2005/8/layout/hList6"/>
    <dgm:cxn modelId="{D5CABA59-FECD-4E10-AEF5-2A8D827EF956}" type="presParOf" srcId="{D4BC3443-2889-4BE4-B62C-2151C3B2B3D8}" destId="{85C5C68C-4F80-4EB9-9E72-C7A1AD26F317}" srcOrd="3" destOrd="0" presId="urn:microsoft.com/office/officeart/2005/8/layout/hList6"/>
    <dgm:cxn modelId="{8789E299-7069-4223-BC09-F270E0A9F96E}" type="presParOf" srcId="{D4BC3443-2889-4BE4-B62C-2151C3B2B3D8}" destId="{8D5B41F3-07F2-4A0C-A7FE-F3B7AD6E203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0E0DF-43CF-445A-AA3D-5FA53E1D3B1E}">
      <dsp:nvSpPr>
        <dsp:cNvPr id="0" name=""/>
        <dsp:cNvSpPr/>
      </dsp:nvSpPr>
      <dsp:spPr>
        <a:xfrm>
          <a:off x="3352935" y="562692"/>
          <a:ext cx="1427045" cy="1066407"/>
        </a:xfrm>
        <a:prstGeom prst="rect">
          <a:avLst/>
        </a:prstGeom>
        <a:solidFill>
          <a:schemeClr val="accent3"/>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tr-TR" sz="3100" kern="1200" dirty="0" smtClean="0"/>
            <a:t>Stratejik plan</a:t>
          </a:r>
          <a:endParaRPr lang="tr-TR" sz="3100" kern="1200" dirty="0"/>
        </a:p>
      </dsp:txBody>
      <dsp:txXfrm>
        <a:off x="3352935" y="562692"/>
        <a:ext cx="1427045" cy="1066407"/>
      </dsp:txXfrm>
    </dsp:sp>
    <dsp:sp modelId="{2ADCC1E6-A870-4875-96BE-5CA0D35F7A2E}">
      <dsp:nvSpPr>
        <dsp:cNvPr id="0" name=""/>
        <dsp:cNvSpPr/>
      </dsp:nvSpPr>
      <dsp:spPr>
        <a:xfrm>
          <a:off x="2098823" y="-560"/>
          <a:ext cx="2192913" cy="2192913"/>
        </a:xfrm>
        <a:prstGeom prst="circularArrow">
          <a:avLst>
            <a:gd name="adj1" fmla="val 9483"/>
            <a:gd name="adj2" fmla="val 684955"/>
            <a:gd name="adj3" fmla="val 7850776"/>
            <a:gd name="adj4" fmla="val 2264269"/>
            <a:gd name="adj5" fmla="val 11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B394E-C55C-4532-9C4C-400864322ABB}">
      <dsp:nvSpPr>
        <dsp:cNvPr id="0" name=""/>
        <dsp:cNvSpPr/>
      </dsp:nvSpPr>
      <dsp:spPr>
        <a:xfrm>
          <a:off x="1700738" y="562692"/>
          <a:ext cx="1246726" cy="1066407"/>
        </a:xfrm>
        <a:prstGeom prst="rect">
          <a:avLst/>
        </a:prstGeom>
        <a:solidFill>
          <a:schemeClr val="accent3"/>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tr-TR" sz="3100" kern="1200" dirty="0" smtClean="0"/>
            <a:t>Bütçe </a:t>
          </a:r>
          <a:endParaRPr lang="tr-TR" sz="3100" kern="1200" dirty="0"/>
        </a:p>
      </dsp:txBody>
      <dsp:txXfrm>
        <a:off x="1700738" y="562692"/>
        <a:ext cx="1246726" cy="1066407"/>
      </dsp:txXfrm>
    </dsp:sp>
    <dsp:sp modelId="{BDAF1237-12E6-4218-B8CD-33976AD762CB}">
      <dsp:nvSpPr>
        <dsp:cNvPr id="0" name=""/>
        <dsp:cNvSpPr/>
      </dsp:nvSpPr>
      <dsp:spPr>
        <a:xfrm>
          <a:off x="2098823" y="-560"/>
          <a:ext cx="2192913" cy="2192913"/>
        </a:xfrm>
        <a:prstGeom prst="circularArrow">
          <a:avLst>
            <a:gd name="adj1" fmla="val 9483"/>
            <a:gd name="adj2" fmla="val 684955"/>
            <a:gd name="adj3" fmla="val 18650776"/>
            <a:gd name="adj4" fmla="val 13064269"/>
            <a:gd name="adj5" fmla="val 11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E1283-9723-42B4-B9E8-279696F6F342}">
      <dsp:nvSpPr>
        <dsp:cNvPr id="0" name=""/>
        <dsp:cNvSpPr/>
      </dsp:nvSpPr>
      <dsp:spPr>
        <a:xfrm>
          <a:off x="1561" y="1040"/>
          <a:ext cx="3329069" cy="19974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Faaliyet maliyetlerinin belirlenmesi</a:t>
          </a:r>
          <a:endParaRPr lang="tr-TR" sz="2500" kern="1200" dirty="0"/>
        </a:p>
      </dsp:txBody>
      <dsp:txXfrm>
        <a:off x="60064" y="59543"/>
        <a:ext cx="3212063" cy="1880435"/>
      </dsp:txXfrm>
    </dsp:sp>
    <dsp:sp modelId="{B67B1AB9-6836-479D-BE51-06A4F8A5D7CB}">
      <dsp:nvSpPr>
        <dsp:cNvPr id="0" name=""/>
        <dsp:cNvSpPr/>
      </dsp:nvSpPr>
      <dsp:spPr>
        <a:xfrm>
          <a:off x="3623588" y="586956"/>
          <a:ext cx="705762" cy="82560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a:off x="3623588" y="752078"/>
        <a:ext cx="494033" cy="495365"/>
      </dsp:txXfrm>
    </dsp:sp>
    <dsp:sp modelId="{0EBE9665-0A2C-46E6-AD95-E26006E0A1C7}">
      <dsp:nvSpPr>
        <dsp:cNvPr id="0" name=""/>
        <dsp:cNvSpPr/>
      </dsp:nvSpPr>
      <dsp:spPr>
        <a:xfrm>
          <a:off x="4662257" y="1040"/>
          <a:ext cx="3329069" cy="1997441"/>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Stratejik hedef maliyetlerinin belirlenmesi</a:t>
          </a:r>
          <a:endParaRPr lang="tr-TR" sz="2500" kern="1200" dirty="0"/>
        </a:p>
      </dsp:txBody>
      <dsp:txXfrm>
        <a:off x="4720760" y="59543"/>
        <a:ext cx="3212063" cy="1880435"/>
      </dsp:txXfrm>
    </dsp:sp>
    <dsp:sp modelId="{C6492C5D-E623-4B74-8915-57BE351E999B}">
      <dsp:nvSpPr>
        <dsp:cNvPr id="0" name=""/>
        <dsp:cNvSpPr/>
      </dsp:nvSpPr>
      <dsp:spPr>
        <a:xfrm rot="5400000">
          <a:off x="5973911" y="2231517"/>
          <a:ext cx="705762" cy="825609"/>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rot="-5400000">
        <a:off x="6079110" y="2291441"/>
        <a:ext cx="495365" cy="494033"/>
      </dsp:txXfrm>
    </dsp:sp>
    <dsp:sp modelId="{4827581C-A95F-444B-883C-57D341E0CEC7}">
      <dsp:nvSpPr>
        <dsp:cNvPr id="0" name=""/>
        <dsp:cNvSpPr/>
      </dsp:nvSpPr>
      <dsp:spPr>
        <a:xfrm>
          <a:off x="4662257" y="3330109"/>
          <a:ext cx="3329069" cy="1997441"/>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Stratejik amaç maliyetlerinin belirlenmesi</a:t>
          </a:r>
          <a:endParaRPr lang="tr-TR" sz="2500" kern="1200" dirty="0"/>
        </a:p>
      </dsp:txBody>
      <dsp:txXfrm>
        <a:off x="4720760" y="3388612"/>
        <a:ext cx="3212063" cy="1880435"/>
      </dsp:txXfrm>
    </dsp:sp>
    <dsp:sp modelId="{ACD7CC82-7213-445E-9DD4-0BF2884FFD46}">
      <dsp:nvSpPr>
        <dsp:cNvPr id="0" name=""/>
        <dsp:cNvSpPr/>
      </dsp:nvSpPr>
      <dsp:spPr>
        <a:xfrm rot="10800000">
          <a:off x="3663537" y="3916025"/>
          <a:ext cx="705762" cy="82560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p>
      </dsp:txBody>
      <dsp:txXfrm rot="10800000">
        <a:off x="3875266" y="4081147"/>
        <a:ext cx="494033" cy="495365"/>
      </dsp:txXfrm>
    </dsp:sp>
    <dsp:sp modelId="{73BAEC27-892A-4A7C-8A6A-92225F5D9824}">
      <dsp:nvSpPr>
        <dsp:cNvPr id="0" name=""/>
        <dsp:cNvSpPr/>
      </dsp:nvSpPr>
      <dsp:spPr>
        <a:xfrm>
          <a:off x="1561" y="3330109"/>
          <a:ext cx="3329069" cy="199744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t>STRATEJİK PLANIN MALİYETLENDİRİLMESİ</a:t>
          </a:r>
          <a:endParaRPr lang="tr-TR" sz="2500" kern="1200" dirty="0"/>
        </a:p>
      </dsp:txBody>
      <dsp:txXfrm>
        <a:off x="60064" y="3388612"/>
        <a:ext cx="3212063" cy="188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1C530A-6F0A-4455-A7AF-8CB8D6FEC299}" type="datetimeFigureOut">
              <a:rPr lang="tr-TR" smtClean="0"/>
              <a:pPr/>
              <a:t>20.03.2015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CC3E7-081A-4497-A35B-9103A097E021}" type="slidenum">
              <a:rPr lang="tr-TR" smtClean="0"/>
              <a:pPr/>
              <a:t>‹#›</a:t>
            </a:fld>
            <a:endParaRPr lang="tr-TR"/>
          </a:p>
        </p:txBody>
      </p:sp>
    </p:spTree>
    <p:extLst>
      <p:ext uri="{BB962C8B-B14F-4D97-AF65-F5344CB8AC3E}">
        <p14:creationId xmlns:p14="http://schemas.microsoft.com/office/powerpoint/2010/main" val="89215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FB8E82D-A04F-4CA5-BE73-9C2AB011DB44}" type="datetime1">
              <a:rPr lang="tr-TR" smtClean="0"/>
              <a:pPr/>
              <a:t>20.03.2015</a:t>
            </a:fld>
            <a:endParaRPr lang="tr-TR"/>
          </a:p>
        </p:txBody>
      </p:sp>
      <p:sp>
        <p:nvSpPr>
          <p:cNvPr id="5" name="Altbilgi Yer Tutucusu 4"/>
          <p:cNvSpPr>
            <a:spLocks noGrp="1"/>
          </p:cNvSpPr>
          <p:nvPr>
            <p:ph type="ftr" sz="quarter" idx="11"/>
          </p:nvPr>
        </p:nvSpPr>
        <p:spPr/>
        <p:txBody>
          <a:bodyPr/>
          <a:lstStyle/>
          <a:p>
            <a:r>
              <a:rPr lang="tr-TR" smtClean="0"/>
              <a:t>STRATEJİ GELİŞTİRME BAŞKANLIĞI</a:t>
            </a:r>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a:t>
            </a:fld>
            <a:endParaRPr lang="tr-TR"/>
          </a:p>
        </p:txBody>
      </p:sp>
    </p:spTree>
    <p:extLst>
      <p:ext uri="{BB962C8B-B14F-4D97-AF65-F5344CB8AC3E}">
        <p14:creationId xmlns:p14="http://schemas.microsoft.com/office/powerpoint/2010/main" val="81777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31C7D8-5D5B-440A-BAB0-86FC0B48BE8C}" type="datetime1">
              <a:rPr lang="tr-TR" smtClean="0"/>
              <a:pPr/>
              <a:t>20.03.2015</a:t>
            </a:fld>
            <a:endParaRPr lang="tr-TR"/>
          </a:p>
        </p:txBody>
      </p:sp>
      <p:sp>
        <p:nvSpPr>
          <p:cNvPr id="5" name="Altbilgi Yer Tutucusu 4"/>
          <p:cNvSpPr>
            <a:spLocks noGrp="1"/>
          </p:cNvSpPr>
          <p:nvPr>
            <p:ph type="ftr" sz="quarter" idx="11"/>
          </p:nvPr>
        </p:nvSpPr>
        <p:spPr/>
        <p:txBody>
          <a:bodyPr/>
          <a:lstStyle/>
          <a:p>
            <a:r>
              <a:rPr lang="tr-TR" smtClean="0"/>
              <a:t>STRATEJİ GELİŞTİRME BAŞKANLIĞI</a:t>
            </a:r>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a:t>
            </a:fld>
            <a:endParaRPr lang="tr-TR"/>
          </a:p>
        </p:txBody>
      </p:sp>
    </p:spTree>
    <p:extLst>
      <p:ext uri="{BB962C8B-B14F-4D97-AF65-F5344CB8AC3E}">
        <p14:creationId xmlns:p14="http://schemas.microsoft.com/office/powerpoint/2010/main" val="173760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BE21FB3-6048-4A69-9932-C451497E4FC1}" type="datetime1">
              <a:rPr lang="tr-TR" smtClean="0"/>
              <a:pPr/>
              <a:t>20.03.2015</a:t>
            </a:fld>
            <a:endParaRPr lang="tr-TR"/>
          </a:p>
        </p:txBody>
      </p:sp>
      <p:sp>
        <p:nvSpPr>
          <p:cNvPr id="5" name="Altbilgi Yer Tutucusu 4"/>
          <p:cNvSpPr>
            <a:spLocks noGrp="1"/>
          </p:cNvSpPr>
          <p:nvPr>
            <p:ph type="ftr" sz="quarter" idx="11"/>
          </p:nvPr>
        </p:nvSpPr>
        <p:spPr/>
        <p:txBody>
          <a:bodyPr/>
          <a:lstStyle/>
          <a:p>
            <a:r>
              <a:rPr lang="tr-TR" smtClean="0"/>
              <a:t>STRATEJİ GELİŞTİRME BAŞKANLIĞI</a:t>
            </a:r>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a:t>
            </a:fld>
            <a:endParaRPr lang="tr-TR"/>
          </a:p>
        </p:txBody>
      </p:sp>
    </p:spTree>
    <p:extLst>
      <p:ext uri="{BB962C8B-B14F-4D97-AF65-F5344CB8AC3E}">
        <p14:creationId xmlns:p14="http://schemas.microsoft.com/office/powerpoint/2010/main" val="428011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5CF52F5-C180-4D06-9486-5ED779A07507}" type="datetime1">
              <a:rPr lang="tr-TR" smtClean="0"/>
              <a:pPr/>
              <a:t>20.03.2015</a:t>
            </a:fld>
            <a:endParaRPr lang="tr-TR"/>
          </a:p>
        </p:txBody>
      </p:sp>
      <p:sp>
        <p:nvSpPr>
          <p:cNvPr id="5" name="Altbilgi Yer Tutucusu 4"/>
          <p:cNvSpPr>
            <a:spLocks noGrp="1"/>
          </p:cNvSpPr>
          <p:nvPr>
            <p:ph type="ftr" sz="quarter" idx="11"/>
          </p:nvPr>
        </p:nvSpPr>
        <p:spPr/>
        <p:txBody>
          <a:bodyPr/>
          <a:lstStyle/>
          <a:p>
            <a:r>
              <a:rPr lang="tr-TR" smtClean="0"/>
              <a:t>STRATEJİ GELİŞTİRME BAŞKANLIĞI</a:t>
            </a:r>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a:t>
            </a:fld>
            <a:endParaRPr lang="tr-TR"/>
          </a:p>
        </p:txBody>
      </p:sp>
    </p:spTree>
    <p:extLst>
      <p:ext uri="{BB962C8B-B14F-4D97-AF65-F5344CB8AC3E}">
        <p14:creationId xmlns:p14="http://schemas.microsoft.com/office/powerpoint/2010/main" val="406354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6781A76-F734-4DF3-B3BF-0C8A3345DC4C}" type="datetime1">
              <a:rPr lang="tr-TR" smtClean="0"/>
              <a:pPr/>
              <a:t>20.03.2015</a:t>
            </a:fld>
            <a:endParaRPr lang="tr-TR"/>
          </a:p>
        </p:txBody>
      </p:sp>
      <p:sp>
        <p:nvSpPr>
          <p:cNvPr id="5" name="Altbilgi Yer Tutucusu 4"/>
          <p:cNvSpPr>
            <a:spLocks noGrp="1"/>
          </p:cNvSpPr>
          <p:nvPr>
            <p:ph type="ftr" sz="quarter" idx="11"/>
          </p:nvPr>
        </p:nvSpPr>
        <p:spPr/>
        <p:txBody>
          <a:bodyPr/>
          <a:lstStyle/>
          <a:p>
            <a:r>
              <a:rPr lang="tr-TR" smtClean="0"/>
              <a:t>STRATEJİ GELİŞTİRME BAŞKANLIĞI</a:t>
            </a:r>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a:t>
            </a:fld>
            <a:endParaRPr lang="tr-TR"/>
          </a:p>
        </p:txBody>
      </p:sp>
    </p:spTree>
    <p:extLst>
      <p:ext uri="{BB962C8B-B14F-4D97-AF65-F5344CB8AC3E}">
        <p14:creationId xmlns:p14="http://schemas.microsoft.com/office/powerpoint/2010/main" val="137132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98D72B2-7F4C-4750-9638-F2B4C51DAB36}" type="datetime1">
              <a:rPr lang="tr-TR" smtClean="0"/>
              <a:pPr/>
              <a:t>20.03.2015</a:t>
            </a:fld>
            <a:endParaRPr lang="tr-TR"/>
          </a:p>
        </p:txBody>
      </p:sp>
      <p:sp>
        <p:nvSpPr>
          <p:cNvPr id="6" name="Altbilgi Yer Tutucusu 5"/>
          <p:cNvSpPr>
            <a:spLocks noGrp="1"/>
          </p:cNvSpPr>
          <p:nvPr>
            <p:ph type="ftr" sz="quarter" idx="11"/>
          </p:nvPr>
        </p:nvSpPr>
        <p:spPr/>
        <p:txBody>
          <a:bodyPr/>
          <a:lstStyle/>
          <a:p>
            <a:r>
              <a:rPr lang="tr-TR" smtClean="0"/>
              <a:t>STRATEJİ GELİŞTİRME BAŞKANLIĞI</a:t>
            </a:r>
            <a:endParaRPr lang="tr-TR"/>
          </a:p>
        </p:txBody>
      </p:sp>
      <p:sp>
        <p:nvSpPr>
          <p:cNvPr id="7" name="Slayt Numarası Yer Tutucusu 6"/>
          <p:cNvSpPr>
            <a:spLocks noGrp="1"/>
          </p:cNvSpPr>
          <p:nvPr>
            <p:ph type="sldNum" sz="quarter" idx="12"/>
          </p:nvPr>
        </p:nvSpPr>
        <p:spPr/>
        <p:txBody>
          <a:bodyPr/>
          <a:lstStyle/>
          <a:p>
            <a:fld id="{3F87A4F0-0D97-4C5F-8AE7-34EF5463E12E}" type="slidenum">
              <a:rPr lang="tr-TR" smtClean="0"/>
              <a:pPr/>
              <a:t>‹#›</a:t>
            </a:fld>
            <a:endParaRPr lang="tr-TR"/>
          </a:p>
        </p:txBody>
      </p:sp>
    </p:spTree>
    <p:extLst>
      <p:ext uri="{BB962C8B-B14F-4D97-AF65-F5344CB8AC3E}">
        <p14:creationId xmlns:p14="http://schemas.microsoft.com/office/powerpoint/2010/main" val="177621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57CEBF0-3AF1-4C1D-8FFF-F47E8DBEF804}" type="datetime1">
              <a:rPr lang="tr-TR" smtClean="0"/>
              <a:pPr/>
              <a:t>20.03.2015</a:t>
            </a:fld>
            <a:endParaRPr lang="tr-TR"/>
          </a:p>
        </p:txBody>
      </p:sp>
      <p:sp>
        <p:nvSpPr>
          <p:cNvPr id="8" name="Altbilgi Yer Tutucusu 7"/>
          <p:cNvSpPr>
            <a:spLocks noGrp="1"/>
          </p:cNvSpPr>
          <p:nvPr>
            <p:ph type="ftr" sz="quarter" idx="11"/>
          </p:nvPr>
        </p:nvSpPr>
        <p:spPr/>
        <p:txBody>
          <a:bodyPr/>
          <a:lstStyle/>
          <a:p>
            <a:r>
              <a:rPr lang="tr-TR" smtClean="0"/>
              <a:t>STRATEJİ GELİŞTİRME BAŞKANLIĞI</a:t>
            </a:r>
            <a:endParaRPr lang="tr-TR"/>
          </a:p>
        </p:txBody>
      </p:sp>
      <p:sp>
        <p:nvSpPr>
          <p:cNvPr id="9" name="Slayt Numarası Yer Tutucusu 8"/>
          <p:cNvSpPr>
            <a:spLocks noGrp="1"/>
          </p:cNvSpPr>
          <p:nvPr>
            <p:ph type="sldNum" sz="quarter" idx="12"/>
          </p:nvPr>
        </p:nvSpPr>
        <p:spPr/>
        <p:txBody>
          <a:bodyPr/>
          <a:lstStyle/>
          <a:p>
            <a:fld id="{3F87A4F0-0D97-4C5F-8AE7-34EF5463E12E}" type="slidenum">
              <a:rPr lang="tr-TR" smtClean="0"/>
              <a:pPr/>
              <a:t>‹#›</a:t>
            </a:fld>
            <a:endParaRPr lang="tr-TR"/>
          </a:p>
        </p:txBody>
      </p:sp>
    </p:spTree>
    <p:extLst>
      <p:ext uri="{BB962C8B-B14F-4D97-AF65-F5344CB8AC3E}">
        <p14:creationId xmlns:p14="http://schemas.microsoft.com/office/powerpoint/2010/main" val="344730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755A013-4E66-4DE1-9AF9-8CE5BDBD56C5}" type="datetime1">
              <a:rPr lang="tr-TR" smtClean="0"/>
              <a:pPr/>
              <a:t>20.03.2015</a:t>
            </a:fld>
            <a:endParaRPr lang="tr-TR"/>
          </a:p>
        </p:txBody>
      </p:sp>
      <p:sp>
        <p:nvSpPr>
          <p:cNvPr id="4" name="Altbilgi Yer Tutucusu 3"/>
          <p:cNvSpPr>
            <a:spLocks noGrp="1"/>
          </p:cNvSpPr>
          <p:nvPr>
            <p:ph type="ftr" sz="quarter" idx="11"/>
          </p:nvPr>
        </p:nvSpPr>
        <p:spPr/>
        <p:txBody>
          <a:bodyPr/>
          <a:lstStyle/>
          <a:p>
            <a:r>
              <a:rPr lang="tr-TR" smtClean="0"/>
              <a:t>STRATEJİ GELİŞTİRME BAŞKANLIĞI</a:t>
            </a:r>
            <a:endParaRPr lang="tr-TR"/>
          </a:p>
        </p:txBody>
      </p:sp>
      <p:sp>
        <p:nvSpPr>
          <p:cNvPr id="5" name="Slayt Numarası Yer Tutucusu 4"/>
          <p:cNvSpPr>
            <a:spLocks noGrp="1"/>
          </p:cNvSpPr>
          <p:nvPr>
            <p:ph type="sldNum" sz="quarter" idx="12"/>
          </p:nvPr>
        </p:nvSpPr>
        <p:spPr/>
        <p:txBody>
          <a:bodyPr/>
          <a:lstStyle/>
          <a:p>
            <a:fld id="{3F87A4F0-0D97-4C5F-8AE7-34EF5463E12E}" type="slidenum">
              <a:rPr lang="tr-TR" smtClean="0"/>
              <a:pPr/>
              <a:t>‹#›</a:t>
            </a:fld>
            <a:endParaRPr lang="tr-TR"/>
          </a:p>
        </p:txBody>
      </p:sp>
    </p:spTree>
    <p:extLst>
      <p:ext uri="{BB962C8B-B14F-4D97-AF65-F5344CB8AC3E}">
        <p14:creationId xmlns:p14="http://schemas.microsoft.com/office/powerpoint/2010/main" val="96548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6065D6-2996-4CAE-868A-B37B55DEC41C}" type="datetime1">
              <a:rPr lang="tr-TR" smtClean="0"/>
              <a:pPr/>
              <a:t>20.03.2015</a:t>
            </a:fld>
            <a:endParaRPr lang="tr-TR"/>
          </a:p>
        </p:txBody>
      </p:sp>
      <p:sp>
        <p:nvSpPr>
          <p:cNvPr id="3" name="Altbilgi Yer Tutucusu 2"/>
          <p:cNvSpPr>
            <a:spLocks noGrp="1"/>
          </p:cNvSpPr>
          <p:nvPr>
            <p:ph type="ftr" sz="quarter" idx="11"/>
          </p:nvPr>
        </p:nvSpPr>
        <p:spPr/>
        <p:txBody>
          <a:bodyPr/>
          <a:lstStyle/>
          <a:p>
            <a:r>
              <a:rPr lang="tr-TR" smtClean="0"/>
              <a:t>STRATEJİ GELİŞTİRME BAŞKANLIĞI</a:t>
            </a:r>
            <a:endParaRPr lang="tr-TR"/>
          </a:p>
        </p:txBody>
      </p:sp>
      <p:sp>
        <p:nvSpPr>
          <p:cNvPr id="4" name="Slayt Numarası Yer Tutucusu 3"/>
          <p:cNvSpPr>
            <a:spLocks noGrp="1"/>
          </p:cNvSpPr>
          <p:nvPr>
            <p:ph type="sldNum" sz="quarter" idx="12"/>
          </p:nvPr>
        </p:nvSpPr>
        <p:spPr/>
        <p:txBody>
          <a:bodyPr/>
          <a:lstStyle/>
          <a:p>
            <a:fld id="{3F87A4F0-0D97-4C5F-8AE7-34EF5463E12E}" type="slidenum">
              <a:rPr lang="tr-TR" smtClean="0"/>
              <a:pPr/>
              <a:t>‹#›</a:t>
            </a:fld>
            <a:endParaRPr lang="tr-TR"/>
          </a:p>
        </p:txBody>
      </p:sp>
    </p:spTree>
    <p:extLst>
      <p:ext uri="{BB962C8B-B14F-4D97-AF65-F5344CB8AC3E}">
        <p14:creationId xmlns:p14="http://schemas.microsoft.com/office/powerpoint/2010/main" val="175437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5E4086C-F939-4259-A8A9-A090EAD1555A}" type="datetime1">
              <a:rPr lang="tr-TR" smtClean="0"/>
              <a:pPr/>
              <a:t>20.03.2015</a:t>
            </a:fld>
            <a:endParaRPr lang="tr-TR"/>
          </a:p>
        </p:txBody>
      </p:sp>
      <p:sp>
        <p:nvSpPr>
          <p:cNvPr id="6" name="Altbilgi Yer Tutucusu 5"/>
          <p:cNvSpPr>
            <a:spLocks noGrp="1"/>
          </p:cNvSpPr>
          <p:nvPr>
            <p:ph type="ftr" sz="quarter" idx="11"/>
          </p:nvPr>
        </p:nvSpPr>
        <p:spPr/>
        <p:txBody>
          <a:bodyPr/>
          <a:lstStyle/>
          <a:p>
            <a:r>
              <a:rPr lang="tr-TR" smtClean="0"/>
              <a:t>STRATEJİ GELİŞTİRME BAŞKANLIĞI</a:t>
            </a:r>
            <a:endParaRPr lang="tr-TR"/>
          </a:p>
        </p:txBody>
      </p:sp>
      <p:sp>
        <p:nvSpPr>
          <p:cNvPr id="7" name="Slayt Numarası Yer Tutucusu 6"/>
          <p:cNvSpPr>
            <a:spLocks noGrp="1"/>
          </p:cNvSpPr>
          <p:nvPr>
            <p:ph type="sldNum" sz="quarter" idx="12"/>
          </p:nvPr>
        </p:nvSpPr>
        <p:spPr/>
        <p:txBody>
          <a:bodyPr/>
          <a:lstStyle/>
          <a:p>
            <a:fld id="{3F87A4F0-0D97-4C5F-8AE7-34EF5463E12E}" type="slidenum">
              <a:rPr lang="tr-TR" smtClean="0"/>
              <a:pPr/>
              <a:t>‹#›</a:t>
            </a:fld>
            <a:endParaRPr lang="tr-TR"/>
          </a:p>
        </p:txBody>
      </p:sp>
    </p:spTree>
    <p:extLst>
      <p:ext uri="{BB962C8B-B14F-4D97-AF65-F5344CB8AC3E}">
        <p14:creationId xmlns:p14="http://schemas.microsoft.com/office/powerpoint/2010/main" val="151628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B36B409-98C8-43E8-A729-EBE58A793733}" type="datetime1">
              <a:rPr lang="tr-TR" smtClean="0"/>
              <a:pPr/>
              <a:t>20.03.2015</a:t>
            </a:fld>
            <a:endParaRPr lang="tr-TR"/>
          </a:p>
        </p:txBody>
      </p:sp>
      <p:sp>
        <p:nvSpPr>
          <p:cNvPr id="6" name="Altbilgi Yer Tutucusu 5"/>
          <p:cNvSpPr>
            <a:spLocks noGrp="1"/>
          </p:cNvSpPr>
          <p:nvPr>
            <p:ph type="ftr" sz="quarter" idx="11"/>
          </p:nvPr>
        </p:nvSpPr>
        <p:spPr/>
        <p:txBody>
          <a:bodyPr/>
          <a:lstStyle/>
          <a:p>
            <a:r>
              <a:rPr lang="tr-TR" smtClean="0"/>
              <a:t>STRATEJİ GELİŞTİRME BAŞKANLIĞI</a:t>
            </a:r>
            <a:endParaRPr lang="tr-TR"/>
          </a:p>
        </p:txBody>
      </p:sp>
      <p:sp>
        <p:nvSpPr>
          <p:cNvPr id="7" name="Slayt Numarası Yer Tutucusu 6"/>
          <p:cNvSpPr>
            <a:spLocks noGrp="1"/>
          </p:cNvSpPr>
          <p:nvPr>
            <p:ph type="sldNum" sz="quarter" idx="12"/>
          </p:nvPr>
        </p:nvSpPr>
        <p:spPr/>
        <p:txBody>
          <a:bodyPr/>
          <a:lstStyle/>
          <a:p>
            <a:fld id="{3F87A4F0-0D97-4C5F-8AE7-34EF5463E12E}" type="slidenum">
              <a:rPr lang="tr-TR" smtClean="0"/>
              <a:pPr/>
              <a:t>‹#›</a:t>
            </a:fld>
            <a:endParaRPr lang="tr-TR"/>
          </a:p>
        </p:txBody>
      </p:sp>
    </p:spTree>
    <p:extLst>
      <p:ext uri="{BB962C8B-B14F-4D97-AF65-F5344CB8AC3E}">
        <p14:creationId xmlns:p14="http://schemas.microsoft.com/office/powerpoint/2010/main" val="326473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886D0-EB12-46A6-B016-6EDE99CBCE8F}" type="datetime1">
              <a:rPr lang="tr-TR" smtClean="0"/>
              <a:pPr/>
              <a:t>20.03.2015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STRATEJİ GELİŞTİRME BAŞKANLIĞI</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7A4F0-0D97-4C5F-8AE7-34EF5463E12E}" type="slidenum">
              <a:rPr lang="tr-TR" smtClean="0"/>
              <a:pPr/>
              <a:t>‹#›</a:t>
            </a:fld>
            <a:endParaRPr lang="tr-TR"/>
          </a:p>
        </p:txBody>
      </p:sp>
    </p:spTree>
    <p:extLst>
      <p:ext uri="{BB962C8B-B14F-4D97-AF65-F5344CB8AC3E}">
        <p14:creationId xmlns:p14="http://schemas.microsoft.com/office/powerpoint/2010/main" val="284798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tr/url?sa=i&amp;rct=j&amp;q=&amp;esrc=s&amp;source=images&amp;cd=&amp;cad=rja&amp;uact=8&amp;docid=pSg2i2cVCVL85M&amp;tbnid=nppu-UwdS__2gM:&amp;ved=0CAcQjRw&amp;url=http://bil588.wordpress.com/category/konular/hafta-3-e-devlet-projelerinde-onceliklendirme/&amp;ei=OxY9VO22F5DkarragLgJ&amp;bvm=bv.77161500,d.ZGU&amp;psig=AFQjCNEidtj-lU-qM4hh3eFpfCMjVpPDZg&amp;ust=1413375854329979"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amp;esrc=s&amp;source=images&amp;cd=&amp;cad=rja&amp;uact=8&amp;docid=-ZvaBYCfDpismM&amp;tbnid=AnklbN7wLObUAM:&amp;ved=0CAcQjRw&amp;url=http://www.fethiyehabermerkezi.com/haberdetay/3804-%E2%80%9Caile-sirketlerinde-kurumsallasma%E2%80%9D-egitimi.html&amp;ei=ReMbVNHfEYX17Aa5iYH4Cg&amp;bvm=bv.75774317,d.ZGU&amp;psig=AFQjCNFkrjKPRJjMn94FpDEOZNw-D3FpEw&amp;ust=141120011449548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1371600" y="2348880"/>
            <a:ext cx="6400800" cy="1752600"/>
          </a:xfrm>
        </p:spPr>
        <p:txBody>
          <a:bodyPr>
            <a:noAutofit/>
          </a:bodyPr>
          <a:lstStyle/>
          <a:p>
            <a:r>
              <a:rPr lang="tr-TR" sz="3600" b="1" dirty="0">
                <a:solidFill>
                  <a:schemeClr val="tx1"/>
                </a:solidFill>
              </a:rPr>
              <a:t>MALİYETLENDİRME </a:t>
            </a:r>
          </a:p>
          <a:p>
            <a:r>
              <a:rPr lang="tr-TR" sz="3600" b="1" dirty="0" smtClean="0">
                <a:solidFill>
                  <a:schemeClr val="tx1"/>
                </a:solidFill>
              </a:rPr>
              <a:t> &amp;</a:t>
            </a:r>
            <a:endParaRPr lang="tr-TR" sz="3600" b="1" dirty="0">
              <a:solidFill>
                <a:schemeClr val="tx1"/>
              </a:solidFill>
            </a:endParaRPr>
          </a:p>
          <a:p>
            <a:r>
              <a:rPr lang="tr-TR" sz="3600" b="1" dirty="0" smtClean="0">
                <a:solidFill>
                  <a:schemeClr val="tx1"/>
                </a:solidFill>
              </a:rPr>
              <a:t>İZLEME ve </a:t>
            </a:r>
            <a:r>
              <a:rPr lang="tr-TR" sz="3600" b="1" dirty="0">
                <a:solidFill>
                  <a:schemeClr val="tx1"/>
                </a:solidFill>
              </a:rPr>
              <a:t>DEĞERLENDİRME</a:t>
            </a:r>
          </a:p>
          <a:p>
            <a:endParaRPr lang="tr-TR" sz="3600" dirty="0"/>
          </a:p>
        </p:txBody>
      </p:sp>
      <p:sp>
        <p:nvSpPr>
          <p:cNvPr id="3" name="Dikdörtgen 2"/>
          <p:cNvSpPr/>
          <p:nvPr/>
        </p:nvSpPr>
        <p:spPr>
          <a:xfrm>
            <a:off x="2312415" y="519511"/>
            <a:ext cx="6408712" cy="461665"/>
          </a:xfrm>
          <a:prstGeom prst="rect">
            <a:avLst/>
          </a:prstGeom>
        </p:spPr>
        <p:txBody>
          <a:bodyPr wrap="square">
            <a:spAutoFit/>
          </a:bodyPr>
          <a:lstStyle/>
          <a:p>
            <a:pPr lvl="0" algn="ctr">
              <a:spcBef>
                <a:spcPct val="0"/>
              </a:spcBef>
            </a:pPr>
            <a:r>
              <a:rPr lang="tr-TR" sz="2400" b="1" dirty="0">
                <a:solidFill>
                  <a:schemeClr val="bg1"/>
                </a:solidFill>
              </a:rPr>
              <a:t>2015-2019 STRATEJİK PLAN HAZIRLIK SÜRECİ</a:t>
            </a:r>
          </a:p>
        </p:txBody>
      </p:sp>
      <p:sp>
        <p:nvSpPr>
          <p:cNvPr id="6" name="Dikdörtgen 8"/>
          <p:cNvSpPr/>
          <p:nvPr/>
        </p:nvSpPr>
        <p:spPr>
          <a:xfrm>
            <a:off x="2278425" y="5939988"/>
            <a:ext cx="4572000" cy="369332"/>
          </a:xfrm>
          <a:prstGeom prst="rect">
            <a:avLst/>
          </a:prstGeom>
        </p:spPr>
        <p:txBody>
          <a:bodyPr>
            <a:spAutoFit/>
          </a:bodyPr>
          <a:lstStyle/>
          <a:p>
            <a:pPr algn="ctr"/>
            <a:r>
              <a:rPr lang="tr-TR" b="1" dirty="0" err="1" smtClean="0"/>
              <a:t>sgbplanlama</a:t>
            </a:r>
            <a:r>
              <a:rPr lang="tr-TR" b="1" dirty="0" smtClean="0"/>
              <a:t>@</a:t>
            </a:r>
            <a:r>
              <a:rPr lang="tr-TR" b="1" dirty="0" err="1" smtClean="0"/>
              <a:t>gmail</a:t>
            </a:r>
            <a:r>
              <a:rPr lang="tr-TR" b="1" dirty="0" smtClean="0"/>
              <a:t>.com</a:t>
            </a:r>
            <a:endParaRPr lang="tr-TR" dirty="0"/>
          </a:p>
        </p:txBody>
      </p:sp>
    </p:spTree>
    <p:extLst>
      <p:ext uri="{BB962C8B-B14F-4D97-AF65-F5344CB8AC3E}">
        <p14:creationId xmlns:p14="http://schemas.microsoft.com/office/powerpoint/2010/main" val="3534036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CCC4DB2-C25C-4813-B2AF-6D5909B1E7DF}"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10</a:t>
            </a:fld>
            <a:endParaRPr lang="tr-TR"/>
          </a:p>
        </p:txBody>
      </p:sp>
      <p:graphicFrame>
        <p:nvGraphicFramePr>
          <p:cNvPr id="2" name="Diyagram 1"/>
          <p:cNvGraphicFramePr/>
          <p:nvPr>
            <p:extLst>
              <p:ext uri="{D42A27DB-BD31-4B8C-83A1-F6EECF244321}">
                <p14:modId xmlns:p14="http://schemas.microsoft.com/office/powerpoint/2010/main" val="27762615"/>
              </p:ext>
            </p:extLst>
          </p:nvPr>
        </p:nvGraphicFramePr>
        <p:xfrm>
          <a:off x="395536" y="1484784"/>
          <a:ext cx="842493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p:cNvSpPr txBox="1"/>
          <p:nvPr/>
        </p:nvSpPr>
        <p:spPr>
          <a:xfrm>
            <a:off x="3707904" y="1477233"/>
            <a:ext cx="1800200" cy="1015663"/>
          </a:xfrm>
          <a:prstGeom prst="rect">
            <a:avLst/>
          </a:prstGeom>
          <a:noFill/>
        </p:spPr>
        <p:txBody>
          <a:bodyPr wrap="square" rtlCol="0">
            <a:spAutoFit/>
          </a:bodyPr>
          <a:lstStyle/>
          <a:p>
            <a:pPr lvl="0" algn="ctr"/>
            <a:r>
              <a:rPr lang="tr-TR" sz="2000" b="1" i="1" dirty="0">
                <a:solidFill>
                  <a:schemeClr val="bg1"/>
                </a:solidFill>
              </a:rPr>
              <a:t>Maliyet unsurlarının </a:t>
            </a:r>
            <a:r>
              <a:rPr lang="tr-TR" sz="2000" b="1" i="1" dirty="0" smtClean="0">
                <a:solidFill>
                  <a:schemeClr val="bg1"/>
                </a:solidFill>
              </a:rPr>
              <a:t>belirlenmesi</a:t>
            </a:r>
            <a:endParaRPr lang="tr-TR" sz="2000" dirty="0">
              <a:solidFill>
                <a:schemeClr val="bg1"/>
              </a:solidFill>
            </a:endParaRPr>
          </a:p>
        </p:txBody>
      </p:sp>
      <p:sp>
        <p:nvSpPr>
          <p:cNvPr id="7" name="Metin kutusu 6"/>
          <p:cNvSpPr txBox="1"/>
          <p:nvPr/>
        </p:nvSpPr>
        <p:spPr>
          <a:xfrm>
            <a:off x="6502626" y="1436583"/>
            <a:ext cx="1885798" cy="1200329"/>
          </a:xfrm>
          <a:prstGeom prst="rect">
            <a:avLst/>
          </a:prstGeom>
          <a:noFill/>
        </p:spPr>
        <p:txBody>
          <a:bodyPr wrap="square" rtlCol="0">
            <a:spAutoFit/>
          </a:bodyPr>
          <a:lstStyle/>
          <a:p>
            <a:pPr lvl="0"/>
            <a:r>
              <a:rPr lang="tr-TR" b="1" i="1" dirty="0">
                <a:solidFill>
                  <a:schemeClr val="bg1"/>
                </a:solidFill>
              </a:rPr>
              <a:t>Birim fiziki kaynak ihtiyaç miktarlarının </a:t>
            </a:r>
            <a:r>
              <a:rPr lang="tr-TR" b="1" i="1" dirty="0" smtClean="0">
                <a:solidFill>
                  <a:schemeClr val="bg1"/>
                </a:solidFill>
              </a:rPr>
              <a:t>belirlenmesi</a:t>
            </a:r>
            <a:endParaRPr lang="tr-TR" dirty="0">
              <a:solidFill>
                <a:schemeClr val="bg1"/>
              </a:solidFill>
            </a:endParaRPr>
          </a:p>
        </p:txBody>
      </p:sp>
      <p:sp>
        <p:nvSpPr>
          <p:cNvPr id="9" name="Dikdörtgen 8"/>
          <p:cNvSpPr/>
          <p:nvPr/>
        </p:nvSpPr>
        <p:spPr>
          <a:xfrm>
            <a:off x="2339752" y="476672"/>
            <a:ext cx="5472608" cy="584775"/>
          </a:xfrm>
          <a:prstGeom prst="rect">
            <a:avLst/>
          </a:prstGeom>
        </p:spPr>
        <p:txBody>
          <a:bodyPr wrap="square">
            <a:spAutoFit/>
          </a:bodyPr>
          <a:lstStyle/>
          <a:p>
            <a:pPr lvl="0" algn="ctr">
              <a:spcBef>
                <a:spcPct val="0"/>
              </a:spcBef>
            </a:pPr>
            <a:r>
              <a:rPr lang="tr-TR" sz="3200" b="1" dirty="0" smtClean="0">
                <a:solidFill>
                  <a:prstClr val="white"/>
                </a:solidFill>
              </a:rPr>
              <a:t>Faaliyet </a:t>
            </a:r>
            <a:r>
              <a:rPr lang="tr-TR" sz="3200" b="1" dirty="0">
                <a:solidFill>
                  <a:prstClr val="white"/>
                </a:solidFill>
              </a:rPr>
              <a:t>Maliyetlendirme</a:t>
            </a:r>
          </a:p>
        </p:txBody>
      </p:sp>
      <p:sp>
        <p:nvSpPr>
          <p:cNvPr id="5" name="Metin kutusu 4"/>
          <p:cNvSpPr txBox="1"/>
          <p:nvPr/>
        </p:nvSpPr>
        <p:spPr>
          <a:xfrm>
            <a:off x="3995936" y="4941168"/>
            <a:ext cx="4248472" cy="1477328"/>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Hedefler geleceği belirlemez; hedefler ancak geleceği oluşturmak için kuruluşun kaynaklarını ve enerjisini yönlendirmenin araçlarıdır.</a:t>
            </a:r>
          </a:p>
          <a:p>
            <a:r>
              <a:rPr lang="tr-TR" dirty="0" smtClean="0"/>
              <a:t>			</a:t>
            </a:r>
            <a:r>
              <a:rPr lang="tr-TR" i="1" dirty="0" smtClean="0"/>
              <a:t>Peter Drucker</a:t>
            </a:r>
            <a:endParaRPr lang="tr-TR" i="1" dirty="0"/>
          </a:p>
        </p:txBody>
      </p:sp>
    </p:spTree>
    <p:extLst>
      <p:ext uri="{BB962C8B-B14F-4D97-AF65-F5344CB8AC3E}">
        <p14:creationId xmlns:p14="http://schemas.microsoft.com/office/powerpoint/2010/main" val="4221194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95736" y="274638"/>
            <a:ext cx="6768752" cy="1143000"/>
          </a:xfrm>
        </p:spPr>
        <p:txBody>
          <a:bodyPr>
            <a:normAutofit/>
          </a:bodyPr>
          <a:lstStyle/>
          <a:p>
            <a:r>
              <a:rPr lang="tr-TR" sz="2800" b="1" dirty="0" smtClean="0">
                <a:solidFill>
                  <a:schemeClr val="bg1"/>
                </a:solidFill>
              </a:rPr>
              <a:t>ÖRNEK TAHMİNİ BİRİM MALİYETLER (2015)</a:t>
            </a:r>
            <a:endParaRPr lang="tr-TR" sz="2800" b="1" dirty="0">
              <a:solidFill>
                <a:schemeClr val="bg1"/>
              </a:solidFill>
            </a:endParaRPr>
          </a:p>
        </p:txBody>
      </p:sp>
      <p:sp>
        <p:nvSpPr>
          <p:cNvPr id="3" name="2 İçerik Yer Tutucusu"/>
          <p:cNvSpPr>
            <a:spLocks noGrp="1"/>
          </p:cNvSpPr>
          <p:nvPr>
            <p:ph idx="1"/>
          </p:nvPr>
        </p:nvSpPr>
        <p:spPr>
          <a:xfrm>
            <a:off x="179512" y="1412776"/>
            <a:ext cx="8856984" cy="4713387"/>
          </a:xfrm>
        </p:spPr>
        <p:txBody>
          <a:bodyPr>
            <a:normAutofit fontScale="92500" lnSpcReduction="20000"/>
          </a:bodyPr>
          <a:lstStyle/>
          <a:p>
            <a:r>
              <a:rPr lang="tr-TR" sz="2000" dirty="0" smtClean="0"/>
              <a:t>2015 yılı 5 günlük şehir dışı hizmetiçi eğitim tahmini maliyeti 720 TL</a:t>
            </a:r>
          </a:p>
          <a:p>
            <a:r>
              <a:rPr lang="tr-TR" sz="2000" dirty="0" smtClean="0"/>
              <a:t>Bir öğretim programının güncellemesinin tahmini maliyeti 385.000 TL</a:t>
            </a:r>
          </a:p>
          <a:p>
            <a:r>
              <a:rPr lang="tr-TR" sz="2000" dirty="0" smtClean="0"/>
              <a:t>Mesleki eğitimde 50 kişilik bir sektör istişare toplantısının tahmini maliyeti 10.000 TL</a:t>
            </a:r>
          </a:p>
          <a:p>
            <a:r>
              <a:rPr lang="tr-TR" sz="2000" dirty="0" smtClean="0"/>
              <a:t>3 günlük şehir dışı </a:t>
            </a:r>
            <a:r>
              <a:rPr lang="tr-TR" sz="2000" dirty="0" err="1" smtClean="0"/>
              <a:t>çalıştay</a:t>
            </a:r>
            <a:r>
              <a:rPr lang="tr-TR" sz="2000" dirty="0" smtClean="0"/>
              <a:t> için bir kişi tahmini maliyeti  450 TL</a:t>
            </a:r>
          </a:p>
          <a:p>
            <a:r>
              <a:rPr lang="tr-TR" sz="2000" dirty="0" smtClean="0"/>
              <a:t>Ülke çapında proje veya etkinlik tanıtıcı afiş ve broşür basımı ve dağıtımı tahmini maliyeti 30.000 TL</a:t>
            </a:r>
          </a:p>
          <a:p>
            <a:r>
              <a:rPr lang="tr-TR" sz="2000" dirty="0" smtClean="0"/>
              <a:t>Organize sanayi bölgelerinde açılacak okullar için saha ziyareti ve bilgilendirme toplantısı 1 günlük tahmini maliyeti 300 TL</a:t>
            </a:r>
          </a:p>
          <a:p>
            <a:r>
              <a:rPr lang="tr-TR" sz="2000" dirty="0" smtClean="0"/>
              <a:t>Şehir dışında 2 günlük bilgilendirme toplantısı kişi başı tahmini maliyeti 380 TL</a:t>
            </a:r>
          </a:p>
          <a:p>
            <a:r>
              <a:rPr lang="tr-TR" sz="2000" dirty="0" smtClean="0"/>
              <a:t>Özel Eğitim ve Rehabilitasyon Merkezlerinde verilen destek eğitimlerin değerlendirilmesine yönelik saha çalışması yapılması tahmini maliyeti 120.00 TL</a:t>
            </a:r>
          </a:p>
          <a:p>
            <a:r>
              <a:rPr lang="tr-TR" sz="2000" dirty="0" smtClean="0"/>
              <a:t>1 adet hizmetiçi eğitim materyalinin basımı ve dağıtımı tahmini maliyeti 2.000 TL</a:t>
            </a:r>
          </a:p>
          <a:p>
            <a:r>
              <a:rPr lang="tr-TR" sz="2000" dirty="0" smtClean="0"/>
              <a:t>1 adet kamu spotu veya tanıtım filminin hazırlanması tahmini maliyeti 71.500 TL</a:t>
            </a:r>
          </a:p>
          <a:p>
            <a:r>
              <a:rPr lang="tr-TR" sz="2000" dirty="0" smtClean="0"/>
              <a:t>Bilimsel araştırma gerçekleştirmek, bu kapsamda 5000 kitabın basımı ve dağıtımı tahmini maliyeti 250.00 TL</a:t>
            </a:r>
          </a:p>
          <a:p>
            <a:r>
              <a:rPr lang="tr-TR" sz="2000" dirty="0" smtClean="0"/>
              <a:t>1 halk eğitim merkezinde çocuk bakım ve eğitim odası kurulmasına yönelik donanım </a:t>
            </a:r>
            <a:r>
              <a:rPr lang="tr-TR" sz="2000" smtClean="0"/>
              <a:t>malzemesi alınması tahmini maliyeti 3.500 TL</a:t>
            </a:r>
            <a:endParaRPr lang="tr-TR" sz="2000" dirty="0" smtClean="0"/>
          </a:p>
          <a:p>
            <a:endParaRPr lang="tr-TR" sz="2000" dirty="0" smtClean="0"/>
          </a:p>
          <a:p>
            <a:endParaRPr lang="tr-TR" sz="2000" dirty="0"/>
          </a:p>
        </p:txBody>
      </p:sp>
      <p:sp>
        <p:nvSpPr>
          <p:cNvPr id="4" name="3 Veri Yer Tutucusu"/>
          <p:cNvSpPr>
            <a:spLocks noGrp="1"/>
          </p:cNvSpPr>
          <p:nvPr>
            <p:ph type="dt" sz="half" idx="10"/>
          </p:nvPr>
        </p:nvSpPr>
        <p:spPr/>
        <p:txBody>
          <a:bodyPr/>
          <a:lstStyle/>
          <a:p>
            <a:fld id="{85CF52F5-C180-4D06-9486-5ED779A07507}" type="datetime1">
              <a:rPr lang="tr-TR" smtClean="0"/>
              <a:pPr/>
              <a:t>20.03.2015</a:t>
            </a:fld>
            <a:endParaRPr lang="tr-TR"/>
          </a:p>
        </p:txBody>
      </p:sp>
      <p:sp>
        <p:nvSpPr>
          <p:cNvPr id="5" name="4 Slayt Numarası Yer Tutucusu"/>
          <p:cNvSpPr>
            <a:spLocks noGrp="1"/>
          </p:cNvSpPr>
          <p:nvPr>
            <p:ph type="sldNum" sz="quarter" idx="12"/>
          </p:nvPr>
        </p:nvSpPr>
        <p:spPr/>
        <p:txBody>
          <a:bodyPr/>
          <a:lstStyle/>
          <a:p>
            <a:fld id="{3F87A4F0-0D97-4C5F-8AE7-34EF5463E12E}" type="slidenum">
              <a:rPr lang="tr-TR" smtClean="0"/>
              <a:pPr/>
              <a:t>11</a:t>
            </a:fld>
            <a:endParaRPr lang="tr-TR"/>
          </a:p>
        </p:txBody>
      </p:sp>
      <p:sp>
        <p:nvSpPr>
          <p:cNvPr id="6" name="Metin kutusu 6"/>
          <p:cNvSpPr txBox="1"/>
          <p:nvPr/>
        </p:nvSpPr>
        <p:spPr>
          <a:xfrm>
            <a:off x="0" y="6207115"/>
            <a:ext cx="914400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000" dirty="0" smtClean="0"/>
              <a:t>Birim maliyetler eğitimde kullanılmak üzere örnek amaçlı verilmiş olup hesaplamada yaklaşık değerler kullanılmıştır.  Verilen değerler gerçek değerlerden farklı olabilir.</a:t>
            </a:r>
            <a:endParaRPr lang="tr-TR"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solidFill>
                  <a:schemeClr val="bg1"/>
                </a:solidFill>
              </a:rPr>
              <a:t>ÖRNEK</a:t>
            </a:r>
            <a:endParaRPr lang="tr-TR" sz="3600" b="1" dirty="0">
              <a:solidFill>
                <a:schemeClr val="bg1"/>
              </a:solidFill>
            </a:endParaRPr>
          </a:p>
        </p:txBody>
      </p:sp>
      <p:sp>
        <p:nvSpPr>
          <p:cNvPr id="3" name="İçerik Yer Tutucusu 2"/>
          <p:cNvSpPr>
            <a:spLocks noGrp="1"/>
          </p:cNvSpPr>
          <p:nvPr>
            <p:ph idx="1"/>
          </p:nvPr>
        </p:nvSpPr>
        <p:spPr>
          <a:xfrm>
            <a:off x="251520" y="1340768"/>
            <a:ext cx="8640960" cy="4968552"/>
          </a:xfrm>
        </p:spPr>
        <p:txBody>
          <a:bodyPr>
            <a:normAutofit fontScale="70000" lnSpcReduction="20000"/>
          </a:bodyPr>
          <a:lstStyle/>
          <a:p>
            <a:pPr marL="0" indent="0" algn="just">
              <a:buNone/>
            </a:pPr>
            <a:r>
              <a:rPr lang="tr-TR" b="1" dirty="0" smtClean="0"/>
              <a:t>Mesleki Becerilerin Geliştirilmesi Projesi (MESGEP)’nin kapanış raporunun hazırlanması ve kapanış toplantısının gerçekleştirilmesi</a:t>
            </a:r>
          </a:p>
          <a:p>
            <a:pPr marL="0" indent="0" algn="just">
              <a:buNone/>
            </a:pPr>
            <a:endParaRPr lang="tr-TR" b="1" dirty="0" smtClean="0"/>
          </a:p>
          <a:p>
            <a:pPr marL="0" indent="0" algn="just">
              <a:buNone/>
            </a:pPr>
            <a:r>
              <a:rPr lang="tr-TR" dirty="0" smtClean="0"/>
              <a:t>Projenin </a:t>
            </a:r>
            <a:r>
              <a:rPr lang="tr-TR" dirty="0"/>
              <a:t>35 pilot ilinin </a:t>
            </a:r>
            <a:r>
              <a:rPr lang="tr-TR" dirty="0" smtClean="0"/>
              <a:t>proje raporlarından </a:t>
            </a:r>
            <a:r>
              <a:rPr lang="tr-TR" dirty="0"/>
              <a:t>yararlanılarak proje kapanış raporu danışman gözetiminde hazırlanacaktır. Ayrıca bütün proje paydaşlarının, 35 il proje ekiplerinin </a:t>
            </a:r>
            <a:r>
              <a:rPr lang="tr-TR" dirty="0" smtClean="0"/>
              <a:t>ve Bakanlık </a:t>
            </a:r>
            <a:r>
              <a:rPr lang="tr-TR" dirty="0"/>
              <a:t>temsilcilerinin katılımıyla proje kapanış toplantısı </a:t>
            </a:r>
            <a:r>
              <a:rPr lang="tr-TR" dirty="0" smtClean="0"/>
              <a:t>gerçekleştirilecektir.</a:t>
            </a:r>
          </a:p>
          <a:p>
            <a:pPr algn="just"/>
            <a:r>
              <a:rPr lang="tr-TR" dirty="0" smtClean="0"/>
              <a:t> Kapanış </a:t>
            </a:r>
            <a:r>
              <a:rPr lang="tr-TR" dirty="0"/>
              <a:t>Toplantısı katılımcıları için; 200 kişix480 TL=96.000 TL (2 günlük birim </a:t>
            </a:r>
            <a:r>
              <a:rPr lang="tr-TR" dirty="0" smtClean="0"/>
              <a:t>maliyet 480,00 </a:t>
            </a:r>
            <a:r>
              <a:rPr lang="tr-TR" dirty="0"/>
              <a:t>TL/kişi olarak alınmıştır</a:t>
            </a:r>
            <a:r>
              <a:rPr lang="tr-TR" dirty="0" smtClean="0"/>
              <a:t>.)</a:t>
            </a:r>
          </a:p>
          <a:p>
            <a:pPr algn="just"/>
            <a:r>
              <a:rPr lang="tr-TR" dirty="0" smtClean="0"/>
              <a:t>Toplantı </a:t>
            </a:r>
            <a:r>
              <a:rPr lang="tr-TR" dirty="0"/>
              <a:t>giderleri için 50.000,00 TL, </a:t>
            </a:r>
            <a:endParaRPr lang="tr-TR" dirty="0" smtClean="0"/>
          </a:p>
          <a:p>
            <a:pPr algn="just"/>
            <a:r>
              <a:rPr lang="tr-TR" dirty="0"/>
              <a:t>Y</a:t>
            </a:r>
            <a:r>
              <a:rPr lang="tr-TR" dirty="0" smtClean="0"/>
              <a:t>azılı </a:t>
            </a:r>
            <a:r>
              <a:rPr lang="tr-TR" dirty="0"/>
              <a:t>ve basılı materyal için 30.000,00 TL, </a:t>
            </a:r>
            <a:endParaRPr lang="tr-TR" dirty="0" smtClean="0"/>
          </a:p>
          <a:p>
            <a:pPr algn="just"/>
            <a:r>
              <a:rPr lang="tr-TR" dirty="0"/>
              <a:t>P</a:t>
            </a:r>
            <a:r>
              <a:rPr lang="tr-TR" dirty="0" smtClean="0"/>
              <a:t>roje </a:t>
            </a:r>
            <a:r>
              <a:rPr lang="tr-TR" dirty="0"/>
              <a:t>kapanış raporu için; 7.000 TL x </a:t>
            </a:r>
            <a:r>
              <a:rPr lang="tr-TR" dirty="0" smtClean="0"/>
              <a:t>3 kişi</a:t>
            </a:r>
            <a:r>
              <a:rPr lang="tr-TR" dirty="0"/>
              <a:t>= 21.000,00 TL (Danışman günlük birim maliyeti 350 TL/kişi olarak alınmıştır.). </a:t>
            </a:r>
          </a:p>
          <a:p>
            <a:pPr algn="just"/>
            <a:r>
              <a:rPr lang="tr-TR" dirty="0" smtClean="0"/>
              <a:t>Proje </a:t>
            </a:r>
            <a:r>
              <a:rPr lang="tr-TR" dirty="0"/>
              <a:t>okullarında açılacak kurs </a:t>
            </a:r>
            <a:r>
              <a:rPr lang="tr-TR" dirty="0" err="1"/>
              <a:t>temrinlik</a:t>
            </a:r>
            <a:r>
              <a:rPr lang="tr-TR" dirty="0"/>
              <a:t> giderleri için </a:t>
            </a:r>
            <a:r>
              <a:rPr lang="tr-TR" dirty="0" smtClean="0"/>
              <a:t>800.000,00 TL'dir</a:t>
            </a:r>
            <a:r>
              <a:rPr lang="tr-TR" dirty="0"/>
              <a:t>. </a:t>
            </a:r>
            <a:endParaRPr lang="tr-TR" dirty="0" smtClean="0"/>
          </a:p>
          <a:p>
            <a:pPr algn="just">
              <a:buFont typeface="Wingdings" panose="05000000000000000000" pitchFamily="2" charset="2"/>
              <a:buChar char="ü"/>
            </a:pPr>
            <a:r>
              <a:rPr lang="tr-TR" b="1" dirty="0" smtClean="0"/>
              <a:t>Bu </a:t>
            </a:r>
            <a:r>
              <a:rPr lang="tr-TR" b="1" dirty="0"/>
              <a:t>faaliyetin gerçekleşmesi için toplam </a:t>
            </a:r>
            <a:r>
              <a:rPr lang="tr-TR" b="1" dirty="0">
                <a:solidFill>
                  <a:srgbClr val="FF0000"/>
                </a:solidFill>
              </a:rPr>
              <a:t>1.013.800,00 TL</a:t>
            </a:r>
            <a:r>
              <a:rPr lang="tr-TR" b="1" dirty="0"/>
              <a:t>’ye ihtiyaç vardır.</a:t>
            </a:r>
          </a:p>
        </p:txBody>
      </p:sp>
      <p:sp>
        <p:nvSpPr>
          <p:cNvPr id="4" name="Veri Yer Tutucusu 3"/>
          <p:cNvSpPr>
            <a:spLocks noGrp="1"/>
          </p:cNvSpPr>
          <p:nvPr>
            <p:ph type="dt" sz="half" idx="10"/>
          </p:nvPr>
        </p:nvSpPr>
        <p:spPr/>
        <p:txBody>
          <a:bodyPr/>
          <a:lstStyle/>
          <a:p>
            <a:fld id="{85CF52F5-C180-4D06-9486-5ED779A07507}" type="datetime1">
              <a:rPr lang="tr-TR" smtClean="0"/>
              <a:pPr/>
              <a:t>20.03.2015</a:t>
            </a:fld>
            <a:endParaRPr lang="tr-TR"/>
          </a:p>
        </p:txBody>
      </p:sp>
      <p:sp>
        <p:nvSpPr>
          <p:cNvPr id="5" name="Slayt Numarası Yer Tutucusu 4"/>
          <p:cNvSpPr>
            <a:spLocks noGrp="1"/>
          </p:cNvSpPr>
          <p:nvPr>
            <p:ph type="sldNum" sz="quarter" idx="12"/>
          </p:nvPr>
        </p:nvSpPr>
        <p:spPr/>
        <p:txBody>
          <a:bodyPr/>
          <a:lstStyle/>
          <a:p>
            <a:fld id="{3F87A4F0-0D97-4C5F-8AE7-34EF5463E12E}" type="slidenum">
              <a:rPr lang="tr-TR" smtClean="0"/>
              <a:pPr/>
              <a:t>12</a:t>
            </a:fld>
            <a:endParaRPr lang="tr-TR"/>
          </a:p>
        </p:txBody>
      </p:sp>
      <p:sp>
        <p:nvSpPr>
          <p:cNvPr id="7" name="Metin kutusu 6"/>
          <p:cNvSpPr txBox="1"/>
          <p:nvPr/>
        </p:nvSpPr>
        <p:spPr>
          <a:xfrm>
            <a:off x="0" y="6207115"/>
            <a:ext cx="914400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000" dirty="0" smtClean="0"/>
              <a:t>Birim maliyetler eğitimde kullanılmak üzere örnek amaçlı verilmiş olup hesaplamada yaklaşık değerler kullanılmıştır.  Verilen değerler gerçek değerlerden farklı olabilir.</a:t>
            </a:r>
            <a:endParaRPr lang="tr-TR" sz="1000" dirty="0"/>
          </a:p>
        </p:txBody>
      </p:sp>
    </p:spTree>
    <p:extLst>
      <p:ext uri="{BB962C8B-B14F-4D97-AF65-F5344CB8AC3E}">
        <p14:creationId xmlns:p14="http://schemas.microsoft.com/office/powerpoint/2010/main" val="3799679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solidFill>
                  <a:schemeClr val="bg1"/>
                </a:solidFill>
              </a:rPr>
              <a:t>ÖRNEK</a:t>
            </a:r>
            <a:endParaRPr lang="tr-TR" sz="3600" b="1" dirty="0">
              <a:solidFill>
                <a:schemeClr val="bg1"/>
              </a:solidFill>
            </a:endParaRPr>
          </a:p>
        </p:txBody>
      </p:sp>
      <p:sp>
        <p:nvSpPr>
          <p:cNvPr id="3" name="İçerik Yer Tutucusu 2"/>
          <p:cNvSpPr>
            <a:spLocks noGrp="1"/>
          </p:cNvSpPr>
          <p:nvPr>
            <p:ph idx="1"/>
          </p:nvPr>
        </p:nvSpPr>
        <p:spPr/>
        <p:txBody>
          <a:bodyPr>
            <a:normAutofit fontScale="77500" lnSpcReduction="20000"/>
          </a:bodyPr>
          <a:lstStyle/>
          <a:p>
            <a:pPr marL="0" indent="0" algn="just">
              <a:buNone/>
            </a:pPr>
            <a:r>
              <a:rPr lang="tr-TR" b="1" dirty="0"/>
              <a:t>Özel okul teşvikleri </a:t>
            </a:r>
            <a:r>
              <a:rPr lang="tr-TR" b="1" dirty="0" smtClean="0"/>
              <a:t>konusunda </a:t>
            </a:r>
            <a:r>
              <a:rPr lang="tr-TR" b="1" dirty="0"/>
              <a:t>bilgilendirme seminerleri </a:t>
            </a:r>
            <a:r>
              <a:rPr lang="tr-TR" b="1" dirty="0" smtClean="0"/>
              <a:t>düzenlenmesi</a:t>
            </a:r>
          </a:p>
          <a:p>
            <a:pPr marL="0" indent="0" algn="just">
              <a:buNone/>
            </a:pPr>
            <a:endParaRPr lang="tr-TR" b="1" dirty="0" smtClean="0"/>
          </a:p>
          <a:p>
            <a:pPr marL="0" indent="0" algn="just">
              <a:buNone/>
            </a:pPr>
            <a:r>
              <a:rPr lang="tr-TR" dirty="0" smtClean="0"/>
              <a:t>2015 </a:t>
            </a:r>
            <a:r>
              <a:rPr lang="tr-TR" dirty="0"/>
              <a:t>yılı sonu itibariyle mevcut dershanelerin %70'inin özel okula dönüşümlerinin sağlanması beklenmektedir</a:t>
            </a:r>
            <a:r>
              <a:rPr lang="tr-TR" dirty="0" smtClean="0"/>
              <a:t>. Bu </a:t>
            </a:r>
            <a:r>
              <a:rPr lang="tr-TR" dirty="0"/>
              <a:t>kapsamda ilgili sektör temsilcileri </a:t>
            </a:r>
            <a:r>
              <a:rPr lang="tr-TR" dirty="0" smtClean="0"/>
              <a:t>ve kurumlara </a:t>
            </a:r>
            <a:r>
              <a:rPr lang="tr-TR" dirty="0"/>
              <a:t>yönelik bilgilendirme seminerleri yapılması düşünülmektedir. 4 kişilik ekiplerle birer günlük 23 ayrı bölge (her 7 coğrafi bölgede 2'şer </a:t>
            </a:r>
            <a:r>
              <a:rPr lang="tr-TR" dirty="0" smtClean="0"/>
              <a:t>ve İstanbul Ankara </a:t>
            </a:r>
            <a:r>
              <a:rPr lang="tr-TR" dirty="0"/>
              <a:t>ve İzmir'de ise 3'er seminer) bilgilendirme seminerleri yapılması planlanmaktadır. </a:t>
            </a:r>
            <a:endParaRPr lang="tr-TR" dirty="0" smtClean="0"/>
          </a:p>
          <a:p>
            <a:pPr algn="just">
              <a:buFont typeface="Wingdings" panose="05000000000000000000" pitchFamily="2" charset="2"/>
              <a:buChar char="ü"/>
            </a:pPr>
            <a:r>
              <a:rPr lang="tr-TR" dirty="0" smtClean="0"/>
              <a:t>Bu çerçevede </a:t>
            </a:r>
            <a:r>
              <a:rPr lang="tr-TR" dirty="0"/>
              <a:t>bir kişinin ulaşım ve konaklama </a:t>
            </a:r>
            <a:r>
              <a:rPr lang="tr-TR" dirty="0" smtClean="0"/>
              <a:t>giderinin</a:t>
            </a:r>
            <a:endParaRPr lang="tr-TR" dirty="0"/>
          </a:p>
          <a:p>
            <a:pPr marL="0" indent="0" algn="just">
              <a:buNone/>
            </a:pPr>
            <a:r>
              <a:rPr lang="tr-TR" dirty="0"/>
              <a:t>300 TL olarak hesaplanması halinde 9 faaliyet için 4x300x23=</a:t>
            </a:r>
            <a:r>
              <a:rPr lang="tr-TR" b="1" dirty="0">
                <a:solidFill>
                  <a:srgbClr val="FF0000"/>
                </a:solidFill>
              </a:rPr>
              <a:t>27 600 TL </a:t>
            </a:r>
            <a:r>
              <a:rPr lang="tr-TR" dirty="0"/>
              <a:t>bütçe öngörülmüştür.</a:t>
            </a:r>
          </a:p>
        </p:txBody>
      </p:sp>
      <p:sp>
        <p:nvSpPr>
          <p:cNvPr id="4" name="Veri Yer Tutucusu 3"/>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Slayt Numarası Yer Tutucusu 4"/>
          <p:cNvSpPr>
            <a:spLocks noGrp="1"/>
          </p:cNvSpPr>
          <p:nvPr>
            <p:ph type="sldNum" sz="quarter" idx="12"/>
          </p:nvPr>
        </p:nvSpPr>
        <p:spPr/>
        <p:txBody>
          <a:bodyPr/>
          <a:lstStyle/>
          <a:p>
            <a:fld id="{3F87A4F0-0D97-4C5F-8AE7-34EF5463E12E}" type="slidenum">
              <a:rPr lang="tr-TR" smtClean="0"/>
              <a:pPr/>
              <a:t>13</a:t>
            </a:fld>
            <a:endParaRPr lang="tr-TR" dirty="0"/>
          </a:p>
        </p:txBody>
      </p:sp>
      <p:sp>
        <p:nvSpPr>
          <p:cNvPr id="6" name="Metin kutusu 6"/>
          <p:cNvSpPr txBox="1"/>
          <p:nvPr/>
        </p:nvSpPr>
        <p:spPr>
          <a:xfrm>
            <a:off x="0" y="6207115"/>
            <a:ext cx="914400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000" dirty="0" smtClean="0"/>
              <a:t>Birim maliyetler eğitimde kullanılmak üzere örnek amaçlı verilmiş olup hesaplamada yaklaşık değerler kullanılmıştır.  Verilen değerler gerçek değerlerden farklı olabilir.</a:t>
            </a:r>
            <a:endParaRPr lang="tr-TR" sz="1000" dirty="0"/>
          </a:p>
        </p:txBody>
      </p:sp>
    </p:spTree>
    <p:extLst>
      <p:ext uri="{BB962C8B-B14F-4D97-AF65-F5344CB8AC3E}">
        <p14:creationId xmlns:p14="http://schemas.microsoft.com/office/powerpoint/2010/main" val="2800995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b="1" dirty="0">
                <a:solidFill>
                  <a:schemeClr val="bg1"/>
                </a:solidFill>
              </a:rPr>
              <a:t>ÖRNEK</a:t>
            </a:r>
            <a:endParaRPr lang="tr-TR" dirty="0"/>
          </a:p>
        </p:txBody>
      </p:sp>
      <p:sp>
        <p:nvSpPr>
          <p:cNvPr id="3" name="İçerik Yer Tutucusu 2"/>
          <p:cNvSpPr>
            <a:spLocks noGrp="1"/>
          </p:cNvSpPr>
          <p:nvPr>
            <p:ph idx="1"/>
          </p:nvPr>
        </p:nvSpPr>
        <p:spPr/>
        <p:txBody>
          <a:bodyPr>
            <a:normAutofit fontScale="70000" lnSpcReduction="20000"/>
          </a:bodyPr>
          <a:lstStyle/>
          <a:p>
            <a:pPr marL="0" indent="0">
              <a:buNone/>
            </a:pPr>
            <a:r>
              <a:rPr lang="tr-TR" b="1" dirty="0"/>
              <a:t>Hizmetiçi eğitimlerde kullanılan 2 adet kılavuzun revize edilmesi amacıyla </a:t>
            </a:r>
            <a:r>
              <a:rPr lang="tr-TR" b="1" dirty="0" smtClean="0"/>
              <a:t>20 öğretmenin </a:t>
            </a:r>
            <a:r>
              <a:rPr lang="tr-TR" b="1" dirty="0"/>
              <a:t>bir hafta süreyle görevlendirilmesi</a:t>
            </a:r>
            <a:endParaRPr lang="tr-TR" dirty="0"/>
          </a:p>
          <a:p>
            <a:pPr marL="0" indent="0">
              <a:buNone/>
            </a:pPr>
            <a:endParaRPr lang="tr-TR" b="1" dirty="0" smtClean="0"/>
          </a:p>
          <a:p>
            <a:pPr marL="0" indent="0">
              <a:buNone/>
            </a:pPr>
            <a:r>
              <a:rPr lang="tr-TR" dirty="0"/>
              <a:t>2013 yılı Haziran ayında tamamlanan Özel Eğitimin Güçlendirilmesi Projesinin bütünleştirme uygulamaları açısından çıktılarının </a:t>
            </a:r>
            <a:r>
              <a:rPr lang="tr-TR" dirty="0" smtClean="0"/>
              <a:t>sürdürülebilirliğinin sağlanması </a:t>
            </a:r>
            <a:r>
              <a:rPr lang="tr-TR" dirty="0"/>
              <a:t>ve Engelsiz Okul Modeli uygulamalarının yaygınlaştırılması amacıyla 81 ilde 2'şer adet (nüfusu kalabalık olan illerde bu rakam artırılacaktır</a:t>
            </a:r>
            <a:r>
              <a:rPr lang="tr-TR" dirty="0" smtClean="0"/>
              <a:t>.) eğitici </a:t>
            </a:r>
            <a:r>
              <a:rPr lang="tr-TR" dirty="0"/>
              <a:t>eğitimcisi yetiştirilecektir. Bu kapsamda İl Eylem Planları hazırlanarak bu planlar doğrultusunda öğretmenlere eğitici eğitimcileri </a:t>
            </a:r>
            <a:r>
              <a:rPr lang="tr-TR" dirty="0" smtClean="0"/>
              <a:t>tarafından hizmetiçi </a:t>
            </a:r>
            <a:r>
              <a:rPr lang="tr-TR" dirty="0"/>
              <a:t>eğitim faaliyetleri düzenlenecektir. Ayrıca, daha önce hazırlanan eğitim materyalleri gözden geçirilerek revizyon çalışmaları yapılacaktır. </a:t>
            </a:r>
            <a:endParaRPr lang="tr-TR" dirty="0" smtClean="0"/>
          </a:p>
          <a:p>
            <a:pPr>
              <a:buFont typeface="Wingdings" panose="05000000000000000000" pitchFamily="2" charset="2"/>
              <a:buChar char="ü"/>
            </a:pPr>
            <a:r>
              <a:rPr lang="tr-TR" dirty="0" smtClean="0"/>
              <a:t>20 </a:t>
            </a:r>
            <a:r>
              <a:rPr lang="tr-TR" dirty="0"/>
              <a:t>kişi </a:t>
            </a:r>
            <a:r>
              <a:rPr lang="tr-TR" dirty="0" smtClean="0"/>
              <a:t>X800,00 </a:t>
            </a:r>
            <a:r>
              <a:rPr lang="tr-TR" dirty="0"/>
              <a:t>TL. (1 kişinin 1 haftalık maliyeti) = </a:t>
            </a:r>
            <a:r>
              <a:rPr lang="tr-TR" b="1" dirty="0" smtClean="0">
                <a:solidFill>
                  <a:srgbClr val="FF0000"/>
                </a:solidFill>
              </a:rPr>
              <a:t>16.000,00</a:t>
            </a:r>
            <a:r>
              <a:rPr lang="tr-TR" dirty="0" smtClean="0"/>
              <a:t> TL.</a:t>
            </a:r>
            <a:endParaRPr lang="tr-TR" dirty="0"/>
          </a:p>
        </p:txBody>
      </p:sp>
      <p:sp>
        <p:nvSpPr>
          <p:cNvPr id="4" name="Veri Yer Tutucusu 3"/>
          <p:cNvSpPr>
            <a:spLocks noGrp="1"/>
          </p:cNvSpPr>
          <p:nvPr>
            <p:ph type="dt" sz="half" idx="10"/>
          </p:nvPr>
        </p:nvSpPr>
        <p:spPr/>
        <p:txBody>
          <a:bodyPr/>
          <a:lstStyle/>
          <a:p>
            <a:fld id="{85CF52F5-C180-4D06-9486-5ED779A07507}" type="datetime1">
              <a:rPr lang="tr-TR" smtClean="0"/>
              <a:pPr/>
              <a:t>20.03.2015</a:t>
            </a:fld>
            <a:endParaRPr lang="tr-TR"/>
          </a:p>
        </p:txBody>
      </p:sp>
      <p:sp>
        <p:nvSpPr>
          <p:cNvPr id="5" name="Slayt Numarası Yer Tutucusu 4"/>
          <p:cNvSpPr>
            <a:spLocks noGrp="1"/>
          </p:cNvSpPr>
          <p:nvPr>
            <p:ph type="sldNum" sz="quarter" idx="12"/>
          </p:nvPr>
        </p:nvSpPr>
        <p:spPr/>
        <p:txBody>
          <a:bodyPr/>
          <a:lstStyle/>
          <a:p>
            <a:fld id="{3F87A4F0-0D97-4C5F-8AE7-34EF5463E12E}" type="slidenum">
              <a:rPr lang="tr-TR" smtClean="0"/>
              <a:pPr/>
              <a:t>14</a:t>
            </a:fld>
            <a:endParaRPr lang="tr-TR"/>
          </a:p>
        </p:txBody>
      </p:sp>
      <p:sp>
        <p:nvSpPr>
          <p:cNvPr id="6" name="Metin kutusu 6"/>
          <p:cNvSpPr txBox="1"/>
          <p:nvPr/>
        </p:nvSpPr>
        <p:spPr>
          <a:xfrm>
            <a:off x="0" y="6207115"/>
            <a:ext cx="914400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000" dirty="0" smtClean="0"/>
              <a:t>Birim maliyetler eğitimde kullanılmak üzere örnek amaçlı verilmiş olup hesaplamada yaklaşık değerler kullanılmıştır.  Verilen değerler gerçek değerlerden farklı olabilir.</a:t>
            </a:r>
            <a:endParaRPr lang="tr-TR" sz="1000" dirty="0"/>
          </a:p>
        </p:txBody>
      </p:sp>
    </p:spTree>
    <p:extLst>
      <p:ext uri="{BB962C8B-B14F-4D97-AF65-F5344CB8AC3E}">
        <p14:creationId xmlns:p14="http://schemas.microsoft.com/office/powerpoint/2010/main" val="2316763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b="1" dirty="0">
                <a:solidFill>
                  <a:schemeClr val="bg1"/>
                </a:solidFill>
              </a:rPr>
              <a:t>ÖRNEK</a:t>
            </a:r>
            <a:endParaRPr lang="tr-TR" dirty="0"/>
          </a:p>
        </p:txBody>
      </p:sp>
      <p:sp>
        <p:nvSpPr>
          <p:cNvPr id="3" name="İçerik Yer Tutucusu 2"/>
          <p:cNvSpPr>
            <a:spLocks noGrp="1"/>
          </p:cNvSpPr>
          <p:nvPr>
            <p:ph idx="1"/>
          </p:nvPr>
        </p:nvSpPr>
        <p:spPr/>
        <p:txBody>
          <a:bodyPr>
            <a:normAutofit fontScale="85000" lnSpcReduction="10000"/>
          </a:bodyPr>
          <a:lstStyle/>
          <a:p>
            <a:pPr marL="0" indent="0">
              <a:buNone/>
            </a:pPr>
            <a:r>
              <a:rPr lang="tr-TR" b="1" dirty="0"/>
              <a:t>Direksiyon usta öğreticileri ve sınav yapıcılara </a:t>
            </a:r>
            <a:r>
              <a:rPr lang="tr-TR" b="1" dirty="0" smtClean="0"/>
              <a:t>yönelik </a:t>
            </a:r>
            <a:r>
              <a:rPr lang="tr-TR" b="1" dirty="0"/>
              <a:t>yeni bir eğitim </a:t>
            </a:r>
            <a:r>
              <a:rPr lang="tr-TR" b="1" dirty="0" smtClean="0"/>
              <a:t>programı geliştirilmesi</a:t>
            </a:r>
          </a:p>
          <a:p>
            <a:pPr marL="0" indent="0">
              <a:buNone/>
            </a:pPr>
            <a:endParaRPr lang="tr-TR" b="1" dirty="0"/>
          </a:p>
          <a:p>
            <a:pPr marL="0" indent="0">
              <a:buNone/>
            </a:pPr>
            <a:r>
              <a:rPr lang="tr-TR" dirty="0" smtClean="0"/>
              <a:t>AB </a:t>
            </a:r>
            <a:r>
              <a:rPr lang="tr-TR" dirty="0"/>
              <a:t>projesi kaynağı ile direksiyon usta öğreticisi ve sınav yapıcılarına yönelik yeni eğitim programı ve materyaller </a:t>
            </a:r>
            <a:r>
              <a:rPr lang="tr-TR" dirty="0" smtClean="0"/>
              <a:t>geliştirilecektir. </a:t>
            </a:r>
          </a:p>
          <a:p>
            <a:r>
              <a:rPr lang="tr-TR" dirty="0" smtClean="0"/>
              <a:t>Bu </a:t>
            </a:r>
            <a:r>
              <a:rPr lang="tr-TR" dirty="0"/>
              <a:t>kapsamdaki program geliştirmede görevli 3 kilit uzmana verilen </a:t>
            </a:r>
            <a:r>
              <a:rPr lang="tr-TR" dirty="0" smtClean="0"/>
              <a:t>ücret adam/gün </a:t>
            </a:r>
            <a:r>
              <a:rPr lang="tr-TR" dirty="0"/>
              <a:t>ücretlendirmeye göre </a:t>
            </a:r>
            <a:r>
              <a:rPr lang="tr-TR" dirty="0" smtClean="0"/>
              <a:t>hesaplanmıştır</a:t>
            </a:r>
            <a:r>
              <a:rPr lang="tr-TR" dirty="0"/>
              <a:t>. </a:t>
            </a:r>
            <a:endParaRPr lang="tr-TR" dirty="0" smtClean="0"/>
          </a:p>
          <a:p>
            <a:pPr>
              <a:buFont typeface="Wingdings" panose="05000000000000000000" pitchFamily="2" charset="2"/>
              <a:buChar char="ü"/>
            </a:pPr>
            <a:r>
              <a:rPr lang="tr-TR" dirty="0" smtClean="0"/>
              <a:t>Günlük </a:t>
            </a:r>
            <a:r>
              <a:rPr lang="tr-TR" dirty="0"/>
              <a:t>600€ alan 3 AB uzmanının </a:t>
            </a:r>
            <a:r>
              <a:rPr lang="tr-TR" dirty="0" smtClean="0"/>
              <a:t>40 günlük </a:t>
            </a:r>
            <a:r>
              <a:rPr lang="tr-TR" dirty="0"/>
              <a:t>ortalama TL cinsinden gideri: </a:t>
            </a:r>
            <a:r>
              <a:rPr lang="tr-TR" b="1" dirty="0">
                <a:solidFill>
                  <a:srgbClr val="FF0000"/>
                </a:solidFill>
              </a:rPr>
              <a:t>3x600x40=72000€= </a:t>
            </a:r>
            <a:r>
              <a:rPr lang="tr-TR" b="1" dirty="0" smtClean="0">
                <a:solidFill>
                  <a:srgbClr val="FF0000"/>
                </a:solidFill>
              </a:rPr>
              <a:t>216.000TL</a:t>
            </a:r>
            <a:endParaRPr lang="tr-TR" dirty="0"/>
          </a:p>
        </p:txBody>
      </p:sp>
      <p:sp>
        <p:nvSpPr>
          <p:cNvPr id="4" name="Veri Yer Tutucusu 3"/>
          <p:cNvSpPr>
            <a:spLocks noGrp="1"/>
          </p:cNvSpPr>
          <p:nvPr>
            <p:ph type="dt" sz="half" idx="10"/>
          </p:nvPr>
        </p:nvSpPr>
        <p:spPr/>
        <p:txBody>
          <a:bodyPr/>
          <a:lstStyle/>
          <a:p>
            <a:fld id="{85CF52F5-C180-4D06-9486-5ED779A07507}" type="datetime1">
              <a:rPr lang="tr-TR" smtClean="0"/>
              <a:pPr/>
              <a:t>20.03.2015</a:t>
            </a:fld>
            <a:endParaRPr lang="tr-TR"/>
          </a:p>
        </p:txBody>
      </p:sp>
      <p:sp>
        <p:nvSpPr>
          <p:cNvPr id="5" name="Slayt Numarası Yer Tutucusu 4"/>
          <p:cNvSpPr>
            <a:spLocks noGrp="1"/>
          </p:cNvSpPr>
          <p:nvPr>
            <p:ph type="sldNum" sz="quarter" idx="12"/>
          </p:nvPr>
        </p:nvSpPr>
        <p:spPr/>
        <p:txBody>
          <a:bodyPr/>
          <a:lstStyle/>
          <a:p>
            <a:fld id="{3F87A4F0-0D97-4C5F-8AE7-34EF5463E12E}" type="slidenum">
              <a:rPr lang="tr-TR" smtClean="0"/>
              <a:pPr/>
              <a:t>15</a:t>
            </a:fld>
            <a:endParaRPr lang="tr-TR"/>
          </a:p>
        </p:txBody>
      </p:sp>
      <p:sp>
        <p:nvSpPr>
          <p:cNvPr id="6" name="Metin kutusu 6"/>
          <p:cNvSpPr txBox="1"/>
          <p:nvPr/>
        </p:nvSpPr>
        <p:spPr>
          <a:xfrm>
            <a:off x="0" y="6207115"/>
            <a:ext cx="914400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000" dirty="0" smtClean="0"/>
              <a:t>Birim maliyetler eğitimde kullanılmak üzere örnek amaçlı verilmiş olup hesaplamada yaklaşık değerler kullanılmıştır.  Verilen değerler gerçek değerlerden farklı olabilir.</a:t>
            </a:r>
            <a:endParaRPr lang="tr-TR" sz="1000" dirty="0"/>
          </a:p>
        </p:txBody>
      </p:sp>
    </p:spTree>
    <p:extLst>
      <p:ext uri="{BB962C8B-B14F-4D97-AF65-F5344CB8AC3E}">
        <p14:creationId xmlns:p14="http://schemas.microsoft.com/office/powerpoint/2010/main" val="140510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274638"/>
            <a:ext cx="7787208" cy="994122"/>
          </a:xfrm>
        </p:spPr>
        <p:txBody>
          <a:bodyPr>
            <a:normAutofit/>
          </a:bodyPr>
          <a:lstStyle/>
          <a:p>
            <a:r>
              <a:rPr lang="tr-TR" sz="4000" b="1" dirty="0" smtClean="0">
                <a:solidFill>
                  <a:schemeClr val="bg1"/>
                </a:solidFill>
              </a:rPr>
              <a:t>UYGULAMA ADIMLARI</a:t>
            </a:r>
            <a:endParaRPr lang="tr-TR" sz="4000" b="1" dirty="0">
              <a:solidFill>
                <a:schemeClr val="bg1"/>
              </a:solidFill>
            </a:endParaRPr>
          </a:p>
        </p:txBody>
      </p:sp>
      <p:sp>
        <p:nvSpPr>
          <p:cNvPr id="3" name="2 İçerik Yer Tutucusu"/>
          <p:cNvSpPr>
            <a:spLocks noGrp="1"/>
          </p:cNvSpPr>
          <p:nvPr>
            <p:ph idx="1"/>
          </p:nvPr>
        </p:nvSpPr>
        <p:spPr>
          <a:xfrm>
            <a:off x="251520" y="1340768"/>
            <a:ext cx="8640960" cy="5112568"/>
          </a:xfrm>
        </p:spPr>
        <p:txBody>
          <a:bodyPr>
            <a:normAutofit fontScale="77500" lnSpcReduction="20000"/>
          </a:bodyPr>
          <a:lstStyle/>
          <a:p>
            <a:pPr marL="514350" lvl="0" indent="-514350" algn="just">
              <a:buFont typeface="+mj-lt"/>
              <a:buAutoNum type="arabicPeriod"/>
            </a:pPr>
            <a:r>
              <a:rPr lang="tr-TR" dirty="0" smtClean="0"/>
              <a:t>İl millî eğitim müdürlüğünün </a:t>
            </a:r>
            <a:r>
              <a:rPr lang="tr-TR" i="1" dirty="0" smtClean="0"/>
              <a:t>(ile gelen bütün ödenek değil il millî eğitim müdürlüğüne gelen ödenek dikkate alınacaktır)</a:t>
            </a:r>
            <a:r>
              <a:rPr lang="tr-TR" dirty="0" smtClean="0"/>
              <a:t> 5 yıllık tahmini bütçe kaynağının harcama kalemlerine dağıtılmış olarak belirtilmesi</a:t>
            </a:r>
          </a:p>
          <a:p>
            <a:pPr marL="514350" lvl="0" indent="-514350" algn="just">
              <a:buFont typeface="+mj-lt"/>
              <a:buAutoNum type="arabicPeriod"/>
            </a:pPr>
            <a:r>
              <a:rPr lang="tr-TR" dirty="0" smtClean="0"/>
              <a:t>İl millî eğitim müdürlüğünün </a:t>
            </a:r>
            <a:r>
              <a:rPr lang="tr-TR" i="1" dirty="0" smtClean="0"/>
              <a:t>(ile gelen bütün ödenek değil il millî eğitim müdürlüğüne gelen ödenek dikkate alınacaktır) </a:t>
            </a:r>
            <a:r>
              <a:rPr lang="tr-TR" dirty="0" smtClean="0"/>
              <a:t>5 yıllık tahmini toplam bütçe kaynağının belirtilmesi</a:t>
            </a:r>
          </a:p>
          <a:p>
            <a:pPr marL="514350" lvl="0" indent="-514350" algn="just">
              <a:buFont typeface="+mj-lt"/>
              <a:buAutoNum type="arabicPeriod"/>
            </a:pPr>
            <a:r>
              <a:rPr lang="tr-TR" dirty="0" smtClean="0"/>
              <a:t>5 yıllık tahmini bütçe dışı kaynağının belirtilmesi</a:t>
            </a:r>
          </a:p>
          <a:p>
            <a:pPr marL="514350" lvl="0" indent="-514350" algn="just">
              <a:buFont typeface="+mj-lt"/>
              <a:buAutoNum type="arabicPeriod"/>
            </a:pPr>
            <a:r>
              <a:rPr lang="tr-TR" dirty="0" smtClean="0"/>
              <a:t>5 yıllık bütçe içi ve bütçe dışı tahmini kaynaklar toplanarak tahmini kaynak miktarının hesaplanması</a:t>
            </a:r>
          </a:p>
          <a:p>
            <a:pPr marL="514350" lvl="0" indent="-514350" algn="just">
              <a:buFont typeface="+mj-lt"/>
              <a:buAutoNum type="arabicPeriod"/>
            </a:pPr>
            <a:r>
              <a:rPr lang="tr-TR" dirty="0" smtClean="0"/>
              <a:t>Hedef stratejilerini gerçekleştirmek üzere öngörülen faaliyetlerin tahmini bütçelerinden yola çıkılarak stratejilerin yaklaşık maliyetlerinin ortaya konması </a:t>
            </a:r>
            <a:r>
              <a:rPr lang="tr-TR" i="1" dirty="0" smtClean="0"/>
              <a:t>(Bu madde için plan metninde yer alma şartı aranmayacak olup söz konusu işlemin maliyetlendirme için yapılmış olması gerekmektedir).</a:t>
            </a:r>
            <a:endParaRPr lang="tr-TR" dirty="0" smtClean="0"/>
          </a:p>
          <a:p>
            <a:pPr>
              <a:buNone/>
            </a:pPr>
            <a:endParaRPr lang="tr-TR" dirty="0"/>
          </a:p>
        </p:txBody>
      </p:sp>
      <p:sp>
        <p:nvSpPr>
          <p:cNvPr id="4" name="3 Veri Yer Tutucusu"/>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4 Slayt Numarası Yer Tutucusu"/>
          <p:cNvSpPr>
            <a:spLocks noGrp="1"/>
          </p:cNvSpPr>
          <p:nvPr>
            <p:ph type="sldNum" sz="quarter" idx="12"/>
          </p:nvPr>
        </p:nvSpPr>
        <p:spPr/>
        <p:txBody>
          <a:bodyPr/>
          <a:lstStyle/>
          <a:p>
            <a:fld id="{3F87A4F0-0D97-4C5F-8AE7-34EF5463E12E}" type="slidenum">
              <a:rPr lang="tr-TR" smtClean="0"/>
              <a:pPr/>
              <a:t>16</a:t>
            </a:fld>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35696" y="274638"/>
            <a:ext cx="7308304" cy="1143000"/>
          </a:xfrm>
        </p:spPr>
        <p:txBody>
          <a:bodyPr>
            <a:normAutofit/>
          </a:bodyPr>
          <a:lstStyle/>
          <a:p>
            <a:r>
              <a:rPr lang="tr-TR" sz="3600" b="1" dirty="0" smtClean="0">
                <a:solidFill>
                  <a:schemeClr val="bg1"/>
                </a:solidFill>
              </a:rPr>
              <a:t>UYGULAMA</a:t>
            </a:r>
            <a:r>
              <a:rPr lang="tr-TR" sz="4000" b="1" dirty="0" smtClean="0">
                <a:solidFill>
                  <a:schemeClr val="bg1"/>
                </a:solidFill>
              </a:rPr>
              <a:t> </a:t>
            </a:r>
            <a:r>
              <a:rPr lang="tr-TR" sz="3600" b="1" dirty="0" smtClean="0">
                <a:solidFill>
                  <a:schemeClr val="bg1"/>
                </a:solidFill>
              </a:rPr>
              <a:t>ADIMLARI</a:t>
            </a:r>
            <a:r>
              <a:rPr lang="tr-TR" sz="4000" b="1" dirty="0" smtClean="0">
                <a:solidFill>
                  <a:schemeClr val="bg1"/>
                </a:solidFill>
              </a:rPr>
              <a:t> (devamı)</a:t>
            </a:r>
            <a:endParaRPr lang="tr-TR" sz="4000" dirty="0"/>
          </a:p>
        </p:txBody>
      </p:sp>
      <p:sp>
        <p:nvSpPr>
          <p:cNvPr id="3" name="2 İçerik Yer Tutucusu"/>
          <p:cNvSpPr>
            <a:spLocks noGrp="1"/>
          </p:cNvSpPr>
          <p:nvPr>
            <p:ph idx="1"/>
          </p:nvPr>
        </p:nvSpPr>
        <p:spPr>
          <a:xfrm>
            <a:off x="457200" y="1556792"/>
            <a:ext cx="8229600" cy="4824536"/>
          </a:xfrm>
        </p:spPr>
        <p:txBody>
          <a:bodyPr>
            <a:normAutofit fontScale="77500" lnSpcReduction="20000"/>
          </a:bodyPr>
          <a:lstStyle/>
          <a:p>
            <a:pPr marL="514350" lvl="0" indent="-514350" algn="just">
              <a:buFont typeface="+mj-lt"/>
              <a:buAutoNum type="arabicPeriod" startAt="6"/>
            </a:pPr>
            <a:r>
              <a:rPr lang="tr-TR" dirty="0" smtClean="0"/>
              <a:t>Bütün stratejik hedefler için ilgili stratejilerin yaklaşık maliyetleri toplanarak tahmini stratejik hedef maliyetlerinin hesaplanması</a:t>
            </a:r>
          </a:p>
          <a:p>
            <a:pPr marL="514350" lvl="0" indent="-514350" algn="just">
              <a:buFont typeface="+mj-lt"/>
              <a:buAutoNum type="arabicPeriod" startAt="6"/>
            </a:pPr>
            <a:r>
              <a:rPr lang="tr-TR" dirty="0" smtClean="0"/>
              <a:t>Bütün stratejik amaçlar için ilgili stratejik hedeflerin yaklaşık maliyetleri toplanarak tahmini stratejik amaç maliyetlerinin hesaplanması</a:t>
            </a:r>
          </a:p>
          <a:p>
            <a:pPr marL="514350" lvl="0" indent="-514350" algn="just">
              <a:buFont typeface="+mj-lt"/>
              <a:buAutoNum type="arabicPeriod" startAt="6"/>
            </a:pPr>
            <a:r>
              <a:rPr lang="tr-TR" dirty="0" smtClean="0"/>
              <a:t>Stratejik amaçların yaklaşık maliyetleri toplanarak stratejik amaçların toplam tahmini maliyetinin hesaplanması</a:t>
            </a:r>
          </a:p>
          <a:p>
            <a:pPr lvl="0" algn="just">
              <a:buFont typeface="Calibri" pitchFamily="34" charset="0"/>
              <a:buChar char="!"/>
            </a:pPr>
            <a:r>
              <a:rPr lang="tr-TR" i="1" dirty="0" smtClean="0"/>
              <a:t>Stratejik amaçların toplam tahmini maliyetinin 5 yıllık toplam tahmini kaynak miktarına eşit veya ondan daha küçük olması,</a:t>
            </a:r>
          </a:p>
          <a:p>
            <a:pPr lvl="0" algn="just">
              <a:buFont typeface="Calibri" pitchFamily="34" charset="0"/>
              <a:buChar char="!"/>
            </a:pPr>
            <a:r>
              <a:rPr lang="tr-TR" i="1" dirty="0" smtClean="0"/>
              <a:t>5 yıllık toplam tahmini kaynak miktarının stratejik amaçların toplam tahmini maliyetinden farkının "genel yönetim gideri" olarak belirtilmesi, </a:t>
            </a:r>
            <a:r>
              <a:rPr lang="tr-TR" b="1" i="1" dirty="0" smtClean="0"/>
              <a:t>gerekmektedir.</a:t>
            </a:r>
          </a:p>
          <a:p>
            <a:endParaRPr lang="tr-TR" dirty="0"/>
          </a:p>
        </p:txBody>
      </p:sp>
      <p:sp>
        <p:nvSpPr>
          <p:cNvPr id="4" name="3 Veri Yer Tutucusu"/>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4 Slayt Numarası Yer Tutucusu"/>
          <p:cNvSpPr>
            <a:spLocks noGrp="1"/>
          </p:cNvSpPr>
          <p:nvPr>
            <p:ph type="sldNum" sz="quarter" idx="12"/>
          </p:nvPr>
        </p:nvSpPr>
        <p:spPr/>
        <p:txBody>
          <a:bodyPr/>
          <a:lstStyle/>
          <a:p>
            <a:fld id="{3F87A4F0-0D97-4C5F-8AE7-34EF5463E12E}" type="slidenum">
              <a:rPr lang="tr-TR" smtClean="0"/>
              <a:pPr/>
              <a:t>17</a:t>
            </a:fld>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51720" y="404664"/>
            <a:ext cx="6635080" cy="720080"/>
          </a:xfrm>
        </p:spPr>
        <p:txBody>
          <a:bodyPr>
            <a:normAutofit/>
          </a:bodyPr>
          <a:lstStyle/>
          <a:p>
            <a:r>
              <a:rPr lang="tr-TR" sz="3600" b="1" dirty="0" smtClean="0">
                <a:solidFill>
                  <a:schemeClr val="bg1"/>
                </a:solidFill>
              </a:rPr>
              <a:t>ADIM-1: Kaynak Tahmini</a:t>
            </a:r>
            <a:endParaRPr lang="tr-TR" sz="3600" b="1" dirty="0">
              <a:solidFill>
                <a:schemeClr val="bg1"/>
              </a:solidFill>
            </a:endParaRPr>
          </a:p>
        </p:txBody>
      </p:sp>
      <p:sp>
        <p:nvSpPr>
          <p:cNvPr id="3" name="2 İçerik Yer Tutucusu"/>
          <p:cNvSpPr>
            <a:spLocks noGrp="1"/>
          </p:cNvSpPr>
          <p:nvPr>
            <p:ph idx="1"/>
          </p:nvPr>
        </p:nvSpPr>
        <p:spPr>
          <a:xfrm>
            <a:off x="251520" y="2204864"/>
            <a:ext cx="4402832" cy="4176464"/>
          </a:xfrm>
        </p:spPr>
        <p:txBody>
          <a:bodyPr>
            <a:normAutofit fontScale="85000" lnSpcReduction="10000"/>
          </a:bodyPr>
          <a:lstStyle/>
          <a:p>
            <a:pPr marL="514350" indent="-514350"/>
            <a:r>
              <a:rPr lang="tr-TR" dirty="0" smtClean="0"/>
              <a:t>Geçmiş yıllara ait bütçe ödenekleri, </a:t>
            </a:r>
          </a:p>
          <a:p>
            <a:pPr marL="514350" indent="-514350"/>
            <a:r>
              <a:rPr lang="tr-TR" dirty="0" smtClean="0"/>
              <a:t>Gelecek yıllara ilişkin  tahmini bütçe ödenekleri,</a:t>
            </a:r>
          </a:p>
          <a:p>
            <a:pPr marL="514350" indent="-514350"/>
            <a:r>
              <a:rPr lang="tr-TR" dirty="0" smtClean="0"/>
              <a:t>Varsa bütçe dışı kaynaklar,</a:t>
            </a:r>
          </a:p>
          <a:p>
            <a:pPr marL="514350" indent="-514350">
              <a:buNone/>
            </a:pPr>
            <a:r>
              <a:rPr lang="tr-TR" dirty="0" smtClean="0"/>
              <a:t>	</a:t>
            </a:r>
            <a:r>
              <a:rPr lang="tr-TR" i="1" dirty="0" smtClean="0"/>
              <a:t>göz önünde bulundurularak harcama kalemlerine dağıtılmış olarak 5 yıllık  mali kaynak tahmin edilir.</a:t>
            </a:r>
          </a:p>
        </p:txBody>
      </p:sp>
      <p:sp>
        <p:nvSpPr>
          <p:cNvPr id="4" name="3 Veri Yer Tutucusu"/>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4 Slayt Numarası Yer Tutucusu"/>
          <p:cNvSpPr>
            <a:spLocks noGrp="1"/>
          </p:cNvSpPr>
          <p:nvPr>
            <p:ph type="sldNum" sz="quarter" idx="12"/>
          </p:nvPr>
        </p:nvSpPr>
        <p:spPr/>
        <p:txBody>
          <a:bodyPr/>
          <a:lstStyle/>
          <a:p>
            <a:fld id="{3F87A4F0-0D97-4C5F-8AE7-34EF5463E12E}" type="slidenum">
              <a:rPr lang="tr-TR" smtClean="0"/>
              <a:pPr/>
              <a:t>18</a:t>
            </a:fld>
            <a:endParaRPr lang="tr-TR" dirty="0"/>
          </a:p>
        </p:txBody>
      </p:sp>
      <p:pic>
        <p:nvPicPr>
          <p:cNvPr id="1026" name="Picture 2" descr="http://seralkoprulu.com/wp-content/uploads/2014/07/700-12132606112013.jpg"/>
          <p:cNvPicPr>
            <a:picLocks noChangeAspect="1" noChangeArrowheads="1"/>
          </p:cNvPicPr>
          <p:nvPr/>
        </p:nvPicPr>
        <p:blipFill>
          <a:blip r:embed="rId2" cstate="print"/>
          <a:srcRect l="11504" r="7967"/>
          <a:stretch>
            <a:fillRect/>
          </a:stretch>
        </p:blipFill>
        <p:spPr bwMode="auto">
          <a:xfrm>
            <a:off x="4860032" y="2420888"/>
            <a:ext cx="4080273" cy="3194299"/>
          </a:xfrm>
          <a:prstGeom prst="rect">
            <a:avLst/>
          </a:prstGeom>
          <a:noFill/>
        </p:spPr>
      </p:pic>
      <p:sp>
        <p:nvSpPr>
          <p:cNvPr id="8" name="7 Dikdörtgen"/>
          <p:cNvSpPr/>
          <p:nvPr/>
        </p:nvSpPr>
        <p:spPr>
          <a:xfrm>
            <a:off x="0" y="1484784"/>
            <a:ext cx="9144000" cy="58477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514350" indent="-514350" algn="ctr">
              <a:buNone/>
            </a:pPr>
            <a:r>
              <a:rPr lang="tr-TR" sz="3200" b="1" dirty="0" smtClean="0"/>
              <a:t>5 yıllık tahmini mali kaynağın hesaplanması</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23728" y="274638"/>
            <a:ext cx="6563072" cy="1143000"/>
          </a:xfrm>
        </p:spPr>
        <p:txBody>
          <a:bodyPr>
            <a:normAutofit/>
          </a:bodyPr>
          <a:lstStyle/>
          <a:p>
            <a:r>
              <a:rPr lang="tr-TR" sz="2800" dirty="0" smtClean="0">
                <a:solidFill>
                  <a:schemeClr val="bg1"/>
                </a:solidFill>
              </a:rPr>
              <a:t>ÖRNEK: Elazığ İl Millî Eğitim Müdürlüğü</a:t>
            </a:r>
            <a:endParaRPr lang="tr-TR" sz="2800" dirty="0">
              <a:solidFill>
                <a:schemeClr val="bg1"/>
              </a:solidFill>
            </a:endParaRPr>
          </a:p>
        </p:txBody>
      </p:sp>
      <p:sp>
        <p:nvSpPr>
          <p:cNvPr id="4" name="Veri Yer Tutucusu 3"/>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Slayt Numarası Yer Tutucusu 4"/>
          <p:cNvSpPr>
            <a:spLocks noGrp="1"/>
          </p:cNvSpPr>
          <p:nvPr>
            <p:ph type="sldNum" sz="quarter" idx="12"/>
          </p:nvPr>
        </p:nvSpPr>
        <p:spPr/>
        <p:txBody>
          <a:bodyPr/>
          <a:lstStyle/>
          <a:p>
            <a:fld id="{3F87A4F0-0D97-4C5F-8AE7-34EF5463E12E}" type="slidenum">
              <a:rPr lang="tr-TR" smtClean="0"/>
              <a:pPr/>
              <a:t>19</a:t>
            </a:fld>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721" y="2060848"/>
            <a:ext cx="7800711" cy="36267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73599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556792"/>
            <a:ext cx="7992888" cy="4569371"/>
          </a:xfrm>
        </p:spPr>
        <p:txBody>
          <a:bodyPr>
            <a:normAutofit/>
          </a:bodyPr>
          <a:lstStyle/>
          <a:p>
            <a:pPr marL="0" indent="0">
              <a:buNone/>
            </a:pPr>
            <a:r>
              <a:rPr lang="tr-TR" sz="2400" dirty="0"/>
              <a:t>	</a:t>
            </a:r>
          </a:p>
        </p:txBody>
      </p:sp>
      <p:sp>
        <p:nvSpPr>
          <p:cNvPr id="4" name="Veri Yer Tutucusu 3"/>
          <p:cNvSpPr>
            <a:spLocks noGrp="1"/>
          </p:cNvSpPr>
          <p:nvPr>
            <p:ph type="dt" sz="half" idx="10"/>
          </p:nvPr>
        </p:nvSpPr>
        <p:spPr/>
        <p:txBody>
          <a:bodyPr/>
          <a:lstStyle/>
          <a:p>
            <a:fld id="{CEC0142C-8477-49A5-ADA2-7B35F87B4B12}" type="datetime1">
              <a:rPr lang="tr-TR" smtClean="0"/>
              <a:pPr/>
              <a:t>20.03.2015</a:t>
            </a:fld>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2</a:t>
            </a:fld>
            <a:endParaRPr lang="tr-TR" dirty="0"/>
          </a:p>
        </p:txBody>
      </p:sp>
      <p:sp>
        <p:nvSpPr>
          <p:cNvPr id="7" name="Dikdörtgen 6"/>
          <p:cNvSpPr/>
          <p:nvPr/>
        </p:nvSpPr>
        <p:spPr>
          <a:xfrm>
            <a:off x="4002548" y="476672"/>
            <a:ext cx="2656496" cy="584775"/>
          </a:xfrm>
          <a:prstGeom prst="rect">
            <a:avLst/>
          </a:prstGeom>
        </p:spPr>
        <p:txBody>
          <a:bodyPr wrap="none">
            <a:spAutoFit/>
          </a:bodyPr>
          <a:lstStyle/>
          <a:p>
            <a:r>
              <a:rPr lang="tr-TR" sz="3200" b="1" dirty="0">
                <a:solidFill>
                  <a:schemeClr val="bg1"/>
                </a:solidFill>
              </a:rPr>
              <a:t>SUNUM PLANI</a:t>
            </a:r>
          </a:p>
        </p:txBody>
      </p:sp>
      <p:sp>
        <p:nvSpPr>
          <p:cNvPr id="8" name="İçerik Yer Tutucusu 2"/>
          <p:cNvSpPr txBox="1">
            <a:spLocks/>
          </p:cNvSpPr>
          <p:nvPr/>
        </p:nvSpPr>
        <p:spPr>
          <a:xfrm>
            <a:off x="457200" y="1412776"/>
            <a:ext cx="8147248" cy="4713387"/>
          </a:xfrm>
          <a:prstGeom prst="rect">
            <a:avLst/>
          </a:prstGeom>
          <a:no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514350" indent="-514350">
              <a:buFont typeface="+mj-lt"/>
              <a:buAutoNum type="arabicPeriod"/>
            </a:pPr>
            <a:r>
              <a:rPr lang="tr-TR" b="1" dirty="0" smtClean="0"/>
              <a:t>Maliyetlendirme</a:t>
            </a:r>
          </a:p>
          <a:p>
            <a:pPr marL="0" indent="0">
              <a:buNone/>
            </a:pPr>
            <a:r>
              <a:rPr lang="tr-TR" dirty="0" smtClean="0"/>
              <a:t>   1.1. Maliyetlendirmenin amacı</a:t>
            </a:r>
          </a:p>
          <a:p>
            <a:pPr marL="0" indent="0">
              <a:buNone/>
            </a:pPr>
            <a:r>
              <a:rPr lang="tr-TR" dirty="0"/>
              <a:t> </a:t>
            </a:r>
            <a:r>
              <a:rPr lang="tr-TR" dirty="0" smtClean="0"/>
              <a:t>  1.2. Maliyetlendirme tablosu</a:t>
            </a:r>
          </a:p>
          <a:p>
            <a:pPr marL="0" indent="0">
              <a:buNone/>
            </a:pPr>
            <a:r>
              <a:rPr lang="tr-TR" dirty="0"/>
              <a:t> </a:t>
            </a:r>
            <a:r>
              <a:rPr lang="tr-TR" dirty="0" smtClean="0"/>
              <a:t>  1.3. Faaliyet maliyetlendirme</a:t>
            </a:r>
          </a:p>
          <a:p>
            <a:pPr marL="0" indent="0">
              <a:buNone/>
            </a:pPr>
            <a:r>
              <a:rPr lang="tr-TR" dirty="0"/>
              <a:t> </a:t>
            </a:r>
            <a:r>
              <a:rPr lang="tr-TR" dirty="0" smtClean="0"/>
              <a:t>  1.4. Uygulama adımları</a:t>
            </a:r>
          </a:p>
          <a:p>
            <a:pPr marL="0" indent="0">
              <a:buNone/>
            </a:pPr>
            <a:endParaRPr lang="tr-TR" dirty="0" smtClean="0"/>
          </a:p>
          <a:p>
            <a:pPr marL="0" indent="0">
              <a:buNone/>
            </a:pPr>
            <a:r>
              <a:rPr lang="tr-TR" b="1" dirty="0" smtClean="0"/>
              <a:t>2. İzleme ve değerlendirme</a:t>
            </a:r>
          </a:p>
          <a:p>
            <a:pPr marL="0" indent="0">
              <a:buNone/>
            </a:pPr>
            <a:r>
              <a:rPr lang="tr-TR" dirty="0"/>
              <a:t> </a:t>
            </a:r>
            <a:r>
              <a:rPr lang="tr-TR" dirty="0" smtClean="0"/>
              <a:t>   2.1. İzleme ve değerlendirmenin amacı</a:t>
            </a:r>
          </a:p>
          <a:p>
            <a:pPr marL="0" indent="0">
              <a:buNone/>
            </a:pPr>
            <a:r>
              <a:rPr lang="tr-TR" dirty="0"/>
              <a:t> </a:t>
            </a:r>
            <a:r>
              <a:rPr lang="tr-TR" dirty="0" smtClean="0"/>
              <a:t>   2.2. Temel kavramlar</a:t>
            </a:r>
          </a:p>
          <a:p>
            <a:pPr marL="0" indent="0">
              <a:buNone/>
            </a:pPr>
            <a:r>
              <a:rPr lang="tr-TR" dirty="0" smtClean="0"/>
              <a:t>    2.3. Dikkat edilecek hususlar</a:t>
            </a:r>
          </a:p>
          <a:p>
            <a:pPr marL="0" indent="0">
              <a:buNone/>
            </a:pPr>
            <a:r>
              <a:rPr lang="tr-TR" dirty="0" smtClean="0"/>
              <a:t>    2.4. Uygulama adımları</a:t>
            </a:r>
          </a:p>
          <a:p>
            <a:pPr marL="0" indent="0">
              <a:buNone/>
            </a:pPr>
            <a:endParaRPr lang="tr-TR" dirty="0" smtClean="0"/>
          </a:p>
        </p:txBody>
      </p:sp>
    </p:spTree>
    <p:extLst>
      <p:ext uri="{BB962C8B-B14F-4D97-AF65-F5344CB8AC3E}">
        <p14:creationId xmlns:p14="http://schemas.microsoft.com/office/powerpoint/2010/main" val="424450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Slayt Numarası Yer Tutucusu 4"/>
          <p:cNvSpPr>
            <a:spLocks noGrp="1"/>
          </p:cNvSpPr>
          <p:nvPr>
            <p:ph type="sldNum" sz="quarter" idx="12"/>
          </p:nvPr>
        </p:nvSpPr>
        <p:spPr/>
        <p:txBody>
          <a:bodyPr/>
          <a:lstStyle/>
          <a:p>
            <a:fld id="{3F87A4F0-0D97-4C5F-8AE7-34EF5463E12E}" type="slidenum">
              <a:rPr lang="tr-TR" smtClean="0"/>
              <a:pPr/>
              <a:t>20</a:t>
            </a:fld>
            <a:endParaRPr lang="tr-T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024" y="1333336"/>
            <a:ext cx="8604448" cy="45197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80918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51720" y="260648"/>
            <a:ext cx="7092280" cy="994122"/>
          </a:xfrm>
        </p:spPr>
        <p:txBody>
          <a:bodyPr>
            <a:normAutofit/>
          </a:bodyPr>
          <a:lstStyle/>
          <a:p>
            <a:r>
              <a:rPr lang="tr-TR" sz="3600" b="1" dirty="0" smtClean="0">
                <a:solidFill>
                  <a:schemeClr val="bg1"/>
                </a:solidFill>
              </a:rPr>
              <a:t>ADIM-2: Faaliyetlendirme</a:t>
            </a:r>
            <a:endParaRPr lang="tr-TR" dirty="0"/>
          </a:p>
        </p:txBody>
      </p:sp>
      <p:sp>
        <p:nvSpPr>
          <p:cNvPr id="3" name="2 İçerik Yer Tutucusu"/>
          <p:cNvSpPr>
            <a:spLocks noGrp="1"/>
          </p:cNvSpPr>
          <p:nvPr>
            <p:ph idx="1"/>
          </p:nvPr>
        </p:nvSpPr>
        <p:spPr>
          <a:xfrm>
            <a:off x="251520" y="2852937"/>
            <a:ext cx="5400600" cy="2857500"/>
          </a:xfrm>
        </p:spPr>
        <p:txBody>
          <a:bodyPr/>
          <a:lstStyle/>
          <a:p>
            <a:pPr>
              <a:buNone/>
            </a:pPr>
            <a:r>
              <a:rPr lang="tr-TR" dirty="0" smtClean="0"/>
              <a:t>	Her bir strateji için stratejinin gerçekleştirilmesini sağlayacak faaliyetler belirlenir.</a:t>
            </a:r>
            <a:endParaRPr lang="tr-TR" dirty="0"/>
          </a:p>
        </p:txBody>
      </p:sp>
      <p:sp>
        <p:nvSpPr>
          <p:cNvPr id="4" name="3 Veri Yer Tutucusu"/>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4 Slayt Numarası Yer Tutucusu"/>
          <p:cNvSpPr>
            <a:spLocks noGrp="1"/>
          </p:cNvSpPr>
          <p:nvPr>
            <p:ph type="sldNum" sz="quarter" idx="12"/>
          </p:nvPr>
        </p:nvSpPr>
        <p:spPr/>
        <p:txBody>
          <a:bodyPr/>
          <a:lstStyle/>
          <a:p>
            <a:fld id="{3F87A4F0-0D97-4C5F-8AE7-34EF5463E12E}" type="slidenum">
              <a:rPr lang="tr-TR" smtClean="0"/>
              <a:pPr/>
              <a:t>21</a:t>
            </a:fld>
            <a:endParaRPr lang="tr-TR" dirty="0"/>
          </a:p>
        </p:txBody>
      </p:sp>
      <p:sp>
        <p:nvSpPr>
          <p:cNvPr id="6" name="5 Dikdörtgen"/>
          <p:cNvSpPr/>
          <p:nvPr/>
        </p:nvSpPr>
        <p:spPr>
          <a:xfrm>
            <a:off x="0" y="1484784"/>
            <a:ext cx="9144000" cy="1077218"/>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514350" indent="-514350" algn="ctr">
              <a:buNone/>
            </a:pPr>
            <a:r>
              <a:rPr lang="tr-TR" sz="3200" b="1" dirty="0" smtClean="0"/>
              <a:t>Hedef stratejileri ya da tedbirleri ile ilgili faaliyetlerin belirlenmesi</a:t>
            </a:r>
          </a:p>
        </p:txBody>
      </p:sp>
      <p:pic>
        <p:nvPicPr>
          <p:cNvPr id="91138" name="Picture 2" descr="http://www.tkgm.gov.tr/sites/default/files/u126/YBS_Resim/strateji-nedir.jpg"/>
          <p:cNvPicPr>
            <a:picLocks noChangeAspect="1" noChangeArrowheads="1"/>
          </p:cNvPicPr>
          <p:nvPr/>
        </p:nvPicPr>
        <p:blipFill>
          <a:blip r:embed="rId2" cstate="print"/>
          <a:srcRect/>
          <a:stretch>
            <a:fillRect/>
          </a:stretch>
        </p:blipFill>
        <p:spPr bwMode="auto">
          <a:xfrm>
            <a:off x="5724128" y="2852936"/>
            <a:ext cx="2857500" cy="28575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066130"/>
          </a:xfrm>
        </p:spPr>
        <p:txBody>
          <a:bodyPr/>
          <a:lstStyle/>
          <a:p>
            <a:r>
              <a:rPr lang="tr-TR" sz="3600" b="1" dirty="0" smtClean="0">
                <a:solidFill>
                  <a:schemeClr val="bg1"/>
                </a:solidFill>
              </a:rPr>
              <a:t>ÖRNEK</a:t>
            </a:r>
            <a:endParaRPr lang="tr-TR" b="1" dirty="0">
              <a:solidFill>
                <a:schemeClr val="bg1"/>
              </a:solidFill>
            </a:endParaRPr>
          </a:p>
        </p:txBody>
      </p:sp>
      <p:sp>
        <p:nvSpPr>
          <p:cNvPr id="3" name="2 İçerik Yer Tutucusu"/>
          <p:cNvSpPr>
            <a:spLocks noGrp="1"/>
          </p:cNvSpPr>
          <p:nvPr>
            <p:ph idx="1"/>
          </p:nvPr>
        </p:nvSpPr>
        <p:spPr>
          <a:xfrm>
            <a:off x="251520" y="1412776"/>
            <a:ext cx="4104456" cy="4968552"/>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just">
              <a:buNone/>
            </a:pPr>
            <a:r>
              <a:rPr lang="tr-TR" sz="2900" b="1" dirty="0" smtClean="0">
                <a:solidFill>
                  <a:srgbClr val="0070C0"/>
                </a:solidFill>
              </a:rPr>
              <a:t>Stratejik Amaç-2: </a:t>
            </a:r>
            <a:r>
              <a:rPr lang="tr-TR" sz="2900" dirty="0">
                <a:solidFill>
                  <a:srgbClr val="0070C0"/>
                </a:solidFill>
              </a:rPr>
              <a:t>Bütün bireylere ulusal ve uluslararası ölçütlerde bilgi, beceri, tutum ve davranışın kazandırılması ile girişimci, yenilikçi, yaratıcı, dil becerileri yüksek, iletişime ve öğrenmeye açık, özgüven ve sorumluluk sahibi sağlıklı ve mutlu bireylerin yetişmesine imkân sağlamak</a:t>
            </a:r>
            <a:r>
              <a:rPr lang="tr-TR" sz="2900" dirty="0" smtClean="0">
                <a:solidFill>
                  <a:srgbClr val="0070C0"/>
                </a:solidFill>
              </a:rPr>
              <a:t>.</a:t>
            </a:r>
          </a:p>
          <a:p>
            <a:pPr marL="0" indent="0" algn="just">
              <a:buNone/>
            </a:pPr>
            <a:endParaRPr lang="tr-TR" sz="2900" dirty="0"/>
          </a:p>
          <a:p>
            <a:pPr marL="0" indent="0" algn="just">
              <a:buNone/>
            </a:pPr>
            <a:r>
              <a:rPr lang="tr-TR" sz="2900" b="1" dirty="0" smtClean="0">
                <a:solidFill>
                  <a:srgbClr val="00B050"/>
                </a:solidFill>
              </a:rPr>
              <a:t>Stratejik Hedef-2.1:</a:t>
            </a:r>
            <a:r>
              <a:rPr lang="tr-TR" sz="2900" dirty="0" smtClean="0">
                <a:solidFill>
                  <a:srgbClr val="00B050"/>
                </a:solidFill>
              </a:rPr>
              <a:t>Bütün </a:t>
            </a:r>
            <a:r>
              <a:rPr lang="tr-TR" sz="2900" dirty="0">
                <a:solidFill>
                  <a:srgbClr val="00B050"/>
                </a:solidFill>
              </a:rPr>
              <a:t>bireylerin bedensel, ruhsal </a:t>
            </a:r>
            <a:r>
              <a:rPr lang="tr-TR" sz="2900" dirty="0" smtClean="0">
                <a:solidFill>
                  <a:srgbClr val="00B050"/>
                </a:solidFill>
              </a:rPr>
              <a:t>ve zihinsel </a:t>
            </a:r>
            <a:r>
              <a:rPr lang="tr-TR" sz="2900" dirty="0">
                <a:solidFill>
                  <a:srgbClr val="00B050"/>
                </a:solidFill>
              </a:rPr>
              <a:t>gelişimlerine yönelik faaliyetlere katılım oranını ve öğrencilerin akademik başarı düzeylerini artırmak</a:t>
            </a:r>
            <a:r>
              <a:rPr lang="tr-TR" sz="2900" dirty="0" smtClean="0">
                <a:solidFill>
                  <a:srgbClr val="00B050"/>
                </a:solidFill>
              </a:rPr>
              <a:t>.</a:t>
            </a:r>
          </a:p>
          <a:p>
            <a:pPr marL="0" indent="0" algn="just">
              <a:buNone/>
            </a:pPr>
            <a:endParaRPr lang="tr-TR" sz="2900" dirty="0" smtClean="0"/>
          </a:p>
          <a:p>
            <a:pPr marL="0" indent="0" algn="just">
              <a:buNone/>
            </a:pPr>
            <a:r>
              <a:rPr lang="tr-TR" sz="2900" b="1" dirty="0">
                <a:solidFill>
                  <a:srgbClr val="7030A0"/>
                </a:solidFill>
              </a:rPr>
              <a:t>Strateji 2.1.1: </a:t>
            </a:r>
            <a:r>
              <a:rPr lang="tr-TR" sz="2900" dirty="0">
                <a:solidFill>
                  <a:srgbClr val="7030A0"/>
                </a:solidFill>
              </a:rPr>
              <a:t>Okul türü yerine program türünü esas alan yatay geçişlere imkan veren bir yapıya geçişi kolaylaştıracak program </a:t>
            </a:r>
            <a:r>
              <a:rPr lang="tr-TR" sz="2900" dirty="0" smtClean="0">
                <a:solidFill>
                  <a:srgbClr val="7030A0"/>
                </a:solidFill>
              </a:rPr>
              <a:t>geliştirme, mevzuat ve hizmetiçi eğitim çalışmaları </a:t>
            </a:r>
            <a:r>
              <a:rPr lang="tr-TR" sz="2900" dirty="0">
                <a:solidFill>
                  <a:srgbClr val="7030A0"/>
                </a:solidFill>
              </a:rPr>
              <a:t>yapılacaktır.</a:t>
            </a:r>
          </a:p>
          <a:p>
            <a:pPr marL="0" indent="0" algn="just">
              <a:buNone/>
            </a:pPr>
            <a:endParaRPr lang="tr-TR" sz="2400" dirty="0"/>
          </a:p>
          <a:p>
            <a:pPr algn="just">
              <a:buNone/>
            </a:pPr>
            <a:endParaRPr lang="tr-TR" sz="2800" dirty="0" smtClean="0"/>
          </a:p>
          <a:p>
            <a:pPr>
              <a:buNone/>
            </a:pPr>
            <a:endParaRPr lang="tr-TR" dirty="0"/>
          </a:p>
        </p:txBody>
      </p:sp>
      <p:sp>
        <p:nvSpPr>
          <p:cNvPr id="4" name="3 Veri Yer Tutucusu"/>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4 Slayt Numarası Yer Tutucusu"/>
          <p:cNvSpPr>
            <a:spLocks noGrp="1"/>
          </p:cNvSpPr>
          <p:nvPr>
            <p:ph type="sldNum" sz="quarter" idx="12"/>
          </p:nvPr>
        </p:nvSpPr>
        <p:spPr/>
        <p:txBody>
          <a:bodyPr/>
          <a:lstStyle/>
          <a:p>
            <a:fld id="{3F87A4F0-0D97-4C5F-8AE7-34EF5463E12E}" type="slidenum">
              <a:rPr lang="tr-TR" smtClean="0"/>
              <a:pPr/>
              <a:t>22</a:t>
            </a:fld>
            <a:endParaRPr lang="tr-TR" dirty="0"/>
          </a:p>
        </p:txBody>
      </p:sp>
      <p:sp>
        <p:nvSpPr>
          <p:cNvPr id="6" name="2 İçerik Yer Tutucusu"/>
          <p:cNvSpPr txBox="1">
            <a:spLocks/>
          </p:cNvSpPr>
          <p:nvPr/>
        </p:nvSpPr>
        <p:spPr>
          <a:xfrm>
            <a:off x="4439800" y="1445171"/>
            <a:ext cx="4392488" cy="119174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tr-TR" sz="1800" b="1" i="1" dirty="0" smtClean="0"/>
              <a:t>Faaliyet-1: </a:t>
            </a:r>
            <a:r>
              <a:rPr lang="tr-TR" sz="1800" i="1" dirty="0" smtClean="0"/>
              <a:t>Öğretim </a:t>
            </a:r>
            <a:r>
              <a:rPr lang="tr-TR" sz="1800" i="1" dirty="0"/>
              <a:t>programlarında kavrayış, içerik, düzenleme, metodolojik </a:t>
            </a:r>
            <a:r>
              <a:rPr lang="tr-TR" sz="1800" i="1" dirty="0" smtClean="0"/>
              <a:t>uygulama ve </a:t>
            </a:r>
            <a:r>
              <a:rPr lang="tr-TR" sz="1800" i="1" dirty="0"/>
              <a:t>değerlendirme ölçütleri açısından değişiklikler yapılması</a:t>
            </a:r>
          </a:p>
        </p:txBody>
      </p:sp>
      <p:sp>
        <p:nvSpPr>
          <p:cNvPr id="8" name="2 İçerik Yer Tutucusu"/>
          <p:cNvSpPr txBox="1">
            <a:spLocks/>
          </p:cNvSpPr>
          <p:nvPr/>
        </p:nvSpPr>
        <p:spPr>
          <a:xfrm>
            <a:off x="4439800" y="2780928"/>
            <a:ext cx="4409231" cy="86409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tr-TR" sz="1800" b="1" i="1" dirty="0" smtClean="0"/>
              <a:t>Faaliyet-2: </a:t>
            </a:r>
            <a:r>
              <a:rPr lang="tr-TR" sz="1800" i="1" dirty="0" smtClean="0"/>
              <a:t>Öğretim </a:t>
            </a:r>
            <a:r>
              <a:rPr lang="tr-TR" sz="1800" i="1" dirty="0"/>
              <a:t>programlarındaki revizyonlar doğrultusunda ders </a:t>
            </a:r>
            <a:r>
              <a:rPr lang="tr-TR" sz="1800" i="1" dirty="0" smtClean="0"/>
              <a:t>kitaplarının güncellenmesi</a:t>
            </a:r>
            <a:endParaRPr lang="tr-TR" sz="1800" i="1" dirty="0"/>
          </a:p>
        </p:txBody>
      </p:sp>
      <p:sp>
        <p:nvSpPr>
          <p:cNvPr id="9" name="2 İçerik Yer Tutucusu"/>
          <p:cNvSpPr txBox="1">
            <a:spLocks/>
          </p:cNvSpPr>
          <p:nvPr/>
        </p:nvSpPr>
        <p:spPr>
          <a:xfrm>
            <a:off x="4458477" y="5373216"/>
            <a:ext cx="4409231" cy="100811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tr-TR" sz="1800" b="1" i="1" dirty="0" smtClean="0"/>
              <a:t>Faaliyet-4: </a:t>
            </a:r>
            <a:r>
              <a:rPr lang="tr-TR" sz="1800" i="1" dirty="0" smtClean="0"/>
              <a:t>Ortaöğretimde </a:t>
            </a:r>
            <a:r>
              <a:rPr lang="tr-TR" sz="1800" i="1" dirty="0"/>
              <a:t>politika, strateji ve mevzuat geliştirme </a:t>
            </a:r>
            <a:r>
              <a:rPr lang="tr-TR" sz="1800" i="1" dirty="0" smtClean="0"/>
              <a:t>çalıştaylarının</a:t>
            </a:r>
            <a:r>
              <a:rPr lang="tr-TR" sz="1800" i="1" dirty="0"/>
              <a:t> </a:t>
            </a:r>
            <a:r>
              <a:rPr lang="tr-TR" sz="1800" i="1" dirty="0" smtClean="0"/>
              <a:t>düzenlenmesi</a:t>
            </a:r>
            <a:endParaRPr lang="tr-TR" sz="1800" i="1" dirty="0"/>
          </a:p>
        </p:txBody>
      </p:sp>
      <p:sp>
        <p:nvSpPr>
          <p:cNvPr id="10" name="2 İçerik Yer Tutucusu"/>
          <p:cNvSpPr txBox="1">
            <a:spLocks/>
          </p:cNvSpPr>
          <p:nvPr/>
        </p:nvSpPr>
        <p:spPr>
          <a:xfrm>
            <a:off x="4458477" y="3789040"/>
            <a:ext cx="4409231" cy="136815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1800" b="1" i="1" dirty="0" smtClean="0"/>
              <a:t>Faaliyet-3: </a:t>
            </a:r>
            <a:r>
              <a:rPr lang="tr-TR" sz="1800" i="1" dirty="0" smtClean="0"/>
              <a:t>Yönetici ve öğretmenlerin </a:t>
            </a:r>
            <a:r>
              <a:rPr lang="tr-TR" sz="1800" i="1" dirty="0"/>
              <a:t>bilgi, beceri ve mesleki yeterliliklerinin </a:t>
            </a:r>
            <a:r>
              <a:rPr lang="tr-TR" sz="1800" i="1" dirty="0" smtClean="0"/>
              <a:t>geliştirilmesini sağlamaya </a:t>
            </a:r>
            <a:r>
              <a:rPr lang="tr-TR" sz="1800" i="1" dirty="0"/>
              <a:t>yönelik hizmetiçi eğitim </a:t>
            </a:r>
            <a:r>
              <a:rPr lang="tr-TR" sz="1800" i="1" dirty="0" smtClean="0"/>
              <a:t>faaliyetlerinin </a:t>
            </a:r>
            <a:r>
              <a:rPr lang="tr-TR" sz="1800" i="1" dirty="0"/>
              <a:t>düzenlenmesi.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35696" y="260648"/>
            <a:ext cx="7308304" cy="994122"/>
          </a:xfrm>
        </p:spPr>
        <p:txBody>
          <a:bodyPr>
            <a:normAutofit/>
          </a:bodyPr>
          <a:lstStyle/>
          <a:p>
            <a:r>
              <a:rPr lang="tr-TR" sz="2800" b="1" dirty="0" smtClean="0">
                <a:solidFill>
                  <a:schemeClr val="bg1"/>
                </a:solidFill>
              </a:rPr>
              <a:t>ADIM-3: Stratejilerin maliyetlendirilmesi</a:t>
            </a:r>
            <a:endParaRPr lang="tr-TR" sz="3600" dirty="0"/>
          </a:p>
        </p:txBody>
      </p:sp>
      <p:sp>
        <p:nvSpPr>
          <p:cNvPr id="3" name="2 İçerik Yer Tutucusu"/>
          <p:cNvSpPr>
            <a:spLocks noGrp="1"/>
          </p:cNvSpPr>
          <p:nvPr>
            <p:ph idx="1"/>
          </p:nvPr>
        </p:nvSpPr>
        <p:spPr>
          <a:xfrm>
            <a:off x="251520" y="2708920"/>
            <a:ext cx="3816424" cy="3672408"/>
          </a:xfrm>
        </p:spPr>
        <p:txBody>
          <a:bodyPr>
            <a:normAutofit fontScale="92500" lnSpcReduction="10000"/>
          </a:bodyPr>
          <a:lstStyle/>
          <a:p>
            <a:r>
              <a:rPr lang="tr-TR" dirty="0" smtClean="0"/>
              <a:t>Stratejilere ilişkin belirlenen faaliyetler ayrı ayrı maliyetlendirilir.</a:t>
            </a:r>
          </a:p>
          <a:p>
            <a:r>
              <a:rPr lang="tr-TR" dirty="0" smtClean="0"/>
              <a:t>Faaliyet maliyetleri toplanarak ilgili stratejinin tahmini maliyeti hesaplanır.</a:t>
            </a:r>
            <a:endParaRPr lang="tr-TR" dirty="0"/>
          </a:p>
        </p:txBody>
      </p:sp>
      <p:sp>
        <p:nvSpPr>
          <p:cNvPr id="4" name="3 Veri Yer Tutucusu"/>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4 Slayt Numarası Yer Tutucusu"/>
          <p:cNvSpPr>
            <a:spLocks noGrp="1"/>
          </p:cNvSpPr>
          <p:nvPr>
            <p:ph type="sldNum" sz="quarter" idx="12"/>
          </p:nvPr>
        </p:nvSpPr>
        <p:spPr/>
        <p:txBody>
          <a:bodyPr/>
          <a:lstStyle/>
          <a:p>
            <a:fld id="{3F87A4F0-0D97-4C5F-8AE7-34EF5463E12E}" type="slidenum">
              <a:rPr lang="tr-TR" smtClean="0"/>
              <a:pPr/>
              <a:t>23</a:t>
            </a:fld>
            <a:endParaRPr lang="tr-TR" dirty="0"/>
          </a:p>
        </p:txBody>
      </p:sp>
      <p:sp>
        <p:nvSpPr>
          <p:cNvPr id="6" name="5 Dikdörtgen"/>
          <p:cNvSpPr/>
          <p:nvPr/>
        </p:nvSpPr>
        <p:spPr>
          <a:xfrm>
            <a:off x="0" y="1484784"/>
            <a:ext cx="9144000" cy="1077218"/>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514350" indent="-514350" algn="ctr">
              <a:buNone/>
            </a:pPr>
            <a:r>
              <a:rPr lang="tr-TR" sz="3200" b="1" dirty="0" smtClean="0"/>
              <a:t>Faaliyetlerden yola çıkılarak strateji maliyetleri hesaplanır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2209" y="3068960"/>
            <a:ext cx="47625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856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404664"/>
            <a:ext cx="6984776" cy="720080"/>
          </a:xfrm>
        </p:spPr>
        <p:txBody>
          <a:bodyPr>
            <a:noAutofit/>
          </a:bodyPr>
          <a:lstStyle/>
          <a:p>
            <a:r>
              <a:rPr lang="tr-TR" sz="3200" b="1" dirty="0" smtClean="0">
                <a:solidFill>
                  <a:schemeClr val="bg1"/>
                </a:solidFill>
              </a:rPr>
              <a:t>ÖRNEK</a:t>
            </a:r>
            <a:endParaRPr lang="tr-TR" sz="5400" b="1" dirty="0">
              <a:solidFill>
                <a:schemeClr val="bg1"/>
              </a:solidFill>
            </a:endParaRPr>
          </a:p>
        </p:txBody>
      </p:sp>
      <p:sp>
        <p:nvSpPr>
          <p:cNvPr id="4" name="3 Veri Yer Tutucusu"/>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4 Slayt Numarası Yer Tutucusu"/>
          <p:cNvSpPr>
            <a:spLocks noGrp="1"/>
          </p:cNvSpPr>
          <p:nvPr>
            <p:ph type="sldNum" sz="quarter" idx="12"/>
          </p:nvPr>
        </p:nvSpPr>
        <p:spPr/>
        <p:txBody>
          <a:bodyPr/>
          <a:lstStyle/>
          <a:p>
            <a:fld id="{3F87A4F0-0D97-4C5F-8AE7-34EF5463E12E}" type="slidenum">
              <a:rPr lang="tr-TR" smtClean="0"/>
              <a:pPr/>
              <a:t>24</a:t>
            </a:fld>
            <a:endParaRPr lang="tr-TR" dirty="0"/>
          </a:p>
        </p:txBody>
      </p:sp>
      <p:sp>
        <p:nvSpPr>
          <p:cNvPr id="6" name="2 İçerik Yer Tutucusu"/>
          <p:cNvSpPr txBox="1">
            <a:spLocks/>
          </p:cNvSpPr>
          <p:nvPr/>
        </p:nvSpPr>
        <p:spPr>
          <a:xfrm>
            <a:off x="251518" y="2274962"/>
            <a:ext cx="3816425" cy="172819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000" b="1" i="1" dirty="0" smtClean="0"/>
              <a:t>Faaliyet-1: </a:t>
            </a:r>
            <a:r>
              <a:rPr lang="tr-TR" sz="2000" i="1" dirty="0" smtClean="0"/>
              <a:t>Öğretim </a:t>
            </a:r>
            <a:r>
              <a:rPr lang="tr-TR" sz="2000" i="1" dirty="0"/>
              <a:t>programlarında kavrayış, içerik, düzenleme, metodolojik </a:t>
            </a:r>
            <a:r>
              <a:rPr lang="tr-TR" sz="2000" i="1" dirty="0" smtClean="0"/>
              <a:t>uygulama ve </a:t>
            </a:r>
            <a:r>
              <a:rPr lang="tr-TR" sz="2000" i="1" dirty="0"/>
              <a:t>değerlendirme ölçütleri açısından değişiklikler yapılması</a:t>
            </a:r>
          </a:p>
        </p:txBody>
      </p:sp>
      <p:sp>
        <p:nvSpPr>
          <p:cNvPr id="8" name="2 İçerik Yer Tutucusu"/>
          <p:cNvSpPr txBox="1">
            <a:spLocks/>
          </p:cNvSpPr>
          <p:nvPr/>
        </p:nvSpPr>
        <p:spPr>
          <a:xfrm>
            <a:off x="263353" y="4653136"/>
            <a:ext cx="3816424" cy="151216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000" b="1" i="1" dirty="0" smtClean="0"/>
              <a:t>Faaliyet-2: </a:t>
            </a:r>
            <a:r>
              <a:rPr lang="tr-TR" sz="2000" i="1" dirty="0" smtClean="0"/>
              <a:t>Öğretim </a:t>
            </a:r>
            <a:r>
              <a:rPr lang="tr-TR" sz="2000" i="1" dirty="0"/>
              <a:t>programlarındaki revizyonlar doğrultusunda ders </a:t>
            </a:r>
            <a:r>
              <a:rPr lang="tr-TR" sz="2000" i="1" dirty="0" smtClean="0"/>
              <a:t>kitaplarının güncellenmesi</a:t>
            </a:r>
            <a:endParaRPr lang="tr-TR" sz="2000" i="1" dirty="0"/>
          </a:p>
        </p:txBody>
      </p:sp>
      <p:sp>
        <p:nvSpPr>
          <p:cNvPr id="11" name="2 İçerik Yer Tutucusu"/>
          <p:cNvSpPr txBox="1">
            <a:spLocks/>
          </p:cNvSpPr>
          <p:nvPr/>
        </p:nvSpPr>
        <p:spPr>
          <a:xfrm>
            <a:off x="4344540" y="2276872"/>
            <a:ext cx="4691955" cy="172819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tr-TR" sz="2000" b="1" i="1" dirty="0" smtClean="0"/>
              <a:t>Maliyet-1: </a:t>
            </a:r>
            <a:r>
              <a:rPr lang="tr-TR" sz="1800" dirty="0" smtClean="0"/>
              <a:t>5 </a:t>
            </a:r>
            <a:r>
              <a:rPr lang="tr-TR" sz="1800" dirty="0"/>
              <a:t>programın güncelleme çalışması planlanmaktadır. </a:t>
            </a:r>
            <a:r>
              <a:rPr lang="tr-TR" sz="1800" dirty="0" smtClean="0"/>
              <a:t>Bir </a:t>
            </a:r>
            <a:r>
              <a:rPr lang="tr-TR" sz="1800" dirty="0"/>
              <a:t>öğretim </a:t>
            </a:r>
            <a:r>
              <a:rPr lang="tr-TR" sz="1800" dirty="0" smtClean="0"/>
              <a:t>programının </a:t>
            </a:r>
            <a:r>
              <a:rPr lang="tr-TR" sz="1800" dirty="0"/>
              <a:t>yaklaşık maliyeti: 385.000,00 TL'dir. 5 öğretim </a:t>
            </a:r>
            <a:r>
              <a:rPr lang="tr-TR" sz="1800" dirty="0" smtClean="0"/>
              <a:t>programının </a:t>
            </a:r>
            <a:r>
              <a:rPr lang="tr-TR" sz="1800" dirty="0"/>
              <a:t>yaklaşık maliyeti: </a:t>
            </a:r>
            <a:r>
              <a:rPr lang="tr-TR" sz="1800" dirty="0" smtClean="0"/>
              <a:t>5X385.000,00=</a:t>
            </a:r>
            <a:r>
              <a:rPr lang="tr-TR" sz="1800" b="1" dirty="0" smtClean="0">
                <a:solidFill>
                  <a:srgbClr val="FF0000"/>
                </a:solidFill>
              </a:rPr>
              <a:t>1.925.000 TL</a:t>
            </a:r>
            <a:r>
              <a:rPr lang="tr-TR" sz="1800" dirty="0" smtClean="0"/>
              <a:t>'dir.</a:t>
            </a:r>
            <a:endParaRPr lang="tr-TR" sz="1800" i="1" dirty="0"/>
          </a:p>
        </p:txBody>
      </p:sp>
      <p:sp>
        <p:nvSpPr>
          <p:cNvPr id="12" name="2 İçerik Yer Tutucusu"/>
          <p:cNvSpPr txBox="1">
            <a:spLocks/>
          </p:cNvSpPr>
          <p:nvPr/>
        </p:nvSpPr>
        <p:spPr>
          <a:xfrm>
            <a:off x="4338462" y="4648547"/>
            <a:ext cx="4691955" cy="151216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000" b="1" i="1" dirty="0" smtClean="0"/>
              <a:t>Maliyet-2: </a:t>
            </a:r>
            <a:r>
              <a:rPr lang="tr-TR" sz="1800" dirty="0" smtClean="0"/>
              <a:t>20 </a:t>
            </a:r>
            <a:r>
              <a:rPr lang="tr-TR" sz="1800" dirty="0"/>
              <a:t>ders </a:t>
            </a:r>
            <a:r>
              <a:rPr lang="tr-TR" sz="1800" dirty="0" smtClean="0"/>
              <a:t>kitabının güncellenmesi  </a:t>
            </a:r>
            <a:r>
              <a:rPr lang="tr-TR" sz="1800" dirty="0"/>
              <a:t>planlanmaktadır. </a:t>
            </a:r>
            <a:r>
              <a:rPr lang="tr-TR" sz="1800" dirty="0" smtClean="0"/>
              <a:t>Bir </a:t>
            </a:r>
            <a:r>
              <a:rPr lang="tr-TR" sz="1800" dirty="0"/>
              <a:t>ders kitabının yaklaşık </a:t>
            </a:r>
            <a:r>
              <a:rPr lang="tr-TR" sz="1800" dirty="0" smtClean="0"/>
              <a:t>maliyeti</a:t>
            </a:r>
            <a:r>
              <a:rPr lang="tr-TR" sz="1800" dirty="0"/>
              <a:t>: 385.000,00 TL'dir. 20 ders kitabının yaklaşık </a:t>
            </a:r>
            <a:r>
              <a:rPr lang="tr-TR" sz="1800" dirty="0" smtClean="0"/>
              <a:t>maliyeti</a:t>
            </a:r>
            <a:r>
              <a:rPr lang="tr-TR" sz="1800" dirty="0"/>
              <a:t>: </a:t>
            </a:r>
            <a:r>
              <a:rPr lang="tr-TR" sz="1800" dirty="0" smtClean="0"/>
              <a:t>20X385.000,00TL=</a:t>
            </a:r>
            <a:r>
              <a:rPr lang="tr-TR" sz="1800" b="1" dirty="0" smtClean="0">
                <a:solidFill>
                  <a:srgbClr val="FF0000"/>
                </a:solidFill>
              </a:rPr>
              <a:t>7.700.000 </a:t>
            </a:r>
            <a:r>
              <a:rPr lang="tr-TR" sz="1800" b="1" dirty="0">
                <a:solidFill>
                  <a:srgbClr val="FF0000"/>
                </a:solidFill>
              </a:rPr>
              <a:t>TL</a:t>
            </a:r>
            <a:r>
              <a:rPr lang="tr-TR" sz="1800" dirty="0"/>
              <a:t>'dir.</a:t>
            </a:r>
            <a:endParaRPr lang="tr-TR" sz="1800" i="1" dirty="0"/>
          </a:p>
        </p:txBody>
      </p:sp>
      <p:sp>
        <p:nvSpPr>
          <p:cNvPr id="14" name="Dikdörtgen 13"/>
          <p:cNvSpPr/>
          <p:nvPr/>
        </p:nvSpPr>
        <p:spPr>
          <a:xfrm>
            <a:off x="245440" y="1412776"/>
            <a:ext cx="8784977"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b="1" dirty="0" smtClean="0"/>
              <a:t>Strateji 2.1.1 :</a:t>
            </a:r>
            <a:r>
              <a:rPr lang="tr-TR" dirty="0" smtClean="0"/>
              <a:t>Okul </a:t>
            </a:r>
            <a:r>
              <a:rPr lang="tr-TR" dirty="0"/>
              <a:t>türü yerine program türünü esas alan yatay geçişlere imkan veren bir yapıya geçişi kolaylaştıracak program geliştirme</a:t>
            </a:r>
            <a:r>
              <a:rPr lang="tr-TR" dirty="0" smtClean="0"/>
              <a:t>, eğitim </a:t>
            </a:r>
            <a:r>
              <a:rPr lang="tr-TR" dirty="0"/>
              <a:t>çalışmaları yapılacaktır.</a:t>
            </a:r>
          </a:p>
        </p:txBody>
      </p:sp>
    </p:spTree>
    <p:extLst>
      <p:ext uri="{BB962C8B-B14F-4D97-AF65-F5344CB8AC3E}">
        <p14:creationId xmlns:p14="http://schemas.microsoft.com/office/powerpoint/2010/main" val="316725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solidFill>
                  <a:schemeClr val="bg1"/>
                </a:solidFill>
              </a:rPr>
              <a:t>ÖRNEK (devamı)</a:t>
            </a:r>
            <a:endParaRPr lang="tr-TR" sz="3600" dirty="0"/>
          </a:p>
        </p:txBody>
      </p:sp>
      <p:sp>
        <p:nvSpPr>
          <p:cNvPr id="4" name="Veri Yer Tutucusu 3"/>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Slayt Numarası Yer Tutucusu 4"/>
          <p:cNvSpPr>
            <a:spLocks noGrp="1"/>
          </p:cNvSpPr>
          <p:nvPr>
            <p:ph type="sldNum" sz="quarter" idx="12"/>
          </p:nvPr>
        </p:nvSpPr>
        <p:spPr/>
        <p:txBody>
          <a:bodyPr/>
          <a:lstStyle/>
          <a:p>
            <a:fld id="{3F87A4F0-0D97-4C5F-8AE7-34EF5463E12E}" type="slidenum">
              <a:rPr lang="tr-TR" smtClean="0"/>
              <a:pPr/>
              <a:t>25</a:t>
            </a:fld>
            <a:endParaRPr lang="tr-TR" dirty="0"/>
          </a:p>
        </p:txBody>
      </p:sp>
      <p:sp>
        <p:nvSpPr>
          <p:cNvPr id="7" name="2 İçerik Yer Tutucusu"/>
          <p:cNvSpPr txBox="1">
            <a:spLocks/>
          </p:cNvSpPr>
          <p:nvPr/>
        </p:nvSpPr>
        <p:spPr>
          <a:xfrm>
            <a:off x="179512" y="4362078"/>
            <a:ext cx="4104456" cy="194724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000" b="1" i="1" dirty="0" smtClean="0"/>
              <a:t>Faaliyet-4: </a:t>
            </a:r>
            <a:r>
              <a:rPr lang="tr-TR" sz="2000" i="1" dirty="0" smtClean="0"/>
              <a:t>Ortaöğretimde </a:t>
            </a:r>
            <a:r>
              <a:rPr lang="tr-TR" sz="2000" i="1" dirty="0"/>
              <a:t>politika, strateji ve mevzuat geliştirme </a:t>
            </a:r>
            <a:r>
              <a:rPr lang="tr-TR" sz="2000" i="1" dirty="0" smtClean="0"/>
              <a:t>çalıştaylarının</a:t>
            </a:r>
            <a:r>
              <a:rPr lang="tr-TR" sz="2000" i="1" dirty="0"/>
              <a:t> </a:t>
            </a:r>
            <a:r>
              <a:rPr lang="tr-TR" sz="2000" i="1" dirty="0" smtClean="0"/>
              <a:t>düzenlenmesi</a:t>
            </a:r>
            <a:endParaRPr lang="tr-TR" sz="2000" i="1" dirty="0"/>
          </a:p>
        </p:txBody>
      </p:sp>
      <p:sp>
        <p:nvSpPr>
          <p:cNvPr id="9" name="2 İçerik Yer Tutucusu"/>
          <p:cNvSpPr txBox="1">
            <a:spLocks/>
          </p:cNvSpPr>
          <p:nvPr/>
        </p:nvSpPr>
        <p:spPr>
          <a:xfrm>
            <a:off x="4452045" y="1898550"/>
            <a:ext cx="4440435" cy="225053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1800" b="1" dirty="0" smtClean="0"/>
              <a:t>Maliyet-3:  </a:t>
            </a:r>
            <a:r>
              <a:rPr lang="tr-TR" sz="1800" dirty="0" smtClean="0"/>
              <a:t>3600 yönetici </a:t>
            </a:r>
            <a:r>
              <a:rPr lang="tr-TR" sz="1800" dirty="0"/>
              <a:t>ve </a:t>
            </a:r>
            <a:r>
              <a:rPr lang="tr-TR" sz="1800" dirty="0" smtClean="0"/>
              <a:t>öğretmenin farklı tarihlerde </a:t>
            </a:r>
            <a:r>
              <a:rPr lang="tr-TR" sz="1800" dirty="0"/>
              <a:t>5'er </a:t>
            </a:r>
            <a:r>
              <a:rPr lang="tr-TR" sz="1800" dirty="0" smtClean="0"/>
              <a:t>günlük mesleki gelişim etkinliklerine alınması planlanmaktadır.2015 </a:t>
            </a:r>
            <a:r>
              <a:rPr lang="tr-TR" sz="1800" dirty="0"/>
              <a:t>yılı </a:t>
            </a:r>
            <a:r>
              <a:rPr lang="tr-TR" sz="1800" dirty="0" smtClean="0"/>
              <a:t>için 5 günlük </a:t>
            </a:r>
            <a:r>
              <a:rPr lang="tr-TR" sz="1800" dirty="0"/>
              <a:t>HİE ortalama </a:t>
            </a:r>
            <a:r>
              <a:rPr lang="tr-TR" sz="1800" dirty="0" smtClean="0"/>
              <a:t>kişi maliyeti 720TL’dir. 2015'te </a:t>
            </a:r>
            <a:r>
              <a:rPr lang="tr-TR" sz="1800" dirty="0"/>
              <a:t>3600 </a:t>
            </a:r>
            <a:r>
              <a:rPr lang="tr-TR" sz="1800" dirty="0" smtClean="0"/>
              <a:t>kişi için tahmini maliyet 3600 X </a:t>
            </a:r>
            <a:r>
              <a:rPr lang="tr-TR" sz="1800" dirty="0"/>
              <a:t>720 TL = </a:t>
            </a:r>
            <a:r>
              <a:rPr lang="tr-TR" sz="1800" b="1" dirty="0">
                <a:solidFill>
                  <a:srgbClr val="FF0000"/>
                </a:solidFill>
              </a:rPr>
              <a:t>2.592.000 TL</a:t>
            </a:r>
            <a:r>
              <a:rPr lang="tr-TR" sz="1800" dirty="0"/>
              <a:t>'dir.</a:t>
            </a:r>
            <a:r>
              <a:rPr lang="tr-TR" sz="1800" dirty="0" smtClean="0"/>
              <a:t> </a:t>
            </a:r>
            <a:endParaRPr lang="tr-TR" sz="1600" dirty="0"/>
          </a:p>
        </p:txBody>
      </p:sp>
      <p:sp>
        <p:nvSpPr>
          <p:cNvPr id="10" name="2 İçerik Yer Tutucusu"/>
          <p:cNvSpPr txBox="1">
            <a:spLocks/>
          </p:cNvSpPr>
          <p:nvPr/>
        </p:nvSpPr>
        <p:spPr>
          <a:xfrm>
            <a:off x="179512" y="1874354"/>
            <a:ext cx="4104456" cy="227472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2000" b="1" i="1" dirty="0" smtClean="0"/>
              <a:t>Faaliyet-3: </a:t>
            </a:r>
            <a:r>
              <a:rPr lang="tr-TR" sz="2000" i="1" dirty="0" smtClean="0"/>
              <a:t>Yönetici ve öğretmenlerin </a:t>
            </a:r>
            <a:r>
              <a:rPr lang="tr-TR" sz="2000" i="1" dirty="0"/>
              <a:t>bilgi, beceri ve mesleki yeterliliklerinin </a:t>
            </a:r>
            <a:r>
              <a:rPr lang="tr-TR" sz="2000" i="1" dirty="0" smtClean="0"/>
              <a:t>geliştirilmesini sağlamaya </a:t>
            </a:r>
            <a:r>
              <a:rPr lang="tr-TR" sz="2000" i="1" dirty="0"/>
              <a:t>yönelik hizmetiçi eğitim </a:t>
            </a:r>
            <a:r>
              <a:rPr lang="tr-TR" sz="2000" i="1" dirty="0" smtClean="0"/>
              <a:t>faaliyetlerinin düzenlenmesi</a:t>
            </a:r>
            <a:endParaRPr lang="tr-TR" sz="2000" i="1" dirty="0"/>
          </a:p>
        </p:txBody>
      </p:sp>
      <p:sp>
        <p:nvSpPr>
          <p:cNvPr id="11" name="2 İçerik Yer Tutucusu"/>
          <p:cNvSpPr txBox="1">
            <a:spLocks/>
          </p:cNvSpPr>
          <p:nvPr/>
        </p:nvSpPr>
        <p:spPr>
          <a:xfrm>
            <a:off x="4420022" y="4362078"/>
            <a:ext cx="4440435" cy="194724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tr-TR" sz="1800" b="1" dirty="0" smtClean="0"/>
              <a:t>Maliyet-4: </a:t>
            </a:r>
            <a:r>
              <a:rPr lang="tr-TR" sz="1800" dirty="0" smtClean="0"/>
              <a:t>Her birine 50 kişi olmak üzere toplam 200 kişinin katılacağı 5'er </a:t>
            </a:r>
            <a:r>
              <a:rPr lang="tr-TR" sz="1800" dirty="0"/>
              <a:t>günlük 4 çalıştay planlanmaktadır</a:t>
            </a:r>
            <a:r>
              <a:rPr lang="tr-TR" sz="1800" dirty="0" smtClean="0"/>
              <a:t>. 2015 </a:t>
            </a:r>
            <a:r>
              <a:rPr lang="tr-TR" sz="1800" dirty="0"/>
              <a:t>yılı için 5 günlük HİE ortalama kişi maliyeti </a:t>
            </a:r>
            <a:r>
              <a:rPr lang="tr-TR" sz="1800" dirty="0" smtClean="0"/>
              <a:t>720TL’dir. </a:t>
            </a:r>
            <a:r>
              <a:rPr lang="tr-TR" sz="1800" dirty="0"/>
              <a:t>2015'te </a:t>
            </a:r>
            <a:r>
              <a:rPr lang="tr-TR" sz="1800" dirty="0" smtClean="0"/>
              <a:t>200 </a:t>
            </a:r>
            <a:r>
              <a:rPr lang="tr-TR" sz="1800" dirty="0"/>
              <a:t>kişi için tahmini maliyet </a:t>
            </a:r>
            <a:endParaRPr lang="tr-TR" sz="1800" dirty="0" smtClean="0"/>
          </a:p>
          <a:p>
            <a:pPr marL="0" indent="0">
              <a:buNone/>
            </a:pPr>
            <a:r>
              <a:rPr lang="tr-TR" sz="1800" dirty="0" smtClean="0"/>
              <a:t>200x720=</a:t>
            </a:r>
            <a:r>
              <a:rPr lang="tr-TR" sz="1800" b="1" dirty="0" smtClean="0">
                <a:solidFill>
                  <a:srgbClr val="FF0000"/>
                </a:solidFill>
              </a:rPr>
              <a:t>144.000 TL</a:t>
            </a:r>
            <a:r>
              <a:rPr lang="tr-TR" sz="1800" dirty="0" smtClean="0"/>
              <a:t>’dir.</a:t>
            </a:r>
            <a:endParaRPr lang="tr-TR" sz="1800" dirty="0"/>
          </a:p>
        </p:txBody>
      </p:sp>
    </p:spTree>
    <p:extLst>
      <p:ext uri="{BB962C8B-B14F-4D97-AF65-F5344CB8AC3E}">
        <p14:creationId xmlns:p14="http://schemas.microsoft.com/office/powerpoint/2010/main" val="3711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solidFill>
                  <a:schemeClr val="bg1"/>
                </a:solidFill>
              </a:rPr>
              <a:t>ÖRNEK (devamı)</a:t>
            </a:r>
            <a:endParaRPr lang="tr-TR" sz="3600" dirty="0"/>
          </a:p>
        </p:txBody>
      </p:sp>
      <p:sp>
        <p:nvSpPr>
          <p:cNvPr id="3" name="İçerik Yer Tutucusu 2"/>
          <p:cNvSpPr>
            <a:spLocks noGrp="1"/>
          </p:cNvSpPr>
          <p:nvPr>
            <p:ph idx="1"/>
          </p:nvPr>
        </p:nvSpPr>
        <p:spPr>
          <a:xfrm>
            <a:off x="457200" y="1600200"/>
            <a:ext cx="4546848" cy="4525963"/>
          </a:xfrm>
        </p:spPr>
        <p:txBody>
          <a:bodyPr>
            <a:normAutofit lnSpcReduction="10000"/>
          </a:bodyPr>
          <a:lstStyle/>
          <a:p>
            <a:pPr marL="0" indent="0">
              <a:buNone/>
            </a:pPr>
            <a:r>
              <a:rPr lang="tr-TR" i="1" dirty="0"/>
              <a:t>Strateji </a:t>
            </a:r>
            <a:r>
              <a:rPr lang="tr-TR" i="1" dirty="0" smtClean="0"/>
              <a:t>2.1.1’in tahmini maliyeti</a:t>
            </a:r>
          </a:p>
          <a:p>
            <a:pPr marL="0" indent="0">
              <a:buNone/>
            </a:pPr>
            <a:r>
              <a:rPr lang="tr-TR" b="1" dirty="0" smtClean="0">
                <a:solidFill>
                  <a:srgbClr val="FF0000"/>
                </a:solidFill>
              </a:rPr>
              <a:t>   </a:t>
            </a:r>
            <a:r>
              <a:rPr lang="tr-TR" b="1" dirty="0" smtClean="0"/>
              <a:t>1.925.000</a:t>
            </a:r>
          </a:p>
          <a:p>
            <a:pPr marL="0" indent="0">
              <a:buNone/>
            </a:pPr>
            <a:r>
              <a:rPr lang="tr-TR" b="1" dirty="0" smtClean="0"/>
              <a:t>   7.700.000 </a:t>
            </a:r>
          </a:p>
          <a:p>
            <a:pPr marL="0" indent="0">
              <a:buNone/>
            </a:pPr>
            <a:r>
              <a:rPr lang="tr-TR" b="1" dirty="0" smtClean="0"/>
              <a:t>   2.592.000</a:t>
            </a:r>
          </a:p>
          <a:p>
            <a:pPr marL="0" indent="0">
              <a:buNone/>
            </a:pPr>
            <a:r>
              <a:rPr lang="tr-TR" b="1" dirty="0" smtClean="0"/>
              <a:t> +   144.000 </a:t>
            </a:r>
          </a:p>
          <a:p>
            <a:pPr marL="0" indent="0">
              <a:buNone/>
            </a:pPr>
            <a:r>
              <a:rPr lang="tr-TR" b="1" dirty="0" smtClean="0"/>
              <a:t> </a:t>
            </a:r>
            <a:r>
              <a:rPr lang="tr-TR" b="1" i="1" dirty="0" smtClean="0">
                <a:solidFill>
                  <a:schemeClr val="tx2"/>
                </a:solidFill>
              </a:rPr>
              <a:t>12.361.000 TL </a:t>
            </a:r>
          </a:p>
          <a:p>
            <a:pPr marL="0" indent="0">
              <a:buNone/>
            </a:pPr>
            <a:r>
              <a:rPr lang="tr-TR" b="1" i="1" dirty="0" smtClean="0">
                <a:solidFill>
                  <a:schemeClr val="tx2"/>
                </a:solidFill>
              </a:rPr>
              <a:t> olarak hesaplanır.</a:t>
            </a:r>
            <a:endParaRPr lang="tr-TR" i="1" dirty="0">
              <a:solidFill>
                <a:schemeClr val="tx2"/>
              </a:solidFill>
            </a:endParaRPr>
          </a:p>
        </p:txBody>
      </p:sp>
      <p:sp>
        <p:nvSpPr>
          <p:cNvPr id="4" name="Veri Yer Tutucusu 3"/>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Slayt Numarası Yer Tutucusu 4"/>
          <p:cNvSpPr>
            <a:spLocks noGrp="1"/>
          </p:cNvSpPr>
          <p:nvPr>
            <p:ph type="sldNum" sz="quarter" idx="12"/>
          </p:nvPr>
        </p:nvSpPr>
        <p:spPr/>
        <p:txBody>
          <a:bodyPr/>
          <a:lstStyle/>
          <a:p>
            <a:fld id="{3F87A4F0-0D97-4C5F-8AE7-34EF5463E12E}" type="slidenum">
              <a:rPr lang="tr-TR" smtClean="0"/>
              <a:pPr/>
              <a:t>26</a:t>
            </a:fld>
            <a:endParaRPr lang="tr-T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348879"/>
            <a:ext cx="3311024" cy="329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Düz Bağlayıcı 6"/>
          <p:cNvCxnSpPr/>
          <p:nvPr/>
        </p:nvCxnSpPr>
        <p:spPr>
          <a:xfrm>
            <a:off x="611560" y="4725144"/>
            <a:ext cx="21602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726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35696" y="260648"/>
            <a:ext cx="7308304" cy="994122"/>
          </a:xfrm>
        </p:spPr>
        <p:txBody>
          <a:bodyPr>
            <a:normAutofit/>
          </a:bodyPr>
          <a:lstStyle/>
          <a:p>
            <a:r>
              <a:rPr lang="tr-TR" sz="2800" b="1" dirty="0" smtClean="0">
                <a:solidFill>
                  <a:schemeClr val="bg1"/>
                </a:solidFill>
              </a:rPr>
              <a:t>ADIM-4: Hedeflerin maliyetlendirilmesi</a:t>
            </a:r>
            <a:endParaRPr lang="tr-TR" sz="3600" dirty="0"/>
          </a:p>
        </p:txBody>
      </p:sp>
      <p:sp>
        <p:nvSpPr>
          <p:cNvPr id="3" name="2 İçerik Yer Tutucusu"/>
          <p:cNvSpPr>
            <a:spLocks noGrp="1"/>
          </p:cNvSpPr>
          <p:nvPr>
            <p:ph idx="1"/>
          </p:nvPr>
        </p:nvSpPr>
        <p:spPr>
          <a:xfrm>
            <a:off x="3572272" y="2708920"/>
            <a:ext cx="5248200" cy="3672408"/>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tr-TR" dirty="0" smtClean="0"/>
              <a:t>    </a:t>
            </a:r>
            <a:r>
              <a:rPr lang="tr-TR" b="1" dirty="0" smtClean="0">
                <a:solidFill>
                  <a:schemeClr val="accent1"/>
                </a:solidFill>
              </a:rPr>
              <a:t>Strateji 2.1.1’in maliyeti</a:t>
            </a:r>
          </a:p>
          <a:p>
            <a:pPr marL="0" indent="0">
              <a:buNone/>
            </a:pPr>
            <a:r>
              <a:rPr lang="tr-TR" b="1" dirty="0" smtClean="0"/>
              <a:t>    </a:t>
            </a:r>
            <a:r>
              <a:rPr lang="tr-TR" b="1" dirty="0" smtClean="0">
                <a:solidFill>
                  <a:schemeClr val="accent1"/>
                </a:solidFill>
              </a:rPr>
              <a:t>Strateji 2.1.2’nin </a:t>
            </a:r>
            <a:r>
              <a:rPr lang="tr-TR" b="1" dirty="0">
                <a:solidFill>
                  <a:schemeClr val="accent1"/>
                </a:solidFill>
              </a:rPr>
              <a:t>maliyeti</a:t>
            </a:r>
          </a:p>
          <a:p>
            <a:pPr marL="0" indent="0">
              <a:buNone/>
            </a:pPr>
            <a:r>
              <a:rPr lang="tr-TR" b="1" dirty="0" smtClean="0"/>
              <a:t>    </a:t>
            </a:r>
            <a:r>
              <a:rPr lang="tr-TR" b="1" dirty="0" smtClean="0">
                <a:solidFill>
                  <a:schemeClr val="accent1"/>
                </a:solidFill>
              </a:rPr>
              <a:t>Strateji 2.1.3’ün </a:t>
            </a:r>
            <a:r>
              <a:rPr lang="tr-TR" b="1" dirty="0">
                <a:solidFill>
                  <a:schemeClr val="accent1"/>
                </a:solidFill>
              </a:rPr>
              <a:t>maliyeti</a:t>
            </a:r>
          </a:p>
          <a:p>
            <a:pPr marL="0" indent="0">
              <a:buNone/>
            </a:pPr>
            <a:r>
              <a:rPr lang="tr-TR" dirty="0" smtClean="0"/>
              <a:t>    </a:t>
            </a:r>
            <a:r>
              <a:rPr lang="tr-TR" b="1" dirty="0" smtClean="0">
                <a:solidFill>
                  <a:schemeClr val="accent1"/>
                </a:solidFill>
              </a:rPr>
              <a:t>Strateji 2.1.4’ün maliyeti</a:t>
            </a:r>
          </a:p>
          <a:p>
            <a:pPr marL="0" indent="0">
              <a:buNone/>
            </a:pPr>
            <a:r>
              <a:rPr lang="tr-TR" b="1" dirty="0" smtClean="0">
                <a:solidFill>
                  <a:schemeClr val="accent1"/>
                </a:solidFill>
              </a:rPr>
              <a:t> </a:t>
            </a:r>
            <a:r>
              <a:rPr lang="tr-TR" b="1" dirty="0" smtClean="0">
                <a:solidFill>
                  <a:schemeClr val="tx1"/>
                </a:solidFill>
              </a:rPr>
              <a:t>+</a:t>
            </a:r>
            <a:r>
              <a:rPr lang="tr-TR" b="1" dirty="0" smtClean="0">
                <a:solidFill>
                  <a:schemeClr val="accent1"/>
                </a:solidFill>
              </a:rPr>
              <a:t> Strateji 2.1.5’in </a:t>
            </a:r>
            <a:r>
              <a:rPr lang="tr-TR" b="1" dirty="0">
                <a:solidFill>
                  <a:schemeClr val="accent1"/>
                </a:solidFill>
              </a:rPr>
              <a:t>maliyeti</a:t>
            </a:r>
          </a:p>
          <a:p>
            <a:pPr marL="0" indent="0">
              <a:buNone/>
            </a:pPr>
            <a:r>
              <a:rPr lang="tr-TR" b="1" dirty="0">
                <a:solidFill>
                  <a:schemeClr val="accent1"/>
                </a:solidFill>
              </a:rPr>
              <a:t> </a:t>
            </a:r>
            <a:r>
              <a:rPr lang="tr-TR" b="1" dirty="0" smtClean="0">
                <a:solidFill>
                  <a:schemeClr val="accent1"/>
                </a:solidFill>
              </a:rPr>
              <a:t>     </a:t>
            </a:r>
            <a:r>
              <a:rPr lang="tr-TR" dirty="0" smtClean="0"/>
              <a:t> </a:t>
            </a:r>
            <a:r>
              <a:rPr lang="tr-TR" b="1" i="1" dirty="0" smtClean="0">
                <a:solidFill>
                  <a:srgbClr val="FF0000"/>
                </a:solidFill>
              </a:rPr>
              <a:t>Hedef 2.1’in maliyeti</a:t>
            </a:r>
            <a:endParaRPr lang="tr-TR" b="1" i="1" dirty="0">
              <a:solidFill>
                <a:srgbClr val="FF0000"/>
              </a:solidFill>
            </a:endParaRPr>
          </a:p>
        </p:txBody>
      </p:sp>
      <p:sp>
        <p:nvSpPr>
          <p:cNvPr id="4" name="3 Veri Yer Tutucusu"/>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4 Slayt Numarası Yer Tutucusu"/>
          <p:cNvSpPr>
            <a:spLocks noGrp="1"/>
          </p:cNvSpPr>
          <p:nvPr>
            <p:ph type="sldNum" sz="quarter" idx="12"/>
          </p:nvPr>
        </p:nvSpPr>
        <p:spPr/>
        <p:txBody>
          <a:bodyPr/>
          <a:lstStyle/>
          <a:p>
            <a:fld id="{3F87A4F0-0D97-4C5F-8AE7-34EF5463E12E}" type="slidenum">
              <a:rPr lang="tr-TR" smtClean="0"/>
              <a:pPr/>
              <a:t>27</a:t>
            </a:fld>
            <a:endParaRPr lang="tr-TR" dirty="0"/>
          </a:p>
        </p:txBody>
      </p:sp>
      <p:sp>
        <p:nvSpPr>
          <p:cNvPr id="6" name="5 Dikdörtgen"/>
          <p:cNvSpPr/>
          <p:nvPr/>
        </p:nvSpPr>
        <p:spPr>
          <a:xfrm>
            <a:off x="0" y="1484784"/>
            <a:ext cx="9144000" cy="1077218"/>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514350" indent="-514350" algn="ctr">
              <a:buNone/>
            </a:pPr>
            <a:r>
              <a:rPr lang="tr-TR" sz="3200" b="1" dirty="0" smtClean="0"/>
              <a:t>Stratejilerden  yola çıkılarak hedef maliyetleri hesaplanır</a:t>
            </a:r>
          </a:p>
        </p:txBody>
      </p:sp>
      <p:sp>
        <p:nvSpPr>
          <p:cNvPr id="8" name="2 İçerik Yer Tutucusu"/>
          <p:cNvSpPr txBox="1">
            <a:spLocks/>
          </p:cNvSpPr>
          <p:nvPr/>
        </p:nvSpPr>
        <p:spPr>
          <a:xfrm>
            <a:off x="403920" y="2861320"/>
            <a:ext cx="3168352"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tr-TR" dirty="0" smtClean="0"/>
              <a:t>Her bir hedefin ilgili stratejilerinin maliyetleri toplanarak o hedefin tahmini maliyeti hesaplanır.</a:t>
            </a:r>
            <a:endParaRPr lang="tr-TR" dirty="0"/>
          </a:p>
        </p:txBody>
      </p:sp>
      <p:cxnSp>
        <p:nvCxnSpPr>
          <p:cNvPr id="9" name="Düz Bağlayıcı 8"/>
          <p:cNvCxnSpPr/>
          <p:nvPr/>
        </p:nvCxnSpPr>
        <p:spPr>
          <a:xfrm>
            <a:off x="3707904" y="5661248"/>
            <a:ext cx="43924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573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35696" y="260648"/>
            <a:ext cx="7308304" cy="994122"/>
          </a:xfrm>
        </p:spPr>
        <p:txBody>
          <a:bodyPr>
            <a:normAutofit/>
          </a:bodyPr>
          <a:lstStyle/>
          <a:p>
            <a:r>
              <a:rPr lang="tr-TR" sz="2800" b="1" dirty="0" smtClean="0">
                <a:solidFill>
                  <a:schemeClr val="bg1"/>
                </a:solidFill>
              </a:rPr>
              <a:t>ADIM-5: Amaçların maliyetlendirilmesi</a:t>
            </a:r>
            <a:endParaRPr lang="tr-TR" sz="3600" dirty="0"/>
          </a:p>
        </p:txBody>
      </p:sp>
      <p:sp>
        <p:nvSpPr>
          <p:cNvPr id="3" name="2 İçerik Yer Tutucusu"/>
          <p:cNvSpPr>
            <a:spLocks noGrp="1"/>
          </p:cNvSpPr>
          <p:nvPr>
            <p:ph idx="1"/>
          </p:nvPr>
        </p:nvSpPr>
        <p:spPr>
          <a:xfrm>
            <a:off x="3572272" y="2708920"/>
            <a:ext cx="5248200" cy="3672408"/>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tr-TR" dirty="0" smtClean="0"/>
              <a:t>    	</a:t>
            </a:r>
          </a:p>
          <a:p>
            <a:pPr marL="0" indent="0">
              <a:buNone/>
            </a:pPr>
            <a:r>
              <a:rPr lang="tr-TR" b="1" dirty="0">
                <a:solidFill>
                  <a:schemeClr val="accent1"/>
                </a:solidFill>
              </a:rPr>
              <a:t>	</a:t>
            </a:r>
            <a:r>
              <a:rPr lang="tr-TR" b="1" dirty="0" smtClean="0">
                <a:solidFill>
                  <a:srgbClr val="FF0000"/>
                </a:solidFill>
              </a:rPr>
              <a:t>Hedef 2.1’in maliyeti</a:t>
            </a:r>
          </a:p>
          <a:p>
            <a:pPr marL="0" indent="0">
              <a:buNone/>
            </a:pPr>
            <a:r>
              <a:rPr lang="tr-TR" b="1" dirty="0" smtClean="0">
                <a:solidFill>
                  <a:srgbClr val="FF0000"/>
                </a:solidFill>
              </a:rPr>
              <a:t>    	Hedef 2.2’nin </a:t>
            </a:r>
            <a:r>
              <a:rPr lang="tr-TR" b="1" dirty="0">
                <a:solidFill>
                  <a:srgbClr val="FF0000"/>
                </a:solidFill>
              </a:rPr>
              <a:t>maliyeti</a:t>
            </a:r>
          </a:p>
          <a:p>
            <a:pPr marL="0" indent="0">
              <a:buNone/>
            </a:pPr>
            <a:r>
              <a:rPr lang="tr-TR" b="1" dirty="0" smtClean="0">
                <a:solidFill>
                  <a:srgbClr val="FF0000"/>
                </a:solidFill>
              </a:rPr>
              <a:t>    +	Hedef 2.3’ün </a:t>
            </a:r>
            <a:r>
              <a:rPr lang="tr-TR" b="1" dirty="0">
                <a:solidFill>
                  <a:srgbClr val="FF0000"/>
                </a:solidFill>
              </a:rPr>
              <a:t>maliyeti</a:t>
            </a:r>
          </a:p>
          <a:p>
            <a:pPr marL="0" indent="0">
              <a:buNone/>
            </a:pPr>
            <a:r>
              <a:rPr lang="tr-TR" b="1" i="1" dirty="0" smtClean="0">
                <a:solidFill>
                  <a:srgbClr val="FF0000"/>
                </a:solidFill>
              </a:rPr>
              <a:t>	</a:t>
            </a:r>
            <a:r>
              <a:rPr lang="tr-TR" b="1" i="1" dirty="0" smtClean="0">
                <a:solidFill>
                  <a:schemeClr val="accent3">
                    <a:lumMod val="75000"/>
                  </a:schemeClr>
                </a:solidFill>
              </a:rPr>
              <a:t>Amaç 2’nin maliyeti</a:t>
            </a:r>
            <a:endParaRPr lang="tr-TR" b="1" i="1" dirty="0">
              <a:solidFill>
                <a:schemeClr val="accent3">
                  <a:lumMod val="75000"/>
                </a:schemeClr>
              </a:solidFill>
            </a:endParaRPr>
          </a:p>
        </p:txBody>
      </p:sp>
      <p:sp>
        <p:nvSpPr>
          <p:cNvPr id="4" name="3 Veri Yer Tutucusu"/>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4 Slayt Numarası Yer Tutucusu"/>
          <p:cNvSpPr>
            <a:spLocks noGrp="1"/>
          </p:cNvSpPr>
          <p:nvPr>
            <p:ph type="sldNum" sz="quarter" idx="12"/>
          </p:nvPr>
        </p:nvSpPr>
        <p:spPr/>
        <p:txBody>
          <a:bodyPr/>
          <a:lstStyle/>
          <a:p>
            <a:fld id="{3F87A4F0-0D97-4C5F-8AE7-34EF5463E12E}" type="slidenum">
              <a:rPr lang="tr-TR" smtClean="0"/>
              <a:pPr/>
              <a:t>28</a:t>
            </a:fld>
            <a:endParaRPr lang="tr-TR" dirty="0"/>
          </a:p>
        </p:txBody>
      </p:sp>
      <p:sp>
        <p:nvSpPr>
          <p:cNvPr id="6" name="5 Dikdörtgen"/>
          <p:cNvSpPr/>
          <p:nvPr/>
        </p:nvSpPr>
        <p:spPr>
          <a:xfrm>
            <a:off x="0" y="1484784"/>
            <a:ext cx="9144000" cy="1077218"/>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514350" indent="-514350" algn="ctr">
              <a:buNone/>
            </a:pPr>
            <a:r>
              <a:rPr lang="tr-TR" sz="3200" b="1" dirty="0" smtClean="0"/>
              <a:t>Hedeflerden  yola çıkılarak amaç maliyetleri hesaplanır</a:t>
            </a:r>
          </a:p>
        </p:txBody>
      </p:sp>
      <p:sp>
        <p:nvSpPr>
          <p:cNvPr id="8" name="2 İçerik Yer Tutucusu"/>
          <p:cNvSpPr txBox="1">
            <a:spLocks/>
          </p:cNvSpPr>
          <p:nvPr/>
        </p:nvSpPr>
        <p:spPr>
          <a:xfrm>
            <a:off x="403920" y="2861320"/>
            <a:ext cx="3168352"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tr-TR" dirty="0" smtClean="0"/>
              <a:t>Her bir amacın ilgili hedeflerinin maliyetleri toplanarak o amacın tahmini maliyeti hesaplanır.</a:t>
            </a:r>
            <a:endParaRPr lang="tr-TR" dirty="0"/>
          </a:p>
        </p:txBody>
      </p:sp>
      <p:cxnSp>
        <p:nvCxnSpPr>
          <p:cNvPr id="9" name="Düz Bağlayıcı 8"/>
          <p:cNvCxnSpPr/>
          <p:nvPr/>
        </p:nvCxnSpPr>
        <p:spPr>
          <a:xfrm>
            <a:off x="4004320" y="5013176"/>
            <a:ext cx="43924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485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35696" y="260648"/>
            <a:ext cx="7308304" cy="994122"/>
          </a:xfrm>
        </p:spPr>
        <p:txBody>
          <a:bodyPr>
            <a:normAutofit/>
          </a:bodyPr>
          <a:lstStyle/>
          <a:p>
            <a:r>
              <a:rPr lang="tr-TR" sz="3200" b="1" dirty="0" smtClean="0">
                <a:solidFill>
                  <a:schemeClr val="bg1"/>
                </a:solidFill>
              </a:rPr>
              <a:t>ADIM-6: Genel yönetim gideri</a:t>
            </a:r>
            <a:endParaRPr lang="tr-TR" sz="4000" dirty="0"/>
          </a:p>
        </p:txBody>
      </p:sp>
      <p:sp>
        <p:nvSpPr>
          <p:cNvPr id="3" name="2 İçerik Yer Tutucusu"/>
          <p:cNvSpPr>
            <a:spLocks noGrp="1"/>
          </p:cNvSpPr>
          <p:nvPr>
            <p:ph idx="1"/>
          </p:nvPr>
        </p:nvSpPr>
        <p:spPr>
          <a:xfrm>
            <a:off x="3995936" y="2348880"/>
            <a:ext cx="4875956" cy="1872208"/>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tr-TR" dirty="0" smtClean="0"/>
              <a:t>    	</a:t>
            </a:r>
            <a:r>
              <a:rPr lang="tr-TR" sz="2800" b="1" dirty="0" smtClean="0">
                <a:solidFill>
                  <a:schemeClr val="accent3">
                    <a:lumMod val="75000"/>
                  </a:schemeClr>
                </a:solidFill>
              </a:rPr>
              <a:t>Amaç 1’in maliyeti</a:t>
            </a:r>
          </a:p>
          <a:p>
            <a:pPr marL="0" indent="0">
              <a:buNone/>
            </a:pPr>
            <a:r>
              <a:rPr lang="tr-TR" sz="2800" b="1" dirty="0" smtClean="0">
                <a:solidFill>
                  <a:schemeClr val="accent3">
                    <a:lumMod val="75000"/>
                  </a:schemeClr>
                </a:solidFill>
              </a:rPr>
              <a:t>    	</a:t>
            </a:r>
            <a:r>
              <a:rPr lang="tr-TR" sz="2800" b="1" dirty="0">
                <a:solidFill>
                  <a:schemeClr val="accent3">
                    <a:lumMod val="75000"/>
                  </a:schemeClr>
                </a:solidFill>
              </a:rPr>
              <a:t>Amaç </a:t>
            </a:r>
            <a:r>
              <a:rPr lang="tr-TR" sz="2800" b="1" dirty="0" smtClean="0">
                <a:solidFill>
                  <a:schemeClr val="accent3">
                    <a:lumMod val="75000"/>
                  </a:schemeClr>
                </a:solidFill>
              </a:rPr>
              <a:t>2’nin </a:t>
            </a:r>
            <a:r>
              <a:rPr lang="tr-TR" sz="2800" b="1" dirty="0">
                <a:solidFill>
                  <a:schemeClr val="accent3">
                    <a:lumMod val="75000"/>
                  </a:schemeClr>
                </a:solidFill>
              </a:rPr>
              <a:t>maliyeti</a:t>
            </a:r>
          </a:p>
          <a:p>
            <a:pPr marL="0" indent="0">
              <a:buNone/>
            </a:pPr>
            <a:r>
              <a:rPr lang="tr-TR" sz="2800" b="1" dirty="0" smtClean="0">
                <a:solidFill>
                  <a:schemeClr val="accent3">
                    <a:lumMod val="75000"/>
                  </a:schemeClr>
                </a:solidFill>
              </a:rPr>
              <a:t>         +  Amaç 3’ün maliyeti</a:t>
            </a:r>
          </a:p>
          <a:p>
            <a:pPr marL="0" indent="0">
              <a:buNone/>
            </a:pPr>
            <a:r>
              <a:rPr lang="tr-TR" sz="2800" b="1" dirty="0" smtClean="0">
                <a:solidFill>
                  <a:schemeClr val="accent3">
                    <a:lumMod val="75000"/>
                  </a:schemeClr>
                </a:solidFill>
              </a:rPr>
              <a:t>Stratejik amaç maliyetleri toplamı</a:t>
            </a:r>
            <a:endParaRPr lang="tr-TR" sz="2800" b="1" dirty="0">
              <a:solidFill>
                <a:schemeClr val="accent3">
                  <a:lumMod val="75000"/>
                </a:schemeClr>
              </a:solidFill>
            </a:endParaRPr>
          </a:p>
        </p:txBody>
      </p:sp>
      <p:sp>
        <p:nvSpPr>
          <p:cNvPr id="4" name="3 Veri Yer Tutucusu"/>
          <p:cNvSpPr>
            <a:spLocks noGrp="1"/>
          </p:cNvSpPr>
          <p:nvPr>
            <p:ph type="dt" sz="half" idx="10"/>
          </p:nvPr>
        </p:nvSpPr>
        <p:spPr/>
        <p:txBody>
          <a:bodyPr/>
          <a:lstStyle/>
          <a:p>
            <a:fld id="{85CF52F5-C180-4D06-9486-5ED779A07507}" type="datetime1">
              <a:rPr lang="tr-TR" smtClean="0"/>
              <a:pPr/>
              <a:t>20.03.2015</a:t>
            </a:fld>
            <a:endParaRPr lang="tr-TR" dirty="0"/>
          </a:p>
        </p:txBody>
      </p:sp>
      <p:sp>
        <p:nvSpPr>
          <p:cNvPr id="5" name="4 Slayt Numarası Yer Tutucusu"/>
          <p:cNvSpPr>
            <a:spLocks noGrp="1"/>
          </p:cNvSpPr>
          <p:nvPr>
            <p:ph type="sldNum" sz="quarter" idx="12"/>
          </p:nvPr>
        </p:nvSpPr>
        <p:spPr/>
        <p:txBody>
          <a:bodyPr/>
          <a:lstStyle/>
          <a:p>
            <a:fld id="{3F87A4F0-0D97-4C5F-8AE7-34EF5463E12E}" type="slidenum">
              <a:rPr lang="tr-TR" smtClean="0"/>
              <a:pPr/>
              <a:t>29</a:t>
            </a:fld>
            <a:endParaRPr lang="tr-TR" dirty="0"/>
          </a:p>
        </p:txBody>
      </p:sp>
      <p:sp>
        <p:nvSpPr>
          <p:cNvPr id="6" name="5 Dikdörtgen"/>
          <p:cNvSpPr/>
          <p:nvPr/>
        </p:nvSpPr>
        <p:spPr>
          <a:xfrm>
            <a:off x="0" y="1484784"/>
            <a:ext cx="9144000" cy="58477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514350" indent="-514350" algn="ctr">
              <a:buNone/>
            </a:pPr>
            <a:r>
              <a:rPr lang="tr-TR" sz="3200" b="1" dirty="0" smtClean="0"/>
              <a:t>Amaçlardan  yola çıkılarak plan maliyeti hesaplanır</a:t>
            </a:r>
          </a:p>
        </p:txBody>
      </p:sp>
      <p:sp>
        <p:nvSpPr>
          <p:cNvPr id="8" name="2 İçerik Yer Tutucusu"/>
          <p:cNvSpPr txBox="1">
            <a:spLocks/>
          </p:cNvSpPr>
          <p:nvPr/>
        </p:nvSpPr>
        <p:spPr>
          <a:xfrm>
            <a:off x="107504" y="2348880"/>
            <a:ext cx="3024336" cy="403244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dirty="0" smtClean="0"/>
              <a:t>Her bir amacın maliyetleri toplanarak stratejik amaç maliyetleri toplamı bulunur.</a:t>
            </a:r>
          </a:p>
          <a:p>
            <a:r>
              <a:rPr lang="tr-TR" dirty="0"/>
              <a:t>Stratejik amaç maliyetleri toplamı </a:t>
            </a:r>
            <a:r>
              <a:rPr lang="tr-TR" dirty="0" smtClean="0"/>
              <a:t>5 yıllık toplam tahmini kaynak miktarından çıkarılarak tahmini genel yönetim gideri hesaplanır.</a:t>
            </a:r>
            <a:endParaRPr lang="tr-TR" dirty="0"/>
          </a:p>
        </p:txBody>
      </p:sp>
      <p:cxnSp>
        <p:nvCxnSpPr>
          <p:cNvPr id="9" name="Düz Bağlayıcı 8"/>
          <p:cNvCxnSpPr/>
          <p:nvPr/>
        </p:nvCxnSpPr>
        <p:spPr>
          <a:xfrm>
            <a:off x="4644008" y="3717032"/>
            <a:ext cx="3240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2 İçerik Yer Tutucusu"/>
          <p:cNvSpPr txBox="1">
            <a:spLocks/>
          </p:cNvSpPr>
          <p:nvPr/>
        </p:nvSpPr>
        <p:spPr>
          <a:xfrm>
            <a:off x="3995936" y="4405858"/>
            <a:ext cx="4875956" cy="187220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Font typeface="Arial" panose="020B0604020202020204" pitchFamily="34" charset="0"/>
              <a:buNone/>
            </a:pPr>
            <a:endParaRPr lang="tr-TR" sz="2000" b="1" dirty="0" smtClean="0">
              <a:solidFill>
                <a:schemeClr val="accent3">
                  <a:lumMod val="75000"/>
                </a:schemeClr>
              </a:solidFill>
            </a:endParaRPr>
          </a:p>
          <a:p>
            <a:pPr marL="0" indent="0">
              <a:buFont typeface="Arial" panose="020B0604020202020204" pitchFamily="34" charset="0"/>
              <a:buNone/>
            </a:pPr>
            <a:r>
              <a:rPr lang="tr-TR" sz="2000" b="1" dirty="0" smtClean="0">
                <a:solidFill>
                  <a:schemeClr val="accent2">
                    <a:lumMod val="75000"/>
                  </a:schemeClr>
                </a:solidFill>
              </a:rPr>
              <a:t>       Toplam kaynak miktarı</a:t>
            </a:r>
            <a:endParaRPr lang="tr-TR" sz="2000" b="1" dirty="0">
              <a:solidFill>
                <a:schemeClr val="accent2">
                  <a:lumMod val="75000"/>
                </a:schemeClr>
              </a:solidFill>
            </a:endParaRPr>
          </a:p>
          <a:p>
            <a:pPr marL="0" indent="0">
              <a:buFont typeface="Arial" panose="020B0604020202020204" pitchFamily="34" charset="0"/>
              <a:buNone/>
            </a:pPr>
            <a:r>
              <a:rPr lang="tr-TR" sz="2000" b="1" dirty="0" smtClean="0">
                <a:solidFill>
                  <a:schemeClr val="accent3">
                    <a:lumMod val="75000"/>
                  </a:schemeClr>
                </a:solidFill>
              </a:rPr>
              <a:t>    -  Stratejik amaç maliyetleri toplamı</a:t>
            </a:r>
          </a:p>
          <a:p>
            <a:pPr marL="0" indent="0">
              <a:buFont typeface="Arial" panose="020B0604020202020204" pitchFamily="34" charset="0"/>
              <a:buNone/>
            </a:pPr>
            <a:r>
              <a:rPr lang="tr-TR" sz="2000" b="1" dirty="0" smtClean="0">
                <a:solidFill>
                  <a:schemeClr val="accent3">
                    <a:lumMod val="75000"/>
                  </a:schemeClr>
                </a:solidFill>
              </a:rPr>
              <a:t>	</a:t>
            </a:r>
            <a:r>
              <a:rPr lang="tr-TR" sz="2000" b="1" dirty="0" smtClean="0">
                <a:solidFill>
                  <a:schemeClr val="tx1"/>
                </a:solidFill>
              </a:rPr>
              <a:t>Genel yönetim gideri</a:t>
            </a:r>
            <a:endParaRPr lang="tr-TR" sz="2000" b="1" dirty="0">
              <a:solidFill>
                <a:schemeClr val="tx1"/>
              </a:solidFill>
            </a:endParaRPr>
          </a:p>
        </p:txBody>
      </p:sp>
      <p:cxnSp>
        <p:nvCxnSpPr>
          <p:cNvPr id="14" name="Düz Bağlayıcı 13"/>
          <p:cNvCxnSpPr/>
          <p:nvPr/>
        </p:nvCxnSpPr>
        <p:spPr>
          <a:xfrm>
            <a:off x="4283968" y="5517232"/>
            <a:ext cx="3960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521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4474840" cy="4525963"/>
          </a:xfrm>
          <a:noFill/>
        </p:spPr>
        <p:style>
          <a:lnRef idx="1">
            <a:schemeClr val="accent1"/>
          </a:lnRef>
          <a:fillRef idx="2">
            <a:schemeClr val="accent1"/>
          </a:fillRef>
          <a:effectRef idx="1">
            <a:schemeClr val="accent1"/>
          </a:effectRef>
          <a:fontRef idx="minor">
            <a:schemeClr val="dk1"/>
          </a:fontRef>
        </p:style>
        <p:txBody>
          <a:bodyPr/>
          <a:lstStyle/>
          <a:p>
            <a:pPr marL="0" indent="0">
              <a:buNone/>
            </a:pPr>
            <a:r>
              <a:rPr lang="tr-TR" dirty="0" smtClean="0"/>
              <a:t>Bu aşamada kuruluşun amaç ve hedeflerine yönelik stratejiler doğrultusunda gerçekleştirilecek </a:t>
            </a:r>
            <a:r>
              <a:rPr lang="tr-TR" b="1" i="1" dirty="0" smtClean="0"/>
              <a:t>faaliyet ve projeler ile bunların kaynak ihtiyacı</a:t>
            </a:r>
            <a:r>
              <a:rPr lang="tr-TR" dirty="0" smtClean="0"/>
              <a:t> belirlenir.</a:t>
            </a:r>
            <a:endParaRPr lang="tr-TR" dirty="0"/>
          </a:p>
        </p:txBody>
      </p:sp>
      <p:sp>
        <p:nvSpPr>
          <p:cNvPr id="4" name="Veri Yer Tutucusu 3"/>
          <p:cNvSpPr>
            <a:spLocks noGrp="1"/>
          </p:cNvSpPr>
          <p:nvPr>
            <p:ph type="dt" sz="half" idx="10"/>
          </p:nvPr>
        </p:nvSpPr>
        <p:spPr>
          <a:xfrm>
            <a:off x="467544" y="6492875"/>
            <a:ext cx="2133600" cy="365125"/>
          </a:xfrm>
        </p:spPr>
        <p:txBody>
          <a:bodyPr/>
          <a:lstStyle/>
          <a:p>
            <a:fld id="{19BC202C-B09B-4830-B7FE-012269FE2CCE}" type="datetime1">
              <a:rPr lang="tr-TR" smtClean="0"/>
              <a:pPr/>
              <a:t>20.03.2015</a:t>
            </a:fld>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3</a:t>
            </a:fld>
            <a:endParaRPr lang="tr-TR" dirty="0"/>
          </a:p>
        </p:txBody>
      </p:sp>
      <p:sp>
        <p:nvSpPr>
          <p:cNvPr id="8" name="Dikdörtgen 7"/>
          <p:cNvSpPr/>
          <p:nvPr/>
        </p:nvSpPr>
        <p:spPr>
          <a:xfrm>
            <a:off x="5473205" y="4437112"/>
            <a:ext cx="3055826" cy="163121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tr-TR" sz="2000" dirty="0" smtClean="0">
                <a:effectLst/>
              </a:rPr>
              <a:t>60 dakikam olsa, 55 dakikasını düşünmek, 5 dakikasını da aksiyon için kullardım.</a:t>
            </a:r>
            <a:br>
              <a:rPr lang="tr-TR" sz="2000" dirty="0" smtClean="0">
                <a:effectLst/>
              </a:rPr>
            </a:br>
            <a:r>
              <a:rPr lang="tr-TR" sz="2000" i="1" dirty="0"/>
              <a:t>	</a:t>
            </a:r>
            <a:r>
              <a:rPr lang="tr-TR" sz="2000" i="1" dirty="0" smtClean="0">
                <a:effectLst/>
              </a:rPr>
              <a:t>Albert Einstein</a:t>
            </a:r>
            <a:endParaRPr lang="tr-TR" sz="20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955"/>
          <a:stretch/>
        </p:blipFill>
        <p:spPr bwMode="auto">
          <a:xfrm>
            <a:off x="5112628" y="1628800"/>
            <a:ext cx="3488050" cy="180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Dikdörtgen 6"/>
          <p:cNvSpPr/>
          <p:nvPr/>
        </p:nvSpPr>
        <p:spPr>
          <a:xfrm>
            <a:off x="2699792" y="476672"/>
            <a:ext cx="5472608" cy="584775"/>
          </a:xfrm>
          <a:prstGeom prst="rect">
            <a:avLst/>
          </a:prstGeom>
        </p:spPr>
        <p:txBody>
          <a:bodyPr wrap="square">
            <a:spAutoFit/>
          </a:bodyPr>
          <a:lstStyle/>
          <a:p>
            <a:pPr lvl="0" algn="ctr">
              <a:spcBef>
                <a:spcPct val="0"/>
              </a:spcBef>
            </a:pPr>
            <a:r>
              <a:rPr lang="tr-TR" sz="3200" b="1" dirty="0">
                <a:solidFill>
                  <a:prstClr val="white"/>
                </a:solidFill>
              </a:rPr>
              <a:t>1. MALİYETLENDİRME</a:t>
            </a:r>
          </a:p>
        </p:txBody>
      </p:sp>
    </p:spTree>
    <p:extLst>
      <p:ext uri="{BB962C8B-B14F-4D97-AF65-F5344CB8AC3E}">
        <p14:creationId xmlns:p14="http://schemas.microsoft.com/office/powerpoint/2010/main" val="243853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28800"/>
            <a:ext cx="4402832" cy="4680519"/>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tr-TR" sz="2400" dirty="0" smtClean="0"/>
              <a:t>	</a:t>
            </a:r>
            <a:r>
              <a:rPr lang="tr-TR" sz="2000" dirty="0" smtClean="0"/>
              <a:t>Maliyet </a:t>
            </a:r>
            <a:r>
              <a:rPr lang="tr-TR" sz="2000" dirty="0"/>
              <a:t>tablosunda öngörülen maliyetler ile tahmin edilen kaynakların </a:t>
            </a:r>
            <a:r>
              <a:rPr lang="tr-TR" sz="2000" dirty="0" smtClean="0"/>
              <a:t>örtüşmesi gereklidir</a:t>
            </a:r>
            <a:r>
              <a:rPr lang="tr-TR" sz="2000" dirty="0"/>
              <a:t>. Ancak öngörülen maliyetlerin tahsis edilen kaynakları </a:t>
            </a:r>
            <a:r>
              <a:rPr lang="tr-TR" sz="2000" dirty="0" smtClean="0"/>
              <a:t>aşması durumunda </a:t>
            </a:r>
            <a:r>
              <a:rPr lang="tr-TR" sz="2000" dirty="0"/>
              <a:t>aşağıdaki yöntemler izlenebilir:</a:t>
            </a:r>
          </a:p>
          <a:p>
            <a:r>
              <a:rPr lang="tr-TR" sz="2000" dirty="0" smtClean="0"/>
              <a:t>Daha </a:t>
            </a:r>
            <a:r>
              <a:rPr lang="tr-TR" sz="2000" dirty="0"/>
              <a:t>düşük maliyetli stratejiler seçilebilir</a:t>
            </a:r>
          </a:p>
          <a:p>
            <a:r>
              <a:rPr lang="tr-TR" sz="2000" dirty="0" smtClean="0"/>
              <a:t>Hedefler </a:t>
            </a:r>
            <a:r>
              <a:rPr lang="tr-TR" sz="2000" dirty="0"/>
              <a:t>küçültülebilir</a:t>
            </a:r>
          </a:p>
          <a:p>
            <a:r>
              <a:rPr lang="tr-TR" sz="2000" dirty="0" smtClean="0"/>
              <a:t>Amaç </a:t>
            </a:r>
            <a:r>
              <a:rPr lang="tr-TR" sz="2000" dirty="0"/>
              <a:t>ve hedeflerin zamanlaması değiştirilebilir</a:t>
            </a:r>
          </a:p>
          <a:p>
            <a:r>
              <a:rPr lang="tr-TR" sz="2000" dirty="0" smtClean="0"/>
              <a:t>Amaç </a:t>
            </a:r>
            <a:r>
              <a:rPr lang="tr-TR" sz="2000" dirty="0"/>
              <a:t>ve hedefler önceliklendirilerek bazı amaç ve hedeflerden </a:t>
            </a:r>
            <a:r>
              <a:rPr lang="tr-TR" sz="2000" dirty="0" smtClean="0"/>
              <a:t>vazgeçilebilir</a:t>
            </a:r>
            <a:r>
              <a:rPr lang="tr-TR" sz="2400" dirty="0" smtClean="0"/>
              <a:t>.</a:t>
            </a:r>
            <a:endParaRPr lang="tr-TR" sz="2400" dirty="0"/>
          </a:p>
          <a:p>
            <a:pPr marL="0" indent="0">
              <a:buNone/>
            </a:pPr>
            <a:r>
              <a:rPr lang="tr-TR" sz="2400" dirty="0" smtClean="0"/>
              <a:t>	</a:t>
            </a:r>
            <a:endParaRPr lang="tr-TR" sz="2400" dirty="0"/>
          </a:p>
        </p:txBody>
      </p:sp>
      <p:sp>
        <p:nvSpPr>
          <p:cNvPr id="4" name="Veri Yer Tutucusu 3"/>
          <p:cNvSpPr>
            <a:spLocks noGrp="1"/>
          </p:cNvSpPr>
          <p:nvPr>
            <p:ph type="dt" sz="half" idx="10"/>
          </p:nvPr>
        </p:nvSpPr>
        <p:spPr/>
        <p:txBody>
          <a:bodyPr/>
          <a:lstStyle/>
          <a:p>
            <a:fld id="{655F2E67-E1F0-4430-8422-0417BE2747EB}"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30</a:t>
            </a:fld>
            <a:endParaRPr lang="tr-TR"/>
          </a:p>
        </p:txBody>
      </p:sp>
      <p:sp>
        <p:nvSpPr>
          <p:cNvPr id="7" name="AutoShape 2" descr="data:image/jpeg;base64,/9j/4AAQSkZJRgABAQAAAQABAAD/2wCEAAkGBxMSEhUUEBIUFhUVFRAQFhUUFxUVFBYWFRUWFxgWFRcYHyggGBwlHBYVITIhJikrLi4uFx8zODMsOCgtLisBCgoKDg0OGxAQGzQkICQsLCwtLywsLCwsLCwsLCwsLCwsLC8sLCwtLCwsLCwsLCwsLCwsLCwsLCwsLCwsLCwsLP/AABEIALcBEwMBEQACEQEDEQH/xAAcAAEAAgMBAQEAAAAAAAAAAAAABAUCAwYBBwj/xABEEAACAQIEAggDAwoEBQUAAAABAgADEQQSITEFQQYTIlFhcYGRBzKhUmKxFDNCcoKSorLB0SMkQ3MWF1Th8URTY8Lw/8QAGgEBAAMBAQEAAAAAAAAAAAAAAAEDBAIFBv/EADkRAAIBAgQCCAUDAwQDAQAAAAABAgMRBBIhMUFRBRNhcYGRobEiMsHR8BQV4SNS8TNCU3IGNMIk/9oADAMBAAIRAxEAPwD7jAEAQBAEAQBAEAQBAEAQBAEAQBAEAQBAEAQBAEAQBAEAQBAEAQBAEAQBAEAQBAEAQBAEApulvGGwmGeuiByuXsk2GpAnE5ZVdGjC0VVqqEnY4Cn8WKp/9On7xmd4iS4HuU+hqE18z8kSD8SK+5pUlvtmJv7SOvnyJ/Z8PwlJ91jz/mZXUXahTYd6sbR+olyH7NQlpGTXej6NwnG9fRp1bW6xFe3dcXtNUXdXPn61Pq6kocmS50VCAIAgCAIAgCAIAgCAIAgCAIAgCAIAgCAIAgCAIAgCAIAgHLdJem9DBVRSqq5YqH0tax8T5SqdVRdrG/C4CVeOZSSKJ/izQG1Gp7iV/qOw2/s1ld1F5Mg8Z6e0MfhcTQSm6sKLVQTa3ZIuNJ055k0Uwwv6erGea+p87wBXrCwHZC5wN+Wn1maR7lKTy2vuWHCatEs3XI1V2KhEBsDc6kmI246nWJdRJdW1FLdmripWhXdKeqbWJvuNvSJRs7IihVdWlGU9zp+GfEetQo06S06dqahAWzEm3M22narSSsjLV6Nw9Sbm3LV9hI/5rYi/5ml/F/eT18+w4/aMM9nL0O76EdIHxtBqtRVUh2Ts3tYc9ZopTcldnjY7DRoVMsOXEuquPpL81VB5so/rOsy5meNGpLaL8jFeKUDtWp/vr/eM8eZLw9Zf7X5MkUqysLqwYd4II+klNMqlFxdmrFTjelODpO1OriKauvzKTqPOcupFOzZppYKvVipQjdGj/jPA/wDUpsTs39pz19PmX/tOM/436GWH6Y4F9sTTH690/mAhVoPiRPorGQ3pvw19i6o1ldQyMGUi4INwR3giWJ3MEouLs1ZmySQIBB43xJcNQqV3BK01LkLubcheRJ2VyyjTdWaguJwLfF+hyw9T9plH4XlDr9h68eh096i8mYV/iyP0MOMvIu7D6Zf6zl4iX9pdT6GoP5q2vd/Jrb4qm4y06dud73/mnLxM+RdHoOg1rU18Psbx8UTfSijDvzMt/SxkfqmuBK/8fpyV1U9n9USKHxSQkB8Ow/VcN9Ms6WK7Cuf/AI80rxqLy/k2r8U8PezUaw/cP9Z1+pXIqfQFS2lSPr9jtOE49cRRp1kBC1FDjNobHvl8ZZlc8WtSdKo6ct07EudFQgCAIAgCAIBWdJOINh8NVrIoZqa5gDex1HdOZu0bl+GpxqVYwlsz5ph/iliTWpq1Ojld0UkZrgMRsb76zPGtJvU9et0bRjBuN7nvxhGXE4appYoQbgEaEf3k1t0zjozWlOJ82xDbkDnoPCU8T1X8tmWHR6sGxFQaWfDV0PIE5L/0l0HqeViYtU/Eq+B4jbNsVynytKpHo0HeOhaYWsaNVWN7A3uttR3iRHRltb+rTcUQwSzFuV73Pn+MEOVkkSMJjGUMoCkMdbgEnla52kXex04xbUmtu09rMaZsUAIs3f5EEaGcuLRdGtCauor1O++HOOd8NxCmxAtTNQW5F0a5uPITTSTszwcfKLq05JbO3kz5/h2LIxD6oL5SCSQNzm5SjImj13iZxklrr2/Q8wrFmALEA/pWzW9JzljxL3VquPw3bPrHwt4jSo4V1rVURuuc2dgtxlXUA8ppozio7nhdJ4evUqqSg3pyucB0+ZXx2JdHBW6MLaq4ygHUaaTiVnJ2Zqw8Z06UFONiswWyAEZnsAW2UXtfWVW1PSzvL2L1JvEaHV5L1BVSoCQwFiLGxtfXf3kyjYro1c99MrXA+0dGMSlDh+Haq6oopqCzGwmuDUYK581iac62KkoK7b4Ev/ibB/8AU0v3hJ62HM5/bsV/xvyJWB4rRrEijVRyACQjAkA7XtOozjLZlNXDVaP+pFq/NFJ8S2twzFf7YHuyiRU+VlmC/wBePefAs/VWsAahAJJAOS+wAP6XO/K8y7HvW6zfb3/g8/K64sxerY82LFT6HQiLyHV0n8KS9LntQCopZQFZdWVdFI+0o5eIjcmLcHlbunt9jdw2kWsq7k2/7nwlctWehSkowcmWYxbL2MNmUc3S4qvbmSNVX7o253i9tEOrT+Krr2PZfRvtPGxBrI3WG9RFLq5+dlHzKx/SsNQTroYvdahQVKSy7PhwXauR946L0cmDw6/Zo0R/AJupq0UfHYuWavOXa/ctJ2ZxAEAQBAEAQCLxDBLWptTe+VwVIHMGQ1fQ6hJwkpLdHKL8M8EGDBWuCCLsbXE4VKKNMsdXkrORJ490JpYvL1rv2LhddgZ1KCluV0cTUpXyPcoanwloH/VqDw0nHUxNH7jWtYzofCugjBld7i+t+/QzpQSKJ4mpNWbI1T4S0b3So6+A1H1kSpJl1HH1KW2p6vwwC/67kd2lpyqKLJdJVJcERMb8NQQbVGvyvsD5CS6SOIY+onc4/j3Rmrhcubt5ri6K2lu+UTptHq4bHwqN30KnFMxNyrbBQLHYDynOVmiNWmlpJeZ0XQStVoricyOBUpZRdTqQG0+svpppM8jGVISlGz2ZzFEOgN0ZQbXzAjY357ymUWkepSrQlNWepIZ7G4P2R3AXGtwN7SuyNaqzfZ3EjG08uS1TMHBIbLlOhtt3SXBI5pYipK+6a7blfjKtkAubnQjusZMUV1pNyuzYpuikchlPh3SGW0pW0J+NrGq9xfIqqo0sAABoB5xKV2TRpuENtWdp01xIbhOC12ZCQDr+bbQ+8unrTR5OGThjKn5xOFC3pGoH1Urdctl1NrBuZ5+Uryq1z0OvmqmXnxv9C66G9ImwTVXTKTUVB27n5STbQi2518JyqjhsiyeDjjIrrJbPmXHG+nVTF0WoVUphHy3KE5uywawufCHiJNWaIp9CUKcs0Zu/gcpiuH4e+ZaruxIYgqqodbkXvf6Tl1DRDA3Vm7Lvu/a3qT8Rj+tR0cqFK2UAXsQNLW8Z08TJqzRmj0HTpyUoTd+OxymCrZaig7XyHybsn6GdxM9X5WuX0LXh3ZpO3O/Uj1vmPstv2pxLS5tovOo+f2Om6HcTFIpTooGrVqyq5I0WiOSn3M7pStot37GTpHD9YnOo7RjHT/sU9XL+VP1fy9ZWC22ynMPaxlb+bQ2xzdQs29l9D9B4JMtNB3Ig9gBPQWx8VN3k32m+SciAIAgCAIAgCAIAgCAIAgHloB4UEAwbDKd1EA1nA0/sL7CAa3wSfZHtAKninA6FVStSlmU7iQ0nudRnKLvF6nyvpvwAUqyjC4eoKZQEkKzDNc3v6WmerDXRHtYHFrI+slrfic7XoVbgtTqdkKoGVz8u3LSVuMuRthiKNrKSLrov0a64scVRfIV7O6m995ZThzMGOxadlTeqL3E9B8NTpOytWGVHYXbuBOs7dKNjPDHVnJRb4rgfPuu7K2JvrcX030mVpHvxq1FJ66E6pmfDkU0d/wDGUtYFrDqrcvGWRjeOhjr1lGqnN8PqVw+TLmFgS9rNfUD02E4u9rGpRj8+ZXNuFpZic11CjMSQbhQBY25k3Fu+8NakRqJRutbv1JmHruzBMMlidrAGofFm5elhJV3pETUIrPVf28EbMY+IonLiFJvrlqAMD5H+xh5luRT6mqr0n5EWvTWwencKTlKk3KNva/MEbHwPdOWuKLqc3myy391+blBRa9Qfrg+l7mWpHnVJ6S8ToMK18OD31HPuAZVM9LC6JLs+pa8FxRpU8Q6q2fIlJXA0TO3aJPIkCwiLsmxiaaqTpxb0u21zstDRwOlmrJ+si+rsEH830nMVqW4iVoP821P0WBPSPhj2AIAgCAIAgCAIAgCAIAgCAIAgCAIB4YBqr1kQXdlUd7ED8ZDaW51GEpO0VfuKTGdKsDT+asD+oj1PqimVuvTXE3U+i8XU2h5tL3aNuF45g6nyVqfk10PswBkqrB7MrqYDE0/mg/f2LFaKMLixHhY/hO7mRprRnH9MOkOFw7GgympUIAdR8qKw3bvNjfKPpKatZQ0PV6P6LqYldZdRXDm32cu8+YUsNhi56wWTX81bMDy0cqLTFnbep9V+lhGFoLXtb+lyywfEVoqVo5kvzy0mBG2uoN/WdKtJbP2KJdF0pu8op+Ml9ylbAU/cEHXLa4tpZjf2nHWM0/oqXJ+/0N/GKwN6nzLbDqxN1W9NMoXTUiw3sLztSlNmWVChhoax11sr8G9yHQ4pTQlkuoOh6s2sOQNxmt6SXCe6ZzDFYdpRlDXtSZNPEkqplyBheyk9YzA96jNa/LYzh5tjVCNCX9RP0S+l/UxbCqEZVC5jq6hxmsuo7O1xY7EnU6SVmsVS6hyUrO3Dgvx9qscniUWmzBTcnQd4BGt/GaYv4bnh4iKjVcVsuZ0HBUz0eqHzHLUTxYAgr5kHTxAlL1bR6kHkjGfC1n48fAzoValmpJms5UsgGpK3tfnpczlX2RfKMLqpLhx7y04AAuKw6Ag2rI7kai662B5gWOveTO4L4kjNipPqJzfJ2PuVPHgzefHG9cQDANgqQDMNAPYAgCAIAgCAIAgCAIAgCAacXWyIz2vlVnt35QTb6SGTFXaR8gxHxZr1PzaU6QPeC7e50+kxyrVOB9RR6KwS+eTfoaH6ZV6tK35Uy1czZjspXTKFyfKRre4N7jUSt1Jtb6m6GAwkal4wTjZW5343vv5+BUEvUYdbVZxfUhxUa3gGaU6t6nprJCPwRS8LL0RIprSQ3FKpUsdC7UlUj7yFXH1k/CuBW3VmrOSj3Jt+d4kunxVACDgcO19jUFLs+XVon4zrOv7V6fwUPDSbTVaS7s2vnKRV0arobrW6vn2Hb8FvOE2uJsnGE1aUL96X1MONYunWZWtmfKFqVG0NRhs1h8thYb8p05N7Gelh4U01NK19EuC5X4lcXyqerUZuRyhz5DMD9J3ByvYz4mlRyuSbVu1pGhsa6m1amD4FBTf0ZQD+Mt70efHVXhN+d15O5jWuAHRiUJtr8ynfK39DznLiuBbTxE75ZPX37vzQy4hTPUh3vkLhDbfTKxt6ERBak4ureLXGyZW40quR6alAwbsE3uAbX8iJdJLdHk0pSd4Sd7cfzkWfDOxTYjcsUU8wNyfaw9TKJ6M9fCvPBX7y74ph6NOnSfD5753TMx/OZAh6xR+iMxIt4SZKKSaFCpVnOUattk9OF76PnpqVuK6GV6zNUpNTs5LBSSpAPLnNEIfCjwsTif60k1xLXBdDcTZQSi2A2JY6e0r6ht7m392hGKUY+ZfU+i9ZharXqsNiActx4nc+plipLizFLHu94xS8Cy4Z0Wp0mDKnaGzG5I5aE7TtQS2M9TFVaitKTaOnwyMN52ZrIsKJMHNiXTMkgkU94IN0AQBAEAQBAEAQBAEAQBANGNTNTcd6OPcGQ9jqDtJH5fwNBcperfItlsNC7WvlB5C2pP8AeY0luz6erOV8sN36LmbTxH7NGiB3ZAfdjqfO8nN2HKov+6V+/wCmxsVhU/NXSpqeruSr/wC2TqD90+kjLGR3GvVo7yuufLv7O0j08c3PWVOmjfDGVU9XcnioToBqbAAb3PKcZUbZYiVuRY1HTD9nKtSt+kWGanSP2VXZ3HMnQHQXlllHvMGapiPibajwto329i5czBeOVTpVCVU5o9OmB+yVUFT4gyc74kPCU1rC8XzTf1dmacdagVrUblGBanm3U/KVbxU++h5yVpJNFdX+rRlTqbrR/fxHG6jHC0/ykg1s1xtmyeNv/wBtL53yrNuePhcvXy6r5beFyn4e1yyHZkf3QF1PuPqZUjfUdrSXBr10Zs4sT+Tgfev9FnMNy3F2Ub9xS4ipnfQk6KovYbADlL3qeVD4Yl/gtaAI2DsD5ECx/hMoqbnr4PSCT4r6k+vVzmnrdadKmp0ygWuWA7yWJ15kzl6l8I5M3Nt/nl5Hd8FwV6aEnUqhPmQDNsF8KPk8TJOtPvfuX+GwvjOzPcsKNCBcmU6MEXJCUYINq0oFzYEkg2KIBsggQBAEAQBAEAQBAEAQBAPDAPy5xMZclPkoJP6zMST7BR6THLkfT0tXKXN+xa8I4VQNDrcSxAZii6kAa25bnfwncIRy3kZMRiayq9XSW2rKvi2BOHq5QbjR0bYkcj5icSjlZqw9ZVqea3Y0YYo5gtUW7RKuB/7g3PqLN6mRLXU6pPK3Dlt3fxsW/DTkV63NAEp/7j7H9lQzedpXHTU3VXncafPV9y+70J/RbhaV2epXa1GivWVDrc3vYXGvInv08Z1TgpavZFOOxU6UVCmviloiV0twGHVKNfBi1OrmW3a3XnZtRswI8J1VjGylHYq6Pr1nKdGv80bfmhQvU/y7XNhTq0XudQA9wx8uyp9JzAuxdld84teVvuyNicG+IqF+tplWIXPtYADUrrlGvM986qVFcoweEl1aS04739t2bafB+r7a1EfSovZOxIy3YHUDtaG2sr6yxslgHK0U7bbq1+Oj15ErDcKWo606pyhhdWU2JY2Cg92x3E6oyjm1M/SVCt1DcFez17lubMX8PK+vU1FPg4C3/aUf0mxwR81HESW6JXCOhmNQAEUlGoOpcEXvYrYXlPU63uekuk0qaio6rtLzD9CSbdazEXvkQBEv5DU+pnapRM8ukK72djrsFw4qAANAAPaWGCTu7lpRw5knJMp0oBJRIINirJIMwIBmBBJ6IIMoAgCAIAgCAIAgCAIAgHhaAY5oB+ZOk1PLiKg+86/uuy//AFmOW59Lh3eH53kDD02c5AdO0x10soJJt5AyC5tJq/NLzdjo8fgRVSk9VsiqpppbtO4XQm3cCCLm3PeVyrNpNo1UejIU5SjGTbbu9kl+eJpwPCKT3ph8oNnLVnVFBW45Kde1tIVVvQtqdHxhabu7cIq7OgwnRc1KJ6upRanTZnLMa1NC1gulRlCtov4zpKUlo16lE6tKlUSnGWZpKyyt27k7oqKNcIj0wXVHIzhGBDW23FyPWVKq7WPReBg5KbV2tr309foZcTZzh6QVg1GmzKLLlZWcZrOOemYgi/OdKTcbcDO8PCFWUkrSa11umlpdfXwKfGj/AClfQ6mkNPu52Mtpbnn9Iv8Ap+D90jlsKxGqtYjW2xsPGamrngU6koP4XY6LgmKdgxdiQLW11N9AL+f4GZKkEmfR4DFVZwabOmTCMteijOj5irgoLBWVyCoNtRdSL7HeTGNpJHNWtnoVJaqya143X8+Gx9AwdJh3zYfKlrQpmSQTqVOCCSlKAblpiCDYEkgzCwDILAPQIIPbQD2AIAgCAIAgCAIAgCAYloBgzwDU9WAaKmJtAPz10qF8RiRzp4isf2He/wBGP8UyS3Z9DQdoxfNLzX8exW8IzGpZbXKVB2tQRkNxp4XkR3LK7Sjd817l7h8femquqsouVvoy31IVhyJ1sbiZXfY+jppNZ4uzaV+TtzQLUvvj1VvrpObFmaS4r88ywTGO9AUR1j0wbgClmIN76Nc2/wC87+JxtwMr6qFXrW0pf9voQapRPmSpf7/Y+lrn3nOW3AvVdS2mvDU14jH5lC6KgJIRRZbnQsftG3MybSIi6UW3e7fF+3d3EPiNQCgUTXsVna32m0A9FA9zNFJ6o8PpKNqc3w0S7v8AJxtJtCBzt/4mpnzy3Oh4AhKOBuCpt4DNf2uJmq7nu9Gu0W3zOp4JUviqB106lFB3yogBNuQ0OvO8iGskWYyUYYecW9Xd+bPq+FYGbT5UsqSiASUUSSDcqyCDMCSDICCTICAewQewBAEAQBAEAQBAEAQDwmAYEwDBmgGl3gEaq8AgYhzAPhnS4tSx1dmWwZyRcdl1YC4vseczTTUmz3sNOE6MY319UVVah+nTuU8N08Htt57GcNcUXxnrllv7935oS6QuSFBN2IUDUm50AHM7St7m+lJqOrLN2Sh2cq1Kw+Yt2qdM/ZUbOw5k6A6WO8nSPecLPW1vaPDg329i5cTEYjE1rlTWe2hCByo9E0EXkyclClvZd9vqY0+J1kupYsNilXtr5FX29LSMzRLw9KWqVu1aeqPcRQV0NWiMuUgVKd75L7Mp3KHbXY2GtwZLSauhCcoyyTd77Pn2Pt9yRwLAM9QMVISx7R2PKwllGDvmMHSuJhkdFb6fcva/QmhV1KgE810PuJqPnkmjLh3w8p0zpUq2ve1wPqNZw4RbuaqeLqwg4J6M6fh3R9KXyoAeZ5nzO5nVihyb3L7D4ciScMn0kkkEpBIINyySDJYJMhAMhBB7AEAQBAEAQBAEAQBAPDAMSYBgYBraAaKkAh1mgFbiiTAKDiGBVwQygjuIuIBymO6LUgS1LNSbXWmSB+7tOXBF8MRUWl7rt1KHg7ZetqjemoCeFSoQit6dpvMCY1pqfSy+JRp83r3LV+eiIhlZtudeelJUUqPD6ZAHZIdQWY+Fid9STNHW2soHj/t6k5VMVLyexh8QlXraRAAdkY1APAjLf+IX8JFe10ddESl1ck9k9Pr9Ci4LUtWQH5ah6hh3rV7H0JB9BK4bnoYlXpNrdarvWp2XReh/gJf7387TTS+RHz/SLviZeHsjpcPTlhhLKiskgm0kggkokEG9Ugg2KskgzAgGQEEmQgHsEHsAQBAEAQBAEAQBAEA8MAwMAxMA1PAI9SARK3jA3OcfpFhmJAqHQ2vkfL6G1iPGU9fT5npPojGJJ5PVX8rmluJ0G+Wqh9ReddbB8SqXR2KjvTfkQ8ViaWxdffWT1keZV+jxC1yPyZ81wm2JTmMlQeVNzm+jE+ky8GfQZrSg33ea09URc84NmY6LodixTaq4pu7BLDKAct73JuR3CW0tG3Y8/pFZ4xjmSV+PEpK+Kaoxd2LMxuSZU23qz0IKMI5Y7IlcGA60Oflpf45/Y1UerZR6yYrW5xiJfBlW8tPPfyR3XRWr/l6Y8G/mM00vlR4HSH/sS/OCOkoPLDCWFFpJBNpGCCTTkg3rIINgkkGYkEmQkg9gg9gCAIAgCAIAgCAIAgCAeGAYGAYGAa3gEepBB8/6SdJhWNShQYdkABiQFqNmAZRfSwF7X3P1xVq2a8Y/5PqujeinRy16y34f2q2j/Nl6chhFPXKazZbG5aojOBb7tjf2tMq31PoajXVNU1fsTt63RY8U4t11M0qdC4LBhVdU6yw5LkVQgPdrO5TurJGXD4XqpqpOettk3bxu22/IrswWk1N2BJKsB8wpZTdmuOZGmUf2nKV1YuqTtJVEtvDNfZfW7OYxFc0sQWUg2ykH9FgRzHcRpbxmiOi0PExEutlLNx9CRgsLTrMxRiAAWyaF9x2Qee979wkTdtkXYal1kVmlrez+/wCcS+4bhqaI/VVyr9WGKsMoc31pqxbcDW9tZwqj4M1TwcM0c9PMr73vbttYq63DRlDKct2C5W7rasOdh/WQp8zuphXd5NdL/wAGiviVC9XTJy3zMx0NRhsbclFzYeNzLW9LI8+EXmzz35cv55s73oqL0KfkfxM00vlR4WPf/wCiX5wOpw1MywxFlQpwQTaaQQSaaySDeogGYgGYEA9EAyggQBAEAQBAEAQBAEAQBAMTAMTAMDANTwCDxFb06g70ce6mHsTB2kmfnyhcKGqM1jcKq2zNbfU/Kt9L2Pl3efkW7Ps3iqt8sH9l/PYSF4nYaI+UaXFR/wAbW+kWjyHW1r/Mr9y/yeVMQzAsjFgNWVvmXx7mHjp5CcumiyGMqRdpJX58Gb+FqtRwKtwp+bLvYAmw9csmEVexGLxE3DMt/QwpdFWxNNaqVgur02BXNfKxsRqOU004JxPBxmKnCu0uz2KKvhzRq1Kedi1PUECwOgYk66byJR4HVGtLSfFlxw3EuygsSdcgF7ZidrnkO+ZnBJnv08VOVNc+duBZcSoNTKZ3p1FqZ1/wxbKUYKwDEAmxOh1BsZ045SmlWdW9rpq273vqtL+nAueG9EMMyqzU7khSbljqQCec1xirLQ+YrVp9ZK0nu+Padpw/AoihUUAAAAAbTszN33LSjRkkEynTggkIkA3KJJBsAggyAgkyEA9gg9gCAIAgCAIAgCAIAgCAIBiYBgTANbNAImJxCqCzEADUkmwHmYbtqyYxcnaKuyrp8Xo1QerqK3LQ6+05jOMtmXVsLWo/6kWj4HxSoRUy8lVVHkBr/FmmSS1PoaE/gv2v88joOAcXqPlU9WmHpJaqCBlYG+pv+kT+BlsJN9xhxVKEbyV3OT07P4KAYkLULU/lDNlB5rc6HzGko2eh6iTlC0t/qWCqEqLltYOxFzYAEKVufIiNpHWZzo68i96I1rYe332+oBmml8p4HSOtdnKdKuH1FrVKoF1qW1HL5d/3YnFjD1Y6RZ7wumWogLqVZrgamxC6gc9vwmaa1Pfwk0o3fEtapaoyEKxyJTpqltbqO4bLe5ud4s5bEurTopqUlq234/U+h8EwjCmgbcKgPoBNkVZI+VqyUpya4t+50WGpToqJ9OnAJCJBBuVZIMwIIMgIJMgIB7aCD2AIAgCAIAgCAIAgCAIAgHhgGLGAa2MA5XpV0upYRhTsWqsocLsoUkgMx7tDoNZTVrKB6nR/Rc8X8V7RXn4I4DjvFa+IqstWqERSxXcIVB0K2vmJGo/GYqlSU3qz6rB4Ohh6adON5Pfn3PklxNOIxVI08tCm/WAgit2qYyje4NRr37za05bVtC2FKop5qsllf+3R/wDytvEp+NYNWAbIdEAZ1BALaksPDUa7E3750nLczyp4dJx43drbrv8Asc9h8TkSojK12C8ytrG+q/pS/ZNHjtZpRknsZ4Snm1Jso+ZuQH9T3CRa5fKpl7+CLahauSNQWa6gC+m2U92ltfCQlmlY6nN0KClyXr/k67hfCsgAE1pW0Pm5ycm5PiXC8GDizC95JWa8J0Ew6m6od72JJUHwE5yRvexoWLrKGRSdi/wXBFQWVQB4CdWKHK5a0MHaSc3JlOhBBISnBBsCyQZgQDICAe2gHsEHsAQBAEAQBAEAQBAEAQBAEA8MA1sYBpqPAPj/AMYQFxNKpa5NEIL7DK7Em3M9oe8z1t7ns9GNuDinx+xyb1q1KwLrrcAowK5tCUa2x1HvzlMqZ6lHGy3WvZJa967DbQxDOLk63CgMdMx0ub8hKslmejLEOUVbTnbkTeI4VKT0mpVGc1A2csAL2coSO9GsbX5CdySVrGOjUlUjJTja21u6/muJLodF6TKMpcCwI7RI25Brzaoqx8tKrNSepm/QfrP9ar4AlSB5C2kh00zuGLqQ2t5F10f6GLQ1Ls55XAFh6RGmo6k1sZUrJRlsjqcPw0CdmZssqGDgi5NpYeCCQtGCDYKckGYSQD0LJBkBAPbQQe2gHsAQBAEAQBAEAQBAEAQBAEAQBAMTANTmAQ8Q0A+VfFlbmgT/APIoPK/ZIHqM0orcD1ejJWcvA4KvXHU06YAFjUZrXzZr2Ga407NpS3pY9OEP6kpPstyt2E4KTTvbZgW8CyqRfu1DTiRsw8la3l4MmhHrMpRWJWnTpi9t1Fs2g0Ue9++SouexXVr08OmpPdt6fn8H0Dg+Dsig7hVB9ABNq0R8rUeablzZfYfCSSsnUsNAJNOhBBISlANoWSDMCAZAQDK0EC0A9gCAIAgCAIAgCAIAgCAIAgCAIAgCAIBiwgGthAIldIBznHeFLWXLUUMO4i4glNp3RxWP6Dg60tDyzDOPrrK3TTNdPG1Y6N3RF4T0KxYcl2Ci+rKTma++ltJV1Lvds3vpSPVZYx17eB2XDuACmLAeZOpPmecuSseXKo5O7LvDYC06K2yxo0IIJSUpJFzYEggyCwDICCTK0EHsAQBAEAQBAEAQBAEAQBAEAQBAEAQBAEAQBAEAxKwDW1OAaHwwMA1/kggHowogm5sGHEgXMxSEkGYSAZhYB7aCD20A9gCAIAgCAIAgCAIAgCAIAgCAIAgCAIAgCAf/2Q==">
            <a:hlinkClick r:id="rId2"/>
          </p:cNvPr>
          <p:cNvSpPr>
            <a:spLocks noChangeAspect="1" noChangeArrowheads="1"/>
          </p:cNvSpPr>
          <p:nvPr/>
        </p:nvSpPr>
        <p:spPr bwMode="auto">
          <a:xfrm>
            <a:off x="2483768" y="404664"/>
            <a:ext cx="5253980" cy="6480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tr-TR" sz="3600" b="1" dirty="0" err="1" smtClean="0">
                <a:solidFill>
                  <a:schemeClr val="bg1"/>
                </a:solidFill>
              </a:rPr>
              <a:t>Önceliklendirme</a:t>
            </a:r>
            <a:endParaRPr lang="tr-TR" sz="3600" b="1" dirty="0">
              <a:solidFill>
                <a:schemeClr val="bg1"/>
              </a:solidFill>
            </a:endParaRPr>
          </a:p>
        </p:txBody>
      </p:sp>
      <p:pic>
        <p:nvPicPr>
          <p:cNvPr id="1030" name="Picture 6" descr="http://cdn.ws.citrix.com/wp-content/uploads/2011/01/lbpriorityqueue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293096"/>
            <a:ext cx="3168352" cy="20627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Dikdörtgen 8"/>
          <p:cNvSpPr/>
          <p:nvPr/>
        </p:nvSpPr>
        <p:spPr>
          <a:xfrm>
            <a:off x="5004048" y="1268760"/>
            <a:ext cx="3816424" cy="286232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tr-TR" dirty="0"/>
              <a:t>Önceliklendirmede; kuruluşun yetki alanı dahilinde, kalkınma planları, programlar ve varsa özel düzenlemeler başta olmak üzere politika oluşturulması sürecinde çerçeve oluşturan diğer üst belgeler de esas alınmalıdır. Ayrıca sürdürülebilirlik, etkinlik, verimlilik, etki düzeyi ve uygunluk ilkeleri de göz önünde bulundurulmalıdır.</a:t>
            </a:r>
          </a:p>
        </p:txBody>
      </p:sp>
    </p:spTree>
    <p:extLst>
      <p:ext uri="{BB962C8B-B14F-4D97-AF65-F5344CB8AC3E}">
        <p14:creationId xmlns:p14="http://schemas.microsoft.com/office/powerpoint/2010/main" val="610158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5050904" cy="4824536"/>
          </a:xfrm>
        </p:spPr>
        <p:txBody>
          <a:bodyPr>
            <a:normAutofit fontScale="77500" lnSpcReduction="20000"/>
          </a:bodyPr>
          <a:lstStyle/>
          <a:p>
            <a:pPr algn="just"/>
            <a:r>
              <a:rPr lang="tr-TR" dirty="0"/>
              <a:t>Amaç ve hedeflerin gerçekleştirilmesine ilişkin gelişmelerin belirli bir </a:t>
            </a:r>
            <a:r>
              <a:rPr lang="tr-TR" dirty="0" smtClean="0"/>
              <a:t>sıklıkla raporlanması </a:t>
            </a:r>
            <a:r>
              <a:rPr lang="tr-TR" dirty="0"/>
              <a:t>ve ilgili taraflar ile kurum içi ve kurum dışı </a:t>
            </a:r>
            <a:r>
              <a:rPr lang="tr-TR" dirty="0" smtClean="0"/>
              <a:t>mercilerin değerlendirmesine </a:t>
            </a:r>
            <a:r>
              <a:rPr lang="tr-TR" dirty="0"/>
              <a:t>sunulması, izleme faaliyetlerini oluşturur</a:t>
            </a:r>
            <a:r>
              <a:rPr lang="tr-TR" dirty="0" smtClean="0"/>
              <a:t>.</a:t>
            </a:r>
            <a:endParaRPr lang="tr-TR" dirty="0"/>
          </a:p>
          <a:p>
            <a:pPr algn="just"/>
            <a:r>
              <a:rPr lang="tr-TR" dirty="0"/>
              <a:t>İzleme, yönetime yardımcı olan sistemli bir faaliyettir. Raporlama </a:t>
            </a:r>
            <a:r>
              <a:rPr lang="tr-TR" dirty="0" smtClean="0"/>
              <a:t>izleme faaliyetinin </a:t>
            </a:r>
            <a:r>
              <a:rPr lang="tr-TR" dirty="0"/>
              <a:t>temel aracıdır. İzleme raporları objektif olmalıdır. İlerleme </a:t>
            </a:r>
            <a:r>
              <a:rPr lang="tr-TR" dirty="0" smtClean="0"/>
              <a:t>sağlanan alanlar </a:t>
            </a:r>
            <a:r>
              <a:rPr lang="tr-TR" dirty="0"/>
              <a:t>yanında, ilerleme sağlanamayan konular da rapor edilmelidir.</a:t>
            </a:r>
          </a:p>
        </p:txBody>
      </p:sp>
      <p:sp>
        <p:nvSpPr>
          <p:cNvPr id="4" name="Veri Yer Tutucusu 3"/>
          <p:cNvSpPr>
            <a:spLocks noGrp="1"/>
          </p:cNvSpPr>
          <p:nvPr>
            <p:ph type="dt" sz="half" idx="10"/>
          </p:nvPr>
        </p:nvSpPr>
        <p:spPr/>
        <p:txBody>
          <a:bodyPr/>
          <a:lstStyle/>
          <a:p>
            <a:fld id="{8C5A6C13-5193-4504-B394-9A3ABD7DF5BF}" type="datetime1">
              <a:rPr lang="tr-TR" smtClean="0"/>
              <a:pPr/>
              <a:t>20.03.2015</a:t>
            </a:fld>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31</a:t>
            </a:fld>
            <a:endParaRPr lang="tr-TR" dirty="0"/>
          </a:p>
        </p:txBody>
      </p:sp>
      <p:pic>
        <p:nvPicPr>
          <p:cNvPr id="6146" name="Picture 2" descr="http://www.abglobal.com.tr/110-large/marka-izleme-ve-takip-anlamasi-12-li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988840"/>
            <a:ext cx="2159000" cy="2448272"/>
          </a:xfrm>
          <a:prstGeom prst="rect">
            <a:avLst/>
          </a:prstGeom>
        </p:spPr>
        <p:style>
          <a:lnRef idx="2">
            <a:schemeClr val="dk1"/>
          </a:lnRef>
          <a:fillRef idx="1">
            <a:schemeClr val="lt1"/>
          </a:fillRef>
          <a:effectRef idx="0">
            <a:schemeClr val="dk1"/>
          </a:effectRef>
          <a:fontRef idx="minor">
            <a:schemeClr val="dk1"/>
          </a:fontRef>
        </p:style>
      </p:pic>
      <p:sp>
        <p:nvSpPr>
          <p:cNvPr id="7" name="Dikdörtgen 6"/>
          <p:cNvSpPr/>
          <p:nvPr/>
        </p:nvSpPr>
        <p:spPr>
          <a:xfrm>
            <a:off x="2133587" y="509419"/>
            <a:ext cx="7181081" cy="584775"/>
          </a:xfrm>
          <a:prstGeom prst="rect">
            <a:avLst/>
          </a:prstGeom>
        </p:spPr>
        <p:txBody>
          <a:bodyPr wrap="square">
            <a:spAutoFit/>
          </a:bodyPr>
          <a:lstStyle/>
          <a:p>
            <a:pPr lvl="0" algn="ctr">
              <a:spcBef>
                <a:spcPct val="0"/>
              </a:spcBef>
            </a:pPr>
            <a:r>
              <a:rPr lang="tr-TR" sz="3200" b="1" dirty="0">
                <a:solidFill>
                  <a:prstClr val="white"/>
                </a:solidFill>
              </a:rPr>
              <a:t>2. İZLEME VE DEĞERLENDİRME</a:t>
            </a:r>
            <a:endParaRPr lang="tr-TR" sz="3200" dirty="0">
              <a:solidFill>
                <a:prstClr val="white"/>
              </a:solidFill>
            </a:endParaRPr>
          </a:p>
        </p:txBody>
      </p:sp>
    </p:spTree>
    <p:extLst>
      <p:ext uri="{BB962C8B-B14F-4D97-AF65-F5344CB8AC3E}">
        <p14:creationId xmlns:p14="http://schemas.microsoft.com/office/powerpoint/2010/main" val="876504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412776"/>
            <a:ext cx="5688632" cy="5184576"/>
          </a:xfrm>
          <a:noFill/>
          <a:ln>
            <a:noFill/>
          </a:ln>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tr-TR" dirty="0"/>
              <a:t>Stratejik planlama sürecinde, izleme ve değerlendirme faaliyetleri sonucunda </a:t>
            </a:r>
            <a:r>
              <a:rPr lang="tr-TR" dirty="0" smtClean="0"/>
              <a:t>elde edilen </a:t>
            </a:r>
            <a:r>
              <a:rPr lang="tr-TR" dirty="0"/>
              <a:t>bilgiler kullanılarak, stratejik plan gözden geçirilir, hedeflenen ve </a:t>
            </a:r>
            <a:r>
              <a:rPr lang="tr-TR" dirty="0" smtClean="0"/>
              <a:t>ulaşılan sonuçlar </a:t>
            </a:r>
            <a:r>
              <a:rPr lang="tr-TR" dirty="0"/>
              <a:t>karşılaştırılır</a:t>
            </a:r>
            <a:r>
              <a:rPr lang="tr-TR" dirty="0" smtClean="0"/>
              <a:t>. </a:t>
            </a:r>
          </a:p>
          <a:p>
            <a:r>
              <a:rPr lang="tr-TR" dirty="0"/>
              <a:t>İzleme ve değerlendirme süreci kurumsal öğrenmeyi ve buna bağlı </a:t>
            </a:r>
            <a:r>
              <a:rPr lang="tr-TR" dirty="0" smtClean="0"/>
              <a:t>olarak faaliyetlerin </a:t>
            </a:r>
            <a:r>
              <a:rPr lang="tr-TR" dirty="0"/>
              <a:t>sürekli olarak iyileştirilmesini sağlar. Ayrıca, hesap </a:t>
            </a:r>
            <a:r>
              <a:rPr lang="tr-TR" dirty="0" smtClean="0"/>
              <a:t>verme sorumluluğunun </a:t>
            </a:r>
            <a:r>
              <a:rPr lang="tr-TR" dirty="0"/>
              <a:t>oluşturulmasına katkıda bulunur. Stratejik planın izleme </a:t>
            </a:r>
            <a:r>
              <a:rPr lang="tr-TR" dirty="0" smtClean="0"/>
              <a:t>ve değerlendirmeye </a:t>
            </a:r>
            <a:r>
              <a:rPr lang="tr-TR" dirty="0"/>
              <a:t>tabi tutulması şarttır. Aksi takdirde, gerek planın </a:t>
            </a:r>
            <a:r>
              <a:rPr lang="tr-TR" dirty="0" smtClean="0"/>
              <a:t>uygulanmasında gerekse </a:t>
            </a:r>
            <a:r>
              <a:rPr lang="tr-TR" dirty="0"/>
              <a:t>ilgililerin hesap verme sorumluluğu ilkesinin hayata </a:t>
            </a:r>
            <a:r>
              <a:rPr lang="tr-TR" dirty="0" smtClean="0"/>
              <a:t>geçirilmesinde zorluklarla </a:t>
            </a:r>
            <a:r>
              <a:rPr lang="tr-TR" dirty="0"/>
              <a:t>karşılaşılacaktır.</a:t>
            </a:r>
          </a:p>
        </p:txBody>
      </p:sp>
      <p:sp>
        <p:nvSpPr>
          <p:cNvPr id="4" name="Veri Yer Tutucusu 3"/>
          <p:cNvSpPr>
            <a:spLocks noGrp="1"/>
          </p:cNvSpPr>
          <p:nvPr>
            <p:ph type="dt" sz="half" idx="10"/>
          </p:nvPr>
        </p:nvSpPr>
        <p:spPr/>
        <p:txBody>
          <a:bodyPr/>
          <a:lstStyle/>
          <a:p>
            <a:fld id="{3654DE51-EAC7-4B88-AA6B-4023CA88A978}" type="datetime1">
              <a:rPr lang="tr-TR" smtClean="0"/>
              <a:pPr/>
              <a:t>20.03.2015</a:t>
            </a:fld>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32</a:t>
            </a:fld>
            <a:endParaRPr lang="tr-TR" dirty="0"/>
          </a:p>
        </p:txBody>
      </p:sp>
      <p:sp>
        <p:nvSpPr>
          <p:cNvPr id="7" name="Dikdörtgen 6"/>
          <p:cNvSpPr/>
          <p:nvPr/>
        </p:nvSpPr>
        <p:spPr>
          <a:xfrm>
            <a:off x="5940152" y="2060848"/>
            <a:ext cx="2818778" cy="375487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tr-TR" i="1" dirty="0" smtClean="0"/>
              <a:t>“</a:t>
            </a:r>
            <a:r>
              <a:rPr lang="tr-TR" sz="2000" i="1" dirty="0"/>
              <a:t>Savaşın beş kuralı vardır: Ölçme, değerlendirme, hesaplama, kıyaslama ve zafer. Mevzi ölçmeyi, ölçme değerlendirmeyi, değerlendirme hesaplamayı, hesaplama kıyaslamayı, kıyaslama ise zaferi doğurur</a:t>
            </a:r>
            <a:r>
              <a:rPr lang="tr-TR" sz="2000" i="1" dirty="0" smtClean="0"/>
              <a:t>.”</a:t>
            </a:r>
            <a:r>
              <a:rPr lang="tr-TR" sz="2000" i="1" dirty="0"/>
              <a:t> </a:t>
            </a:r>
            <a:endParaRPr lang="tr-TR" sz="2000" i="1" dirty="0" smtClean="0"/>
          </a:p>
          <a:p>
            <a:r>
              <a:rPr lang="tr-TR" sz="2000" i="1" dirty="0" smtClean="0"/>
              <a:t>		Sun </a:t>
            </a:r>
            <a:r>
              <a:rPr lang="tr-TR" sz="2000" i="1" dirty="0" err="1"/>
              <a:t>Tzu</a:t>
            </a:r>
            <a:endParaRPr lang="tr-TR" sz="2000" i="1" dirty="0"/>
          </a:p>
          <a:p>
            <a:endParaRPr lang="tr-TR" dirty="0"/>
          </a:p>
        </p:txBody>
      </p:sp>
      <p:sp>
        <p:nvSpPr>
          <p:cNvPr id="8" name="Dikdörtgen 7"/>
          <p:cNvSpPr/>
          <p:nvPr/>
        </p:nvSpPr>
        <p:spPr>
          <a:xfrm>
            <a:off x="2123728" y="476672"/>
            <a:ext cx="6948264" cy="584775"/>
          </a:xfrm>
          <a:prstGeom prst="rect">
            <a:avLst/>
          </a:prstGeom>
        </p:spPr>
        <p:txBody>
          <a:bodyPr wrap="square">
            <a:spAutoFit/>
          </a:bodyPr>
          <a:lstStyle/>
          <a:p>
            <a:pPr lvl="0" algn="ctr">
              <a:spcBef>
                <a:spcPct val="0"/>
              </a:spcBef>
            </a:pPr>
            <a:r>
              <a:rPr lang="tr-TR" sz="3200" b="1" dirty="0">
                <a:solidFill>
                  <a:prstClr val="white"/>
                </a:solidFill>
              </a:rPr>
              <a:t>2.1. İzleme ve Değerlendirmenin Amacı</a:t>
            </a:r>
          </a:p>
        </p:txBody>
      </p:sp>
    </p:spTree>
    <p:extLst>
      <p:ext uri="{BB962C8B-B14F-4D97-AF65-F5344CB8AC3E}">
        <p14:creationId xmlns:p14="http://schemas.microsoft.com/office/powerpoint/2010/main" val="2404321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CD8A8D21-92EB-40B2-8CF9-035BB655DDF3}"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33</a:t>
            </a:fld>
            <a:endParaRPr lang="tr-TR"/>
          </a:p>
        </p:txBody>
      </p:sp>
      <p:sp>
        <p:nvSpPr>
          <p:cNvPr id="8" name="Metin kutusu 7"/>
          <p:cNvSpPr txBox="1"/>
          <p:nvPr/>
        </p:nvSpPr>
        <p:spPr>
          <a:xfrm>
            <a:off x="2880224" y="1772816"/>
            <a:ext cx="266429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400" dirty="0"/>
              <a:t>Ne yaptık?</a:t>
            </a:r>
          </a:p>
        </p:txBody>
      </p:sp>
      <p:sp>
        <p:nvSpPr>
          <p:cNvPr id="9" name="Dikdörtgen 8"/>
          <p:cNvSpPr/>
          <p:nvPr/>
        </p:nvSpPr>
        <p:spPr>
          <a:xfrm>
            <a:off x="2915816" y="2708920"/>
            <a:ext cx="3503460"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tr-TR" sz="2400" dirty="0"/>
              <a:t>Başardığımızı nasıl anlarız?</a:t>
            </a:r>
          </a:p>
        </p:txBody>
      </p:sp>
      <p:sp>
        <p:nvSpPr>
          <p:cNvPr id="10" name="Dikdörtgen 9"/>
          <p:cNvSpPr/>
          <p:nvPr/>
        </p:nvSpPr>
        <p:spPr>
          <a:xfrm>
            <a:off x="2915816" y="3573016"/>
            <a:ext cx="4272323"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fi-FI" sz="2400" dirty="0"/>
              <a:t>Uygulama ne kadar etkili oluyor?</a:t>
            </a:r>
            <a:endParaRPr lang="tr-TR" sz="2400" dirty="0"/>
          </a:p>
        </p:txBody>
      </p:sp>
      <p:sp>
        <p:nvSpPr>
          <p:cNvPr id="11" name="Dikdörtgen 10"/>
          <p:cNvSpPr/>
          <p:nvPr/>
        </p:nvSpPr>
        <p:spPr>
          <a:xfrm>
            <a:off x="2915816" y="4581128"/>
            <a:ext cx="3029740"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tr-TR" sz="2400" dirty="0"/>
              <a:t>Neler değiştirilmelidir?</a:t>
            </a:r>
          </a:p>
        </p:txBody>
      </p:sp>
      <p:sp>
        <p:nvSpPr>
          <p:cNvPr id="12" name="Dikdörtgen 11"/>
          <p:cNvSpPr/>
          <p:nvPr/>
        </p:nvSpPr>
        <p:spPr>
          <a:xfrm>
            <a:off x="2915816" y="5517232"/>
            <a:ext cx="3436582"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tr-TR" sz="2400" dirty="0"/>
              <a:t>Gözden kaçanlar nelerdir?</a:t>
            </a:r>
          </a:p>
        </p:txBody>
      </p:sp>
      <p:sp>
        <p:nvSpPr>
          <p:cNvPr id="2" name="Dikdörtgen 1"/>
          <p:cNvSpPr/>
          <p:nvPr/>
        </p:nvSpPr>
        <p:spPr>
          <a:xfrm>
            <a:off x="2231232" y="404664"/>
            <a:ext cx="6912768" cy="707886"/>
          </a:xfrm>
          <a:prstGeom prst="rect">
            <a:avLst/>
          </a:prstGeom>
        </p:spPr>
        <p:txBody>
          <a:bodyPr wrap="square">
            <a:spAutoFit/>
          </a:bodyPr>
          <a:lstStyle/>
          <a:p>
            <a:pPr lvl="0"/>
            <a:r>
              <a:rPr lang="tr-TR" sz="2000" dirty="0">
                <a:solidFill>
                  <a:schemeClr val="bg1"/>
                </a:solidFill>
              </a:rPr>
              <a:t>Stratejik planın izlenmesi, değerlendirilmesi ve raporlanması yoluyla başarımızı nasıl izler ve değerlendiririz?</a:t>
            </a:r>
          </a:p>
        </p:txBody>
      </p:sp>
    </p:spTree>
    <p:extLst>
      <p:ext uri="{BB962C8B-B14F-4D97-AF65-F5344CB8AC3E}">
        <p14:creationId xmlns:p14="http://schemas.microsoft.com/office/powerpoint/2010/main" val="3011035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28800"/>
            <a:ext cx="3754760" cy="4653488"/>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0" indent="0">
              <a:buNone/>
            </a:pPr>
            <a:r>
              <a:rPr lang="tr-TR" b="1" i="1" dirty="0"/>
              <a:t>İzleme</a:t>
            </a:r>
            <a:r>
              <a:rPr lang="tr-TR" dirty="0"/>
              <a:t>, stratejik plan uygulamasının sistematik olarak takip edilmesi </a:t>
            </a:r>
            <a:r>
              <a:rPr lang="tr-TR" dirty="0" smtClean="0"/>
              <a:t>ve raporlanmasıdır</a:t>
            </a:r>
            <a:r>
              <a:rPr lang="tr-TR" dirty="0"/>
              <a:t>. </a:t>
            </a:r>
            <a:endParaRPr lang="tr-TR" dirty="0" smtClean="0"/>
          </a:p>
          <a:p>
            <a:pPr marL="0" indent="0">
              <a:buNone/>
            </a:pPr>
            <a:endParaRPr lang="tr-TR" dirty="0" smtClean="0"/>
          </a:p>
          <a:p>
            <a:pPr marL="0" indent="0">
              <a:buNone/>
            </a:pPr>
            <a:r>
              <a:rPr lang="tr-TR" b="1" i="1" dirty="0" smtClean="0"/>
              <a:t>Değerlendirme</a:t>
            </a:r>
            <a:r>
              <a:rPr lang="tr-TR" dirty="0" smtClean="0"/>
              <a:t> </a:t>
            </a:r>
            <a:r>
              <a:rPr lang="tr-TR" dirty="0"/>
              <a:t>ise, uygulama sonuçlarının amaç ve </a:t>
            </a:r>
            <a:r>
              <a:rPr lang="tr-TR" dirty="0" smtClean="0"/>
              <a:t>hedeflere kıyasla </a:t>
            </a:r>
            <a:r>
              <a:rPr lang="tr-TR" dirty="0"/>
              <a:t>ölçülmesi ve söz konusu amaç ve hedeflerin tutarlılık ve </a:t>
            </a:r>
            <a:r>
              <a:rPr lang="tr-TR" dirty="0" smtClean="0"/>
              <a:t>uygunluğunun analizidir</a:t>
            </a:r>
            <a:r>
              <a:rPr lang="tr-TR" dirty="0"/>
              <a:t>.</a:t>
            </a:r>
          </a:p>
        </p:txBody>
      </p:sp>
      <p:sp>
        <p:nvSpPr>
          <p:cNvPr id="4" name="Veri Yer Tutucusu 3"/>
          <p:cNvSpPr>
            <a:spLocks noGrp="1"/>
          </p:cNvSpPr>
          <p:nvPr>
            <p:ph type="dt" sz="half" idx="10"/>
          </p:nvPr>
        </p:nvSpPr>
        <p:spPr/>
        <p:txBody>
          <a:bodyPr/>
          <a:lstStyle/>
          <a:p>
            <a:fld id="{DB0AA4C5-98EE-4EE5-9895-66607EA47DFA}"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34</a:t>
            </a:fld>
            <a:endParaRPr lang="tr-TR"/>
          </a:p>
        </p:txBody>
      </p:sp>
      <p:sp>
        <p:nvSpPr>
          <p:cNvPr id="7" name="Metin kutusu 6"/>
          <p:cNvSpPr txBox="1"/>
          <p:nvPr/>
        </p:nvSpPr>
        <p:spPr>
          <a:xfrm>
            <a:off x="4499992" y="1783844"/>
            <a:ext cx="4464496" cy="40934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600" b="1" i="1" dirty="0"/>
              <a:t>Performans değerlendirmesi</a:t>
            </a:r>
            <a:r>
              <a:rPr lang="tr-TR" sz="2600" dirty="0"/>
              <a:t>, kamu idarelerinin belirledikleri stratejik amaç ve hedeflere ulaşmak için izledikleri yolun, performans hedeflerine ulaşmak üzere kullanılan yöntemler ile yürütülen faaliyet ve projelerin ve bunların sonucunda elde edilen çıktı ve sonuçların değerlendirilmesidir. </a:t>
            </a:r>
          </a:p>
        </p:txBody>
      </p:sp>
      <p:sp>
        <p:nvSpPr>
          <p:cNvPr id="8" name="Dikdörtgen 7"/>
          <p:cNvSpPr/>
          <p:nvPr/>
        </p:nvSpPr>
        <p:spPr>
          <a:xfrm>
            <a:off x="2051720" y="437991"/>
            <a:ext cx="6480720" cy="584775"/>
          </a:xfrm>
          <a:prstGeom prst="rect">
            <a:avLst/>
          </a:prstGeom>
        </p:spPr>
        <p:txBody>
          <a:bodyPr wrap="square">
            <a:spAutoFit/>
          </a:bodyPr>
          <a:lstStyle/>
          <a:p>
            <a:pPr lvl="0" algn="ctr">
              <a:spcBef>
                <a:spcPct val="0"/>
              </a:spcBef>
            </a:pPr>
            <a:r>
              <a:rPr lang="tr-TR" sz="3200" b="1" dirty="0">
                <a:solidFill>
                  <a:prstClr val="white"/>
                </a:solidFill>
              </a:rPr>
              <a:t>2</a:t>
            </a:r>
            <a:r>
              <a:rPr lang="es-ES" sz="3200" b="1" dirty="0">
                <a:solidFill>
                  <a:prstClr val="white"/>
                </a:solidFill>
              </a:rPr>
              <a:t>.2. Temel </a:t>
            </a:r>
            <a:r>
              <a:rPr lang="tr-TR" sz="3200" b="1" dirty="0">
                <a:solidFill>
                  <a:prstClr val="white"/>
                </a:solidFill>
              </a:rPr>
              <a:t>K</a:t>
            </a:r>
            <a:r>
              <a:rPr lang="es-ES" sz="3200" b="1" dirty="0">
                <a:solidFill>
                  <a:prstClr val="white"/>
                </a:solidFill>
              </a:rPr>
              <a:t>avramlar</a:t>
            </a:r>
          </a:p>
        </p:txBody>
      </p:sp>
    </p:spTree>
    <p:extLst>
      <p:ext uri="{BB962C8B-B14F-4D97-AF65-F5344CB8AC3E}">
        <p14:creationId xmlns:p14="http://schemas.microsoft.com/office/powerpoint/2010/main" val="4047563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27B99CF2-731D-45D0-BD8A-F13A497B6F20}"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35</a:t>
            </a:fld>
            <a:endParaRPr lang="tr-TR"/>
          </a:p>
        </p:txBody>
      </p:sp>
      <p:graphicFrame>
        <p:nvGraphicFramePr>
          <p:cNvPr id="9" name="Diyagram 8"/>
          <p:cNvGraphicFramePr/>
          <p:nvPr>
            <p:extLst>
              <p:ext uri="{D42A27DB-BD31-4B8C-83A1-F6EECF244321}">
                <p14:modId xmlns:p14="http://schemas.microsoft.com/office/powerpoint/2010/main" val="607706147"/>
              </p:ext>
            </p:extLst>
          </p:nvPr>
        </p:nvGraphicFramePr>
        <p:xfrm>
          <a:off x="467544" y="1196752"/>
          <a:ext cx="828092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p:cNvSpPr/>
          <p:nvPr/>
        </p:nvSpPr>
        <p:spPr>
          <a:xfrm>
            <a:off x="2123728" y="476672"/>
            <a:ext cx="7020272" cy="584775"/>
          </a:xfrm>
          <a:prstGeom prst="rect">
            <a:avLst/>
          </a:prstGeom>
        </p:spPr>
        <p:txBody>
          <a:bodyPr wrap="square">
            <a:spAutoFit/>
          </a:bodyPr>
          <a:lstStyle/>
          <a:p>
            <a:pPr lvl="0" algn="ctr">
              <a:spcBef>
                <a:spcPct val="0"/>
              </a:spcBef>
            </a:pPr>
            <a:r>
              <a:rPr lang="tr-TR" sz="3200" b="1" dirty="0">
                <a:solidFill>
                  <a:prstClr val="white"/>
                </a:solidFill>
              </a:rPr>
              <a:t>2.3. Performans değerlendirmesi</a:t>
            </a:r>
          </a:p>
        </p:txBody>
      </p:sp>
    </p:spTree>
    <p:extLst>
      <p:ext uri="{BB962C8B-B14F-4D97-AF65-F5344CB8AC3E}">
        <p14:creationId xmlns:p14="http://schemas.microsoft.com/office/powerpoint/2010/main" val="332408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0000">
            <a:alpha val="20000"/>
          </a:srgb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4906888" cy="5721499"/>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buNone/>
            </a:pPr>
            <a:r>
              <a:rPr lang="tr-TR" b="1" i="1" dirty="0" smtClean="0"/>
              <a:t>Değerlendirme</a:t>
            </a:r>
            <a:r>
              <a:rPr lang="tr-TR" b="1" i="1" dirty="0"/>
              <a:t>,</a:t>
            </a:r>
          </a:p>
          <a:p>
            <a:pPr>
              <a:buFont typeface="Wingdings" panose="05000000000000000000" pitchFamily="2" charset="2"/>
              <a:buChar char="ü"/>
            </a:pPr>
            <a:r>
              <a:rPr lang="tr-TR" dirty="0" smtClean="0"/>
              <a:t>Karar </a:t>
            </a:r>
            <a:r>
              <a:rPr lang="tr-TR" dirty="0"/>
              <a:t>alma süreçlerinin </a:t>
            </a:r>
            <a:r>
              <a:rPr lang="tr-TR" dirty="0" smtClean="0"/>
              <a:t>güçlendirilmesine,</a:t>
            </a:r>
          </a:p>
          <a:p>
            <a:pPr>
              <a:buFont typeface="Wingdings" panose="05000000000000000000" pitchFamily="2" charset="2"/>
              <a:buChar char="ü"/>
            </a:pPr>
            <a:r>
              <a:rPr lang="tr-TR" dirty="0" smtClean="0"/>
              <a:t>Yöneticilerin </a:t>
            </a:r>
            <a:r>
              <a:rPr lang="tr-TR" dirty="0"/>
              <a:t>geleceğe ilişkin olarak doğru kararlar </a:t>
            </a:r>
            <a:r>
              <a:rPr lang="tr-TR" dirty="0" smtClean="0"/>
              <a:t>vermesine,</a:t>
            </a:r>
          </a:p>
          <a:p>
            <a:pPr>
              <a:buFont typeface="Wingdings" panose="05000000000000000000" pitchFamily="2" charset="2"/>
              <a:buChar char="ü"/>
            </a:pPr>
            <a:r>
              <a:rPr lang="tr-TR" dirty="0" smtClean="0"/>
              <a:t>İyileştirme </a:t>
            </a:r>
            <a:r>
              <a:rPr lang="tr-TR" dirty="0"/>
              <a:t>planlarının hazırlanmasına ve kurumsal öğrenmeye</a:t>
            </a:r>
            <a:r>
              <a:rPr lang="tr-TR" dirty="0" smtClean="0"/>
              <a:t>,</a:t>
            </a:r>
          </a:p>
          <a:p>
            <a:pPr>
              <a:buFont typeface="Wingdings" panose="05000000000000000000" pitchFamily="2" charset="2"/>
              <a:buChar char="ü"/>
            </a:pPr>
            <a:r>
              <a:rPr lang="tr-TR" dirty="0" smtClean="0"/>
              <a:t> </a:t>
            </a:r>
            <a:r>
              <a:rPr lang="tr-TR" dirty="0"/>
              <a:t>Kaynakların ekonomik ve verimli kullanılmasına,</a:t>
            </a:r>
          </a:p>
          <a:p>
            <a:pPr marL="0" indent="0">
              <a:buNone/>
            </a:pPr>
            <a:r>
              <a:rPr lang="tr-TR" dirty="0"/>
              <a:t>olanak sağlar, kurumsal politika ve stratejilerin geliştirilmesine yardımcı olur. </a:t>
            </a:r>
            <a:endParaRPr lang="tr-TR" dirty="0" smtClean="0"/>
          </a:p>
          <a:p>
            <a:pPr marL="0" indent="0">
              <a:buNone/>
            </a:pPr>
            <a:r>
              <a:rPr lang="tr-TR" dirty="0" smtClean="0"/>
              <a:t>Stratejik </a:t>
            </a:r>
            <a:r>
              <a:rPr lang="tr-TR" dirty="0"/>
              <a:t>planın başarısını ölçmek amacıyla, performans programları üzerinden gerçekleştirilen performans izlemesi ile</a:t>
            </a:r>
            <a:r>
              <a:rPr lang="tr-TR" dirty="0" smtClean="0"/>
              <a:t>;</a:t>
            </a:r>
          </a:p>
          <a:p>
            <a:pPr>
              <a:buFont typeface="Wingdings" panose="05000000000000000000" pitchFamily="2" charset="2"/>
              <a:buChar char="§"/>
            </a:pPr>
            <a:r>
              <a:rPr lang="tr-TR" dirty="0" smtClean="0"/>
              <a:t> </a:t>
            </a:r>
            <a:r>
              <a:rPr lang="tr-TR" dirty="0"/>
              <a:t>Stratejik amaç ve hedeflerin gerçekleşme durumlarını tespit </a:t>
            </a:r>
            <a:r>
              <a:rPr lang="tr-TR" dirty="0" smtClean="0"/>
              <a:t>etmek,</a:t>
            </a:r>
          </a:p>
          <a:p>
            <a:pPr>
              <a:buFont typeface="Wingdings" panose="05000000000000000000" pitchFamily="2" charset="2"/>
              <a:buChar char="§"/>
            </a:pPr>
            <a:r>
              <a:rPr lang="tr-TR" dirty="0" smtClean="0"/>
              <a:t>Performans </a:t>
            </a:r>
            <a:r>
              <a:rPr lang="tr-TR" dirty="0"/>
              <a:t>sapmalarını ve nedenlerini gözlemlemek</a:t>
            </a:r>
            <a:r>
              <a:rPr lang="tr-TR" dirty="0" smtClean="0"/>
              <a:t>,</a:t>
            </a:r>
          </a:p>
          <a:p>
            <a:pPr>
              <a:buFont typeface="Wingdings" panose="05000000000000000000" pitchFamily="2" charset="2"/>
              <a:buChar char="§"/>
            </a:pPr>
            <a:r>
              <a:rPr lang="tr-TR" dirty="0" smtClean="0"/>
              <a:t> </a:t>
            </a:r>
            <a:r>
              <a:rPr lang="tr-TR" dirty="0"/>
              <a:t>Stratejik Planın uygulamasını izlemek,</a:t>
            </a:r>
          </a:p>
          <a:p>
            <a:pPr marL="0" indent="0">
              <a:buNone/>
            </a:pPr>
            <a:r>
              <a:rPr lang="tr-TR" dirty="0"/>
              <a:t>mümkün olmaktadır.</a:t>
            </a:r>
          </a:p>
        </p:txBody>
      </p:sp>
      <p:sp>
        <p:nvSpPr>
          <p:cNvPr id="4" name="Veri Yer Tutucusu 3"/>
          <p:cNvSpPr>
            <a:spLocks noGrp="1"/>
          </p:cNvSpPr>
          <p:nvPr>
            <p:ph type="dt" sz="half" idx="10"/>
          </p:nvPr>
        </p:nvSpPr>
        <p:spPr/>
        <p:txBody>
          <a:bodyPr/>
          <a:lstStyle/>
          <a:p>
            <a:fld id="{358AE959-9EDC-4D42-86AD-1254C61AC286}"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36</a:t>
            </a:fld>
            <a:endParaRPr lang="tr-TR"/>
          </a:p>
        </p:txBody>
      </p:sp>
      <p:sp>
        <p:nvSpPr>
          <p:cNvPr id="7" name="Dikdörtgen 6"/>
          <p:cNvSpPr/>
          <p:nvPr/>
        </p:nvSpPr>
        <p:spPr>
          <a:xfrm>
            <a:off x="5580112" y="2636912"/>
            <a:ext cx="3240360"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dirty="0"/>
              <a:t>Kamu idarelerinde, stratejik amaç ve hedeflere ulaşmak için izlenen yolun, hedeflere ulaşmak üzere kullanılan yöntemler ile yürütülen faaliyet ve projelerin ve bunların sonucunda elde edilen çıktı ve sonuçların, kısacası performans programının ve dolayısıyla stratejik planın başarısını ölçmek amacıyla performans değerlendirmesi yapılır.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04663"/>
            <a:ext cx="3186012" cy="19606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100990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514809"/>
            <a:ext cx="5904656" cy="4938527"/>
          </a:xfrm>
          <a:noFill/>
          <a:ln>
            <a:noFill/>
          </a:ln>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lvl="0"/>
            <a:r>
              <a:rPr lang="tr-TR" dirty="0"/>
              <a:t>Performans değerlendirmesi yapılırken ele alınan konuların idarenin misyon ve vizyonu ile ilişkisi her zaman göz önünde tutulmalıdır.</a:t>
            </a:r>
          </a:p>
          <a:p>
            <a:pPr lvl="0"/>
            <a:r>
              <a:rPr lang="tr-TR" dirty="0"/>
              <a:t>Performans değerlendirmesi yapılırken sadece büyük çaplı harcama gerektiren faaliyet ve projeler ele alınmamalıdır. Küçük çaplı faaliyet ve projelerin de etkilerinin önemli olabileceği göz önünde tutulmalıdır.</a:t>
            </a:r>
          </a:p>
          <a:p>
            <a:pPr lvl="0"/>
            <a:r>
              <a:rPr lang="tr-TR" dirty="0"/>
              <a:t>Performans değerlendirmesinin mali saydamlığı ve hesap verebilirliği sağlamanın önemli bir aracı olduğu unutulmamalı ve sonuçlar tüm yönleriyle ortaya konmalıdır.</a:t>
            </a:r>
          </a:p>
          <a:p>
            <a:endParaRPr lang="tr-TR" dirty="0"/>
          </a:p>
        </p:txBody>
      </p:sp>
      <p:sp>
        <p:nvSpPr>
          <p:cNvPr id="4" name="Veri Yer Tutucusu 3"/>
          <p:cNvSpPr>
            <a:spLocks noGrp="1"/>
          </p:cNvSpPr>
          <p:nvPr>
            <p:ph type="dt" sz="half" idx="10"/>
          </p:nvPr>
        </p:nvSpPr>
        <p:spPr/>
        <p:txBody>
          <a:bodyPr/>
          <a:lstStyle/>
          <a:p>
            <a:fld id="{EC346EDC-E08B-4406-929E-7C20F72FDE41}"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37</a:t>
            </a:fld>
            <a:endParaRPr lang="tr-TR"/>
          </a:p>
        </p:txBody>
      </p:sp>
      <p:sp>
        <p:nvSpPr>
          <p:cNvPr id="7" name="Dikdörtgen 6"/>
          <p:cNvSpPr/>
          <p:nvPr/>
        </p:nvSpPr>
        <p:spPr>
          <a:xfrm>
            <a:off x="6300192" y="1988840"/>
            <a:ext cx="2286000" cy="369331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dirty="0"/>
              <a:t>Eğer bile bile gücünüzün yettiğinden daha azını olmayı planlıyorsanız; sizi uyarırım hayatınızın geri kalan kısmında mutsuz olacaksınız, kendi yeteneklerinizden ve olanaklarınızdan kaçıyor olacaksınız.</a:t>
            </a:r>
          </a:p>
          <a:p>
            <a:endParaRPr lang="tr-TR" dirty="0"/>
          </a:p>
          <a:p>
            <a:r>
              <a:rPr lang="tr-TR" b="1" i="1" dirty="0"/>
              <a:t>Abraham </a:t>
            </a:r>
            <a:r>
              <a:rPr lang="tr-TR" b="1" i="1" dirty="0" err="1"/>
              <a:t>Maslow</a:t>
            </a:r>
            <a:endParaRPr lang="tr-TR" b="1" i="1" dirty="0"/>
          </a:p>
        </p:txBody>
      </p:sp>
      <p:sp>
        <p:nvSpPr>
          <p:cNvPr id="8" name="Dikdörtgen 7"/>
          <p:cNvSpPr/>
          <p:nvPr/>
        </p:nvSpPr>
        <p:spPr>
          <a:xfrm>
            <a:off x="1647945" y="476672"/>
            <a:ext cx="7579096" cy="523220"/>
          </a:xfrm>
          <a:prstGeom prst="rect">
            <a:avLst/>
          </a:prstGeom>
        </p:spPr>
        <p:txBody>
          <a:bodyPr wrap="square">
            <a:spAutoFit/>
          </a:bodyPr>
          <a:lstStyle/>
          <a:p>
            <a:pPr lvl="0" algn="ctr">
              <a:spcBef>
                <a:spcPct val="0"/>
              </a:spcBef>
            </a:pPr>
            <a:r>
              <a:rPr lang="tr-TR" sz="2800" b="1" dirty="0">
                <a:solidFill>
                  <a:prstClr val="white"/>
                </a:solidFill>
              </a:rPr>
              <a:t>Değerlendirmede Dikkat Edilecek Hususlar</a:t>
            </a:r>
          </a:p>
        </p:txBody>
      </p:sp>
    </p:spTree>
    <p:extLst>
      <p:ext uri="{BB962C8B-B14F-4D97-AF65-F5344CB8AC3E}">
        <p14:creationId xmlns:p14="http://schemas.microsoft.com/office/powerpoint/2010/main" val="653730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0000">
            <a:alpha val="20000"/>
          </a:srgb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32156"/>
            <a:ext cx="4690864" cy="5544616"/>
          </a:xfrm>
          <a:noFill/>
          <a:ln>
            <a:noFill/>
          </a:ln>
        </p:spPr>
        <p:style>
          <a:lnRef idx="2">
            <a:schemeClr val="dk1"/>
          </a:lnRef>
          <a:fillRef idx="1">
            <a:schemeClr val="lt1"/>
          </a:fillRef>
          <a:effectRef idx="0">
            <a:schemeClr val="dk1"/>
          </a:effectRef>
          <a:fontRef idx="minor">
            <a:schemeClr val="dk1"/>
          </a:fontRef>
        </p:style>
        <p:txBody>
          <a:bodyPr>
            <a:normAutofit fontScale="77500" lnSpcReduction="20000"/>
          </a:bodyPr>
          <a:lstStyle/>
          <a:p>
            <a:pPr lvl="0"/>
            <a:r>
              <a:rPr lang="tr-TR" dirty="0"/>
              <a:t>Performans değerlendirme sonuçları ile karar alma süreçleri arasında bağlantı kurulmalıdır.</a:t>
            </a:r>
          </a:p>
          <a:p>
            <a:pPr lvl="0"/>
            <a:r>
              <a:rPr lang="tr-TR" dirty="0"/>
              <a:t>Değerlendirme katılımcı yöntemlerle yapılmalı, yöntemler ve sonuçlar taraflarla paylaşılmalı ve bu suretle tarafların sonuçlara güveni sağlanmalıdır.</a:t>
            </a:r>
          </a:p>
          <a:p>
            <a:pPr lvl="0"/>
            <a:r>
              <a:rPr lang="tr-TR" dirty="0"/>
              <a:t>Performans değerlendirmesinin kalitesinin tecrübe düzeyine, düzenli yapılmasına ve kurumsallaşmayla doğru orantılı olduğu göz ardı edilmemelidir. Kısa dönemde önemli sonuçlar beklenmemelidir.</a:t>
            </a:r>
          </a:p>
        </p:txBody>
      </p:sp>
      <p:sp>
        <p:nvSpPr>
          <p:cNvPr id="4" name="Veri Yer Tutucusu 3"/>
          <p:cNvSpPr>
            <a:spLocks noGrp="1"/>
          </p:cNvSpPr>
          <p:nvPr>
            <p:ph type="dt" sz="half" idx="10"/>
          </p:nvPr>
        </p:nvSpPr>
        <p:spPr/>
        <p:txBody>
          <a:bodyPr/>
          <a:lstStyle/>
          <a:p>
            <a:fld id="{3F8218EB-4DED-4280-AE3A-787F2E95A1B1}"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38</a:t>
            </a:fld>
            <a:endParaRPr lang="tr-TR"/>
          </a:p>
        </p:txBody>
      </p:sp>
      <p:pic>
        <p:nvPicPr>
          <p:cNvPr id="8194" name="Picture 2" descr="https://encrypted-tbn1.gstatic.com/images?q=tbn:ANd9GcTVgtcVE3r_7sgFwRyeXIizKfkUr2pgbko25F5hTfXGfiBofiQwS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340767"/>
            <a:ext cx="3560304" cy="412739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087008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solidFill>
                  <a:schemeClr val="bg1"/>
                </a:solidFill>
              </a:rPr>
              <a:t>UYGULAMA ADIMLARI</a:t>
            </a:r>
            <a:endParaRPr lang="tr-TR" sz="3600" b="1" dirty="0">
              <a:solidFill>
                <a:schemeClr val="bg1"/>
              </a:solidFill>
            </a:endParaRPr>
          </a:p>
        </p:txBody>
      </p:sp>
      <p:sp>
        <p:nvSpPr>
          <p:cNvPr id="3" name="İçerik Yer Tutucusu 2"/>
          <p:cNvSpPr>
            <a:spLocks noGrp="1"/>
          </p:cNvSpPr>
          <p:nvPr>
            <p:ph idx="1"/>
          </p:nvPr>
        </p:nvSpPr>
        <p:spPr/>
        <p:txBody>
          <a:bodyPr>
            <a:normAutofit fontScale="70000" lnSpcReduction="20000"/>
          </a:bodyPr>
          <a:lstStyle/>
          <a:p>
            <a:pPr marL="514350" lvl="0" indent="-514350">
              <a:buFont typeface="+mj-lt"/>
              <a:buAutoNum type="arabicPeriod"/>
            </a:pPr>
            <a:r>
              <a:rPr lang="tr-TR" dirty="0"/>
              <a:t>İzleme ve değerlendirme </a:t>
            </a:r>
            <a:r>
              <a:rPr lang="tr-TR" dirty="0" smtClean="0"/>
              <a:t>kavramlarının açıklanması</a:t>
            </a:r>
            <a:endParaRPr lang="tr-TR" dirty="0"/>
          </a:p>
          <a:p>
            <a:pPr marL="514350" lvl="0" indent="-514350">
              <a:buFont typeface="+mj-lt"/>
              <a:buAutoNum type="arabicPeriod"/>
            </a:pPr>
            <a:r>
              <a:rPr lang="tr-TR" dirty="0"/>
              <a:t>İzleme ve değerlendirmenin </a:t>
            </a:r>
            <a:r>
              <a:rPr lang="tr-TR" dirty="0" smtClean="0"/>
              <a:t>öneminin </a:t>
            </a:r>
            <a:r>
              <a:rPr lang="tr-TR" dirty="0"/>
              <a:t>ilgili </a:t>
            </a:r>
            <a:r>
              <a:rPr lang="tr-TR" dirty="0" smtClean="0"/>
              <a:t>mevzuat(5018 </a:t>
            </a:r>
            <a:r>
              <a:rPr lang="tr-TR" dirty="0"/>
              <a:t>sayılı Kanun) hükümlerinden de yararlanılarak ortaya </a:t>
            </a:r>
            <a:r>
              <a:rPr lang="tr-TR" dirty="0" smtClean="0"/>
              <a:t>konması</a:t>
            </a:r>
            <a:endParaRPr lang="tr-TR" dirty="0"/>
          </a:p>
          <a:p>
            <a:pPr marL="514350" lvl="0" indent="-514350">
              <a:buFont typeface="+mj-lt"/>
              <a:buAutoNum type="arabicPeriod"/>
            </a:pPr>
            <a:r>
              <a:rPr lang="tr-TR" dirty="0" smtClean="0"/>
              <a:t>Stratejik </a:t>
            </a:r>
            <a:r>
              <a:rPr lang="tr-TR" dirty="0"/>
              <a:t>planın izleme ve değerlendirmesinin nasıl </a:t>
            </a:r>
            <a:r>
              <a:rPr lang="tr-TR" dirty="0" smtClean="0"/>
              <a:t>yapılacağının belirtilmesi</a:t>
            </a:r>
            <a:endParaRPr lang="tr-TR" dirty="0"/>
          </a:p>
          <a:p>
            <a:pPr marL="514350" lvl="0" indent="-514350">
              <a:buFont typeface="+mj-lt"/>
              <a:buAutoNum type="arabicPeriod"/>
            </a:pPr>
            <a:r>
              <a:rPr lang="tr-TR" dirty="0" smtClean="0"/>
              <a:t>Stratejilerden </a:t>
            </a:r>
            <a:r>
              <a:rPr lang="tr-TR" dirty="0"/>
              <a:t>sorumlu </a:t>
            </a:r>
            <a:r>
              <a:rPr lang="tr-TR" dirty="0" smtClean="0"/>
              <a:t>birimlerin belirtilmesi</a:t>
            </a:r>
            <a:endParaRPr lang="tr-TR" dirty="0"/>
          </a:p>
          <a:p>
            <a:pPr marL="514350" lvl="0" indent="-514350">
              <a:buFont typeface="+mj-lt"/>
              <a:buAutoNum type="arabicPeriod"/>
            </a:pPr>
            <a:r>
              <a:rPr lang="tr-TR" dirty="0"/>
              <a:t>İzleme ve değerlendirmenin hangi periyotlarla </a:t>
            </a:r>
            <a:r>
              <a:rPr lang="tr-TR" dirty="0" smtClean="0"/>
              <a:t>yapılacağının </a:t>
            </a:r>
            <a:r>
              <a:rPr lang="tr-TR" dirty="0"/>
              <a:t>belirtilmesi</a:t>
            </a:r>
          </a:p>
          <a:p>
            <a:pPr marL="514350" lvl="0" indent="-514350">
              <a:buFont typeface="+mj-lt"/>
              <a:buAutoNum type="arabicPeriod"/>
            </a:pPr>
            <a:r>
              <a:rPr lang="tr-TR" dirty="0" smtClean="0"/>
              <a:t>Belli </a:t>
            </a:r>
            <a:r>
              <a:rPr lang="tr-TR" dirty="0"/>
              <a:t>periyotlarla gerçekleştirilen izleme ve değerlendirme faaliyetlerinin sonuçlarının nasıl </a:t>
            </a:r>
            <a:r>
              <a:rPr lang="tr-TR" dirty="0" smtClean="0"/>
              <a:t>raporlanacağının açıklanması</a:t>
            </a:r>
            <a:endParaRPr lang="tr-TR" dirty="0"/>
          </a:p>
          <a:p>
            <a:pPr marL="514350" lvl="0" indent="-514350">
              <a:buFont typeface="+mj-lt"/>
              <a:buAutoNum type="arabicPeriod"/>
            </a:pPr>
            <a:r>
              <a:rPr lang="tr-TR" dirty="0"/>
              <a:t>İzleme ve değerlendirme sonuçlarına ilişkin raporların üst yönetim ve paydaşlarla </a:t>
            </a:r>
            <a:r>
              <a:rPr lang="tr-TR" dirty="0" smtClean="0"/>
              <a:t>paylaşılacağının </a:t>
            </a:r>
            <a:r>
              <a:rPr lang="tr-TR" dirty="0"/>
              <a:t>belirtilmesi</a:t>
            </a:r>
          </a:p>
          <a:p>
            <a:pPr marL="514350" lvl="0" indent="-514350">
              <a:buFont typeface="+mj-lt"/>
              <a:buAutoNum type="arabicPeriod"/>
            </a:pPr>
            <a:r>
              <a:rPr lang="tr-TR" dirty="0" smtClean="0"/>
              <a:t>İzleme </a:t>
            </a:r>
            <a:r>
              <a:rPr lang="tr-TR" dirty="0"/>
              <a:t>ve değerlendirme sonuçlarından nasıl </a:t>
            </a:r>
            <a:r>
              <a:rPr lang="tr-TR" dirty="0" smtClean="0"/>
              <a:t>yararlanılacağının açıklanması</a:t>
            </a:r>
            <a:endParaRPr lang="tr-TR" dirty="0"/>
          </a:p>
          <a:p>
            <a:pPr marL="0" indent="0">
              <a:buNone/>
            </a:pPr>
            <a:endParaRPr lang="tr-TR" dirty="0"/>
          </a:p>
        </p:txBody>
      </p:sp>
      <p:sp>
        <p:nvSpPr>
          <p:cNvPr id="4" name="Veri Yer Tutucusu 3"/>
          <p:cNvSpPr>
            <a:spLocks noGrp="1"/>
          </p:cNvSpPr>
          <p:nvPr>
            <p:ph type="dt" sz="half" idx="10"/>
          </p:nvPr>
        </p:nvSpPr>
        <p:spPr/>
        <p:txBody>
          <a:bodyPr/>
          <a:lstStyle/>
          <a:p>
            <a:fld id="{85CF52F5-C180-4D06-9486-5ED779A07507}" type="datetime1">
              <a:rPr lang="tr-TR" smtClean="0"/>
              <a:pPr/>
              <a:t>20.03.2015</a:t>
            </a:fld>
            <a:endParaRPr lang="tr-TR"/>
          </a:p>
        </p:txBody>
      </p:sp>
      <p:sp>
        <p:nvSpPr>
          <p:cNvPr id="5" name="Slayt Numarası Yer Tutucusu 4"/>
          <p:cNvSpPr>
            <a:spLocks noGrp="1"/>
          </p:cNvSpPr>
          <p:nvPr>
            <p:ph type="sldNum" sz="quarter" idx="12"/>
          </p:nvPr>
        </p:nvSpPr>
        <p:spPr/>
        <p:txBody>
          <a:bodyPr/>
          <a:lstStyle/>
          <a:p>
            <a:fld id="{3F87A4F0-0D97-4C5F-8AE7-34EF5463E12E}" type="slidenum">
              <a:rPr lang="tr-TR" smtClean="0"/>
              <a:pPr/>
              <a:t>39</a:t>
            </a:fld>
            <a:endParaRPr lang="tr-TR"/>
          </a:p>
        </p:txBody>
      </p:sp>
    </p:spTree>
    <p:extLst>
      <p:ext uri="{BB962C8B-B14F-4D97-AF65-F5344CB8AC3E}">
        <p14:creationId xmlns:p14="http://schemas.microsoft.com/office/powerpoint/2010/main" val="3149012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8147248" cy="2736304"/>
          </a:xfrm>
        </p:spPr>
        <p:txBody>
          <a:bodyPr>
            <a:normAutofit fontScale="85000" lnSpcReduction="20000"/>
          </a:bodyPr>
          <a:lstStyle/>
          <a:p>
            <a:pPr algn="just"/>
            <a:r>
              <a:rPr lang="tr-TR" dirty="0" smtClean="0"/>
              <a:t>Geliştirilen </a:t>
            </a:r>
            <a:r>
              <a:rPr lang="tr-TR" dirty="0"/>
              <a:t>politikaların ve </a:t>
            </a:r>
            <a:r>
              <a:rPr lang="tr-TR" dirty="0" smtClean="0"/>
              <a:t>bunların yansıtıldığı </a:t>
            </a:r>
            <a:r>
              <a:rPr lang="tr-TR" dirty="0"/>
              <a:t>amaç ve hedeflerin gerektirdiği maliyetlerin ortaya konulması </a:t>
            </a:r>
            <a:r>
              <a:rPr lang="tr-TR" dirty="0" smtClean="0"/>
              <a:t>suretiyle politika </a:t>
            </a:r>
            <a:r>
              <a:rPr lang="tr-TR" dirty="0"/>
              <a:t>tercihlerinin ve karar alma sürecinin rasyonelleştirilmesine </a:t>
            </a:r>
            <a:r>
              <a:rPr lang="tr-TR" dirty="0" smtClean="0"/>
              <a:t>katkıda bulunmak.</a:t>
            </a:r>
          </a:p>
          <a:p>
            <a:pPr algn="just"/>
            <a:r>
              <a:rPr lang="tr-TR" dirty="0" smtClean="0"/>
              <a:t>Stratejik planlar </a:t>
            </a:r>
            <a:r>
              <a:rPr lang="tr-TR" dirty="0"/>
              <a:t>ile </a:t>
            </a:r>
            <a:r>
              <a:rPr lang="tr-TR" dirty="0" smtClean="0"/>
              <a:t>bütçeleri arasındaki </a:t>
            </a:r>
            <a:r>
              <a:rPr lang="tr-TR" dirty="0"/>
              <a:t>bağlantıyı </a:t>
            </a:r>
            <a:r>
              <a:rPr lang="tr-TR" dirty="0" smtClean="0"/>
              <a:t>güçlendirmek </a:t>
            </a:r>
            <a:r>
              <a:rPr lang="tr-TR" dirty="0"/>
              <a:t>ve harcamaların önceliklendirilmesi </a:t>
            </a:r>
            <a:r>
              <a:rPr lang="tr-TR" dirty="0" smtClean="0"/>
              <a:t>sürecine yardımcı olmak</a:t>
            </a:r>
            <a:endParaRPr lang="tr-TR" dirty="0"/>
          </a:p>
        </p:txBody>
      </p:sp>
      <p:sp>
        <p:nvSpPr>
          <p:cNvPr id="4" name="Veri Yer Tutucusu 3"/>
          <p:cNvSpPr>
            <a:spLocks noGrp="1"/>
          </p:cNvSpPr>
          <p:nvPr>
            <p:ph type="dt" sz="half" idx="10"/>
          </p:nvPr>
        </p:nvSpPr>
        <p:spPr/>
        <p:txBody>
          <a:bodyPr/>
          <a:lstStyle/>
          <a:p>
            <a:fld id="{EE76846B-A65F-4399-ACB4-E6EFF70890D5}" type="datetime1">
              <a:rPr lang="tr-TR" smtClean="0"/>
              <a:pPr/>
              <a:t>20.03.2015</a:t>
            </a:fld>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4</a:t>
            </a:fld>
            <a:endParaRPr lang="tr-TR" dirty="0"/>
          </a:p>
        </p:txBody>
      </p:sp>
      <p:graphicFrame>
        <p:nvGraphicFramePr>
          <p:cNvPr id="7" name="Diyagram 6"/>
          <p:cNvGraphicFramePr/>
          <p:nvPr>
            <p:extLst>
              <p:ext uri="{D42A27DB-BD31-4B8C-83A1-F6EECF244321}">
                <p14:modId xmlns:p14="http://schemas.microsoft.com/office/powerpoint/2010/main" val="3621546104"/>
              </p:ext>
            </p:extLst>
          </p:nvPr>
        </p:nvGraphicFramePr>
        <p:xfrm>
          <a:off x="1475656" y="4077072"/>
          <a:ext cx="6480720" cy="2191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ikdörtgen 7"/>
          <p:cNvSpPr/>
          <p:nvPr/>
        </p:nvSpPr>
        <p:spPr>
          <a:xfrm>
            <a:off x="2771800" y="476672"/>
            <a:ext cx="5788347" cy="584775"/>
          </a:xfrm>
          <a:prstGeom prst="rect">
            <a:avLst/>
          </a:prstGeom>
        </p:spPr>
        <p:txBody>
          <a:bodyPr wrap="square">
            <a:spAutoFit/>
          </a:bodyPr>
          <a:lstStyle/>
          <a:p>
            <a:pPr lvl="0" algn="ctr">
              <a:spcBef>
                <a:spcPct val="0"/>
              </a:spcBef>
            </a:pPr>
            <a:r>
              <a:rPr lang="tr-TR" sz="3200" b="1" dirty="0">
                <a:solidFill>
                  <a:prstClr val="white"/>
                </a:solidFill>
              </a:rPr>
              <a:t>1.1. Maliyetlendirmenin Amacı</a:t>
            </a:r>
          </a:p>
        </p:txBody>
      </p:sp>
    </p:spTree>
    <p:extLst>
      <p:ext uri="{BB962C8B-B14F-4D97-AF65-F5344CB8AC3E}">
        <p14:creationId xmlns:p14="http://schemas.microsoft.com/office/powerpoint/2010/main" val="19088101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85FE08FC-9922-496D-A1E6-6A989B2F85C4}"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40</a:t>
            </a:fld>
            <a:endParaRPr lang="tr-TR"/>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9552" y="1556792"/>
            <a:ext cx="8259266" cy="47394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Dikdörtgen 1"/>
          <p:cNvSpPr/>
          <p:nvPr/>
        </p:nvSpPr>
        <p:spPr>
          <a:xfrm>
            <a:off x="2416621" y="548680"/>
            <a:ext cx="4315619" cy="461665"/>
          </a:xfrm>
          <a:prstGeom prst="rect">
            <a:avLst/>
          </a:prstGeom>
        </p:spPr>
        <p:txBody>
          <a:bodyPr wrap="square">
            <a:spAutoFit/>
          </a:bodyPr>
          <a:lstStyle/>
          <a:p>
            <a:pPr lvl="0"/>
            <a:r>
              <a:rPr lang="tr-TR" sz="2400" b="1" dirty="0">
                <a:solidFill>
                  <a:prstClr val="white"/>
                </a:solidFill>
              </a:rPr>
              <a:t>ÖRNEK:</a:t>
            </a:r>
            <a:r>
              <a:rPr lang="tr-TR" sz="2400" dirty="0">
                <a:solidFill>
                  <a:prstClr val="white"/>
                </a:solidFill>
              </a:rPr>
              <a:t> Maliye Bakanlığı</a:t>
            </a:r>
          </a:p>
        </p:txBody>
      </p:sp>
    </p:spTree>
    <p:extLst>
      <p:ext uri="{BB962C8B-B14F-4D97-AF65-F5344CB8AC3E}">
        <p14:creationId xmlns:p14="http://schemas.microsoft.com/office/powerpoint/2010/main" val="4644115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0000">
            <a:alpha val="20000"/>
          </a:srgbClr>
        </a:solidFill>
        <a:effectLst/>
      </p:bgPr>
    </p:bg>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BD6AB26B-6FC2-4B41-85A3-846A95C4D025}"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41</a:t>
            </a:fld>
            <a:endParaRPr lang="tr-T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57175" y="95250"/>
            <a:ext cx="8629650" cy="66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5111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0000">
            <a:alpha val="20000"/>
          </a:srgbClr>
        </a:solidFill>
        <a:effectLst/>
      </p:bgPr>
    </p:bg>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59F7D111-5F1B-40DF-A967-ED66361F8E7C}"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42</a:t>
            </a:fld>
            <a:endParaRPr lang="tr-TR"/>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04788" y="438547"/>
            <a:ext cx="87344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30000"/>
                    </a14:imgEffect>
                  </a14:imgLayer>
                </a14:imgProps>
              </a:ext>
              <a:ext uri="{28A0092B-C50C-407E-A947-70E740481C1C}">
                <a14:useLocalDpi xmlns:a14="http://schemas.microsoft.com/office/drawing/2010/main" val="0"/>
              </a:ext>
            </a:extLst>
          </a:blip>
          <a:srcRect/>
          <a:stretch>
            <a:fillRect/>
          </a:stretch>
        </p:blipFill>
        <p:spPr bwMode="auto">
          <a:xfrm>
            <a:off x="228600" y="2169765"/>
            <a:ext cx="868680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987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0000">
            <a:alpha val="20000"/>
          </a:srgbClr>
        </a:solidFill>
        <a:effectLst/>
      </p:bgPr>
    </p:bg>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265EF747-8505-4561-9117-607C0898F8E9}"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43</a:t>
            </a:fld>
            <a:endParaRPr lang="tr-TR"/>
          </a:p>
        </p:txBody>
      </p:sp>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23838" y="561975"/>
            <a:ext cx="869632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035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0997AC76-0CA6-4071-9AFD-8A2DDA89A6B8}"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44</a:t>
            </a:fld>
            <a:endParaRPr lang="tr-T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84784"/>
            <a:ext cx="7857564" cy="5040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Dikdörtgen 1"/>
          <p:cNvSpPr/>
          <p:nvPr/>
        </p:nvSpPr>
        <p:spPr>
          <a:xfrm>
            <a:off x="2308094" y="548680"/>
            <a:ext cx="4464496" cy="461665"/>
          </a:xfrm>
          <a:prstGeom prst="rect">
            <a:avLst/>
          </a:prstGeom>
        </p:spPr>
        <p:txBody>
          <a:bodyPr wrap="square">
            <a:spAutoFit/>
          </a:bodyPr>
          <a:lstStyle/>
          <a:p>
            <a:pPr lvl="0"/>
            <a:r>
              <a:rPr lang="tr-TR" sz="2400" b="1" dirty="0">
                <a:solidFill>
                  <a:prstClr val="white"/>
                </a:solidFill>
              </a:rPr>
              <a:t>ÖRNEK: </a:t>
            </a:r>
            <a:r>
              <a:rPr lang="tr-TR" sz="2400" dirty="0">
                <a:solidFill>
                  <a:prstClr val="white"/>
                </a:solidFill>
              </a:rPr>
              <a:t>Çukurova Üniversitesi</a:t>
            </a:r>
          </a:p>
        </p:txBody>
      </p:sp>
    </p:spTree>
    <p:extLst>
      <p:ext uri="{BB962C8B-B14F-4D97-AF65-F5344CB8AC3E}">
        <p14:creationId xmlns:p14="http://schemas.microsoft.com/office/powerpoint/2010/main" val="766145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0000">
            <a:alpha val="20000"/>
          </a:srgb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0"/>
            <a:ext cx="8712968" cy="6480720"/>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tr-TR" sz="1800" dirty="0" smtClean="0"/>
              <a:t>	Stratejik </a:t>
            </a:r>
            <a:r>
              <a:rPr lang="tr-TR" sz="1800" dirty="0"/>
              <a:t>Plan’ın izlenmesi sorumlu birimler bazında yapılacaktır. Sorumlu </a:t>
            </a:r>
            <a:r>
              <a:rPr lang="tr-TR" sz="1800" dirty="0" smtClean="0"/>
              <a:t>birimlerden her </a:t>
            </a:r>
            <a:r>
              <a:rPr lang="tr-TR" sz="1800" dirty="0"/>
              <a:t>yıl alınacak veriler raporlanarak değerlendirilmek üzere Daire </a:t>
            </a:r>
            <a:r>
              <a:rPr lang="tr-TR" sz="1800" dirty="0" smtClean="0"/>
              <a:t>Başkanına sunulacaktır</a:t>
            </a:r>
            <a:r>
              <a:rPr lang="tr-TR" sz="1800" dirty="0"/>
              <a:t>. Başkanlığa sunulan raporda yer alan performans verileri ile planda </a:t>
            </a:r>
            <a:r>
              <a:rPr lang="tr-TR" sz="1800" dirty="0" smtClean="0"/>
              <a:t>yer alan </a:t>
            </a:r>
            <a:r>
              <a:rPr lang="tr-TR" sz="1800" dirty="0"/>
              <a:t>performans hedefleri birbiri ile kıyaslanacak, hedefler ile gerçekleşme </a:t>
            </a:r>
            <a:r>
              <a:rPr lang="tr-TR" sz="1800" dirty="0" smtClean="0"/>
              <a:t>arasında fark </a:t>
            </a:r>
            <a:r>
              <a:rPr lang="tr-TR" sz="1800" dirty="0"/>
              <a:t>oluşması durumunda sapmanın nedenleri tartışılacak ve kurum değerleri </a:t>
            </a:r>
            <a:r>
              <a:rPr lang="tr-TR" sz="1800" dirty="0" smtClean="0"/>
              <a:t>ile dengelerinin </a:t>
            </a:r>
            <a:r>
              <a:rPr lang="tr-TR" sz="1800" dirty="0"/>
              <a:t>korunması göz ardı edilmeden düzeltici önlemler alınması yoluna gidilecektir. Bununla birlikte; her yıl stratejik amaç ve hedeflere ulaşabilmek için </a:t>
            </a:r>
            <a:r>
              <a:rPr lang="tr-TR" sz="1800" dirty="0" smtClean="0"/>
              <a:t>gerçekleştirilen faaliyetlerin </a:t>
            </a:r>
            <a:r>
              <a:rPr lang="tr-TR" sz="1800" dirty="0"/>
              <a:t>kaynak ihtiyacı yeniden gözden geçirilecek, Stratejik planda yıllık </a:t>
            </a:r>
            <a:r>
              <a:rPr lang="tr-TR" sz="1800" dirty="0" smtClean="0"/>
              <a:t>olarak hedefler </a:t>
            </a:r>
            <a:r>
              <a:rPr lang="tr-TR" sz="1800" dirty="0"/>
              <a:t>bazında ayrılan mali kaynak, gerçekleşen mali kaynak ile </a:t>
            </a:r>
            <a:r>
              <a:rPr lang="tr-TR" sz="1800" dirty="0" smtClean="0"/>
              <a:t>kıyaslanacak, oluşabilecek </a:t>
            </a:r>
            <a:r>
              <a:rPr lang="tr-TR" sz="1800" dirty="0"/>
              <a:t>farkın nedenleri değerlendirilecektir. </a:t>
            </a:r>
            <a:endParaRPr lang="tr-TR" sz="1800" dirty="0" smtClean="0"/>
          </a:p>
          <a:p>
            <a:pPr marL="0" indent="0" algn="just">
              <a:buNone/>
            </a:pPr>
            <a:r>
              <a:rPr lang="tr-TR" sz="1800" dirty="0"/>
              <a:t>	</a:t>
            </a:r>
            <a:r>
              <a:rPr lang="tr-TR" sz="1800" dirty="0" smtClean="0"/>
              <a:t>Ayrıca </a:t>
            </a:r>
            <a:r>
              <a:rPr lang="tr-TR" sz="1800" dirty="0"/>
              <a:t>faaliyetlerin gerçekleştirilmesi yıl boyunca Stratejik Plan Komisyonu </a:t>
            </a:r>
            <a:r>
              <a:rPr lang="tr-TR" sz="1800" dirty="0" smtClean="0"/>
              <a:t>tarafından değerlendirilecek </a:t>
            </a:r>
            <a:r>
              <a:rPr lang="tr-TR" sz="1800" dirty="0"/>
              <a:t>ve yönlendirilecektir. Stratejik Plan’ın izleme ve </a:t>
            </a:r>
            <a:r>
              <a:rPr lang="tr-TR" sz="1800" dirty="0" smtClean="0"/>
              <a:t>değerlendirmeleri için </a:t>
            </a:r>
            <a:r>
              <a:rPr lang="tr-TR" sz="1800" dirty="0"/>
              <a:t>her yıl Haziran ayında </a:t>
            </a:r>
            <a:r>
              <a:rPr lang="tr-TR" sz="1800" dirty="0" err="1"/>
              <a:t>Tablo’da</a:t>
            </a:r>
            <a:r>
              <a:rPr lang="tr-TR" sz="1800" dirty="0"/>
              <a:t> görülen program çerçevesinde </a:t>
            </a:r>
            <a:r>
              <a:rPr lang="tr-TR" sz="1800" dirty="0" smtClean="0"/>
              <a:t>toplantılar yapılacaktır</a:t>
            </a:r>
            <a:r>
              <a:rPr lang="tr-TR" sz="1800" dirty="0"/>
              <a:t>.</a:t>
            </a:r>
          </a:p>
        </p:txBody>
      </p:sp>
      <p:sp>
        <p:nvSpPr>
          <p:cNvPr id="4" name="Veri Yer Tutucusu 3"/>
          <p:cNvSpPr>
            <a:spLocks noGrp="1"/>
          </p:cNvSpPr>
          <p:nvPr>
            <p:ph type="dt" sz="half" idx="10"/>
          </p:nvPr>
        </p:nvSpPr>
        <p:spPr/>
        <p:txBody>
          <a:bodyPr/>
          <a:lstStyle/>
          <a:p>
            <a:fld id="{E13525DE-ADAE-413F-8AD4-CA9248ED30AF}"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45</a:t>
            </a:fld>
            <a:endParaRPr lang="tr-T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293096"/>
            <a:ext cx="8100392" cy="22332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565659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0000">
            <a:alpha val="20000"/>
          </a:srgb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712968" cy="6048672"/>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tr-TR" sz="1800" dirty="0"/>
              <a:t>Stratejik planda yer alan amaç ve hedefleri gerçekleştirmeye dönük proje </a:t>
            </a:r>
            <a:r>
              <a:rPr lang="tr-TR" sz="1800" dirty="0" smtClean="0"/>
              <a:t>ve faaliyetlerin </a:t>
            </a:r>
            <a:r>
              <a:rPr lang="tr-TR" sz="1800" dirty="0"/>
              <a:t>uygulanabilmesi için amaç, hedef ve faaliyetler bazında </a:t>
            </a:r>
            <a:r>
              <a:rPr lang="tr-TR" sz="1800" dirty="0" smtClean="0"/>
              <a:t>sorumluların kimler/hangi </a:t>
            </a:r>
            <a:r>
              <a:rPr lang="tr-TR" sz="1800" dirty="0"/>
              <a:t>birimler olduğu, ne zaman gerçekleştirileceği, hangi </a:t>
            </a:r>
            <a:r>
              <a:rPr lang="tr-TR" sz="1800" dirty="0" smtClean="0"/>
              <a:t>kaynakların kullanılacağı </a:t>
            </a:r>
            <a:r>
              <a:rPr lang="tr-TR" sz="1800" dirty="0"/>
              <a:t>gibi hususların yer aldığı bir eylem planı hazırlanması yararlı </a:t>
            </a:r>
            <a:r>
              <a:rPr lang="tr-TR" sz="1800" dirty="0" smtClean="0"/>
              <a:t>olacaktır. Eylem </a:t>
            </a:r>
            <a:r>
              <a:rPr lang="tr-TR" sz="1800" dirty="0"/>
              <a:t>planı aynı zamanda izleme ve değerlendirmeyi de kolaylaştıracaktır. </a:t>
            </a:r>
            <a:r>
              <a:rPr lang="tr-TR" sz="1800" dirty="0" smtClean="0"/>
              <a:t>Bu doğrultuda </a:t>
            </a:r>
            <a:r>
              <a:rPr lang="tr-TR" sz="1800" dirty="0"/>
              <a:t>Başkanlığımız Eylem Planı hazırlanmış olup aşağıdaki </a:t>
            </a:r>
            <a:r>
              <a:rPr lang="tr-TR" sz="1800" dirty="0" err="1" smtClean="0"/>
              <a:t>Tablo’da</a:t>
            </a:r>
            <a:r>
              <a:rPr lang="tr-TR" sz="1800" dirty="0" smtClean="0"/>
              <a:t> gösterilmiştir</a:t>
            </a:r>
            <a:r>
              <a:rPr lang="tr-TR" sz="1800" dirty="0"/>
              <a:t>.</a:t>
            </a:r>
          </a:p>
        </p:txBody>
      </p:sp>
      <p:sp>
        <p:nvSpPr>
          <p:cNvPr id="4" name="Veri Yer Tutucusu 3"/>
          <p:cNvSpPr>
            <a:spLocks noGrp="1"/>
          </p:cNvSpPr>
          <p:nvPr>
            <p:ph type="dt" sz="half" idx="10"/>
          </p:nvPr>
        </p:nvSpPr>
        <p:spPr/>
        <p:txBody>
          <a:bodyPr/>
          <a:lstStyle/>
          <a:p>
            <a:fld id="{2AC8500F-2540-488C-8013-C51ED06F9BA9}"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46</a:t>
            </a:fld>
            <a:endParaRPr lang="tr-TR"/>
          </a:p>
        </p:txBody>
      </p:sp>
      <p:pic>
        <p:nvPicPr>
          <p:cNvPr id="4100"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0000"/>
                    </a14:imgEffect>
                    <a14:imgEffect>
                      <a14:brightnessContrast bright="-5000" contrast="6000"/>
                    </a14:imgEffect>
                  </a14:imgLayer>
                </a14:imgProps>
              </a:ext>
              <a:ext uri="{28A0092B-C50C-407E-A947-70E740481C1C}">
                <a14:useLocalDpi xmlns:a14="http://schemas.microsoft.com/office/drawing/2010/main" val="0"/>
              </a:ext>
            </a:extLst>
          </a:blip>
          <a:srcRect/>
          <a:stretch>
            <a:fillRect/>
          </a:stretch>
        </p:blipFill>
        <p:spPr bwMode="auto">
          <a:xfrm>
            <a:off x="270419" y="2204864"/>
            <a:ext cx="8523993" cy="39604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643628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230C674-CE02-428F-9F15-2E0620727990}"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47</a:t>
            </a:fld>
            <a:endParaRPr lang="tr-TR"/>
          </a:p>
        </p:txBody>
      </p:sp>
      <p:sp>
        <p:nvSpPr>
          <p:cNvPr id="8" name="Dikdörtgen 7"/>
          <p:cNvSpPr/>
          <p:nvPr/>
        </p:nvSpPr>
        <p:spPr>
          <a:xfrm>
            <a:off x="2834166" y="476671"/>
            <a:ext cx="3489994" cy="584775"/>
          </a:xfrm>
          <a:prstGeom prst="rect">
            <a:avLst/>
          </a:prstGeom>
        </p:spPr>
        <p:txBody>
          <a:bodyPr wrap="square">
            <a:spAutoFit/>
          </a:bodyPr>
          <a:lstStyle/>
          <a:p>
            <a:pPr lvl="0" algn="ctr"/>
            <a:r>
              <a:rPr lang="tr-TR" sz="3200" b="1" i="1" dirty="0">
                <a:solidFill>
                  <a:schemeClr val="bg1"/>
                </a:solidFill>
              </a:rPr>
              <a:t>TEŞEKKÜR EDERİZ</a:t>
            </a:r>
            <a:endParaRPr lang="tr-TR" sz="3200" dirty="0">
              <a:solidFill>
                <a:schemeClr val="bg1"/>
              </a:solidFill>
            </a:endParaRPr>
          </a:p>
        </p:txBody>
      </p:sp>
      <p:sp>
        <p:nvSpPr>
          <p:cNvPr id="9" name="Dikdörtgen 8"/>
          <p:cNvSpPr/>
          <p:nvPr/>
        </p:nvSpPr>
        <p:spPr>
          <a:xfrm>
            <a:off x="2278425" y="5180999"/>
            <a:ext cx="4572000" cy="369332"/>
          </a:xfrm>
          <a:prstGeom prst="rect">
            <a:avLst/>
          </a:prstGeom>
        </p:spPr>
        <p:txBody>
          <a:bodyPr>
            <a:spAutoFit/>
          </a:bodyPr>
          <a:lstStyle/>
          <a:p>
            <a:pPr algn="ctr"/>
            <a:r>
              <a:rPr lang="tr-TR" b="1" dirty="0" err="1" smtClean="0"/>
              <a:t>sgbplanlama</a:t>
            </a:r>
            <a:r>
              <a:rPr lang="tr-TR" b="1" dirty="0" smtClean="0"/>
              <a:t>@</a:t>
            </a:r>
            <a:r>
              <a:rPr lang="tr-TR" b="1" dirty="0" err="1" smtClean="0"/>
              <a:t>gmail</a:t>
            </a:r>
            <a:r>
              <a:rPr lang="tr-TR" b="1" dirty="0" smtClean="0"/>
              <a:t>.com</a:t>
            </a:r>
            <a:endParaRPr lang="tr-TR" dirty="0"/>
          </a:p>
        </p:txBody>
      </p:sp>
      <p:sp>
        <p:nvSpPr>
          <p:cNvPr id="10" name="Dikdörtgen 9"/>
          <p:cNvSpPr/>
          <p:nvPr/>
        </p:nvSpPr>
        <p:spPr>
          <a:xfrm>
            <a:off x="294687" y="2780928"/>
            <a:ext cx="8568952" cy="954107"/>
          </a:xfrm>
          <a:prstGeom prst="rect">
            <a:avLst/>
          </a:prstGeom>
        </p:spPr>
        <p:txBody>
          <a:bodyPr wrap="square">
            <a:spAutoFit/>
          </a:bodyPr>
          <a:lstStyle/>
          <a:p>
            <a:pPr algn="ctr"/>
            <a:r>
              <a:rPr lang="tr-TR" sz="2800" b="1" i="1" dirty="0">
                <a:solidFill>
                  <a:prstClr val="black"/>
                </a:solidFill>
              </a:rPr>
              <a:t>Planlama yapmak yapılan plandan daha önemlidir</a:t>
            </a:r>
            <a:r>
              <a:rPr lang="tr-TR" sz="2800" dirty="0">
                <a:solidFill>
                  <a:prstClr val="black"/>
                </a:solidFill>
              </a:rPr>
              <a:t>.</a:t>
            </a:r>
            <a:br>
              <a:rPr lang="tr-TR" sz="2800" dirty="0">
                <a:solidFill>
                  <a:prstClr val="black"/>
                </a:solidFill>
              </a:rPr>
            </a:br>
            <a:r>
              <a:rPr lang="tr-TR" sz="2800" dirty="0" smtClean="0">
                <a:solidFill>
                  <a:prstClr val="black"/>
                </a:solidFill>
              </a:rPr>
              <a:t>						</a:t>
            </a:r>
            <a:r>
              <a:rPr lang="tr-TR" sz="2800" dirty="0" err="1" smtClean="0">
                <a:solidFill>
                  <a:prstClr val="black"/>
                </a:solidFill>
              </a:rPr>
              <a:t>Dale</a:t>
            </a:r>
            <a:r>
              <a:rPr lang="tr-TR" sz="2800" dirty="0" smtClean="0">
                <a:solidFill>
                  <a:prstClr val="black"/>
                </a:solidFill>
              </a:rPr>
              <a:t> </a:t>
            </a:r>
            <a:r>
              <a:rPr lang="tr-TR" sz="2800" dirty="0" err="1">
                <a:solidFill>
                  <a:prstClr val="black"/>
                </a:solidFill>
              </a:rPr>
              <a:t>McConkey</a:t>
            </a:r>
            <a:endParaRPr lang="tr-TR" sz="1600" dirty="0"/>
          </a:p>
        </p:txBody>
      </p:sp>
    </p:spTree>
    <p:extLst>
      <p:ext uri="{BB962C8B-B14F-4D97-AF65-F5344CB8AC3E}">
        <p14:creationId xmlns:p14="http://schemas.microsoft.com/office/powerpoint/2010/main" val="894003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alpha val="20000"/>
          </a:srgbClr>
        </a:solidFill>
        <a:effectLst/>
      </p:bgPr>
    </p:bg>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8A0AFFA5-29BE-4D8C-909A-854A6EB393F6}"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5</a:t>
            </a:fld>
            <a:endParaRPr lang="tr-TR"/>
          </a:p>
        </p:txBody>
      </p:sp>
      <p:graphicFrame>
        <p:nvGraphicFramePr>
          <p:cNvPr id="8" name="Diyagram 7"/>
          <p:cNvGraphicFramePr/>
          <p:nvPr>
            <p:extLst>
              <p:ext uri="{D42A27DB-BD31-4B8C-83A1-F6EECF244321}">
                <p14:modId xmlns:p14="http://schemas.microsoft.com/office/powerpoint/2010/main" val="805972029"/>
              </p:ext>
            </p:extLst>
          </p:nvPr>
        </p:nvGraphicFramePr>
        <p:xfrm>
          <a:off x="539552" y="620688"/>
          <a:ext cx="799288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3276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B892E73D-D88B-417E-AF0F-7DF989A1222D}" type="datetime1">
              <a:rPr lang="tr-TR" smtClean="0"/>
              <a:pPr/>
              <a:t>20.03.2015</a:t>
            </a:fld>
            <a:endParaRPr lang="tr-TR"/>
          </a:p>
        </p:txBody>
      </p:sp>
      <p:sp>
        <p:nvSpPr>
          <p:cNvPr id="6" name="Slayt Numarası Yer Tutucusu 5"/>
          <p:cNvSpPr>
            <a:spLocks noGrp="1"/>
          </p:cNvSpPr>
          <p:nvPr>
            <p:ph type="sldNum" sz="quarter" idx="12"/>
          </p:nvPr>
        </p:nvSpPr>
        <p:spPr/>
        <p:txBody>
          <a:bodyPr/>
          <a:lstStyle/>
          <a:p>
            <a:fld id="{3F87A4F0-0D97-4C5F-8AE7-34EF5463E12E}" type="slidenum">
              <a:rPr lang="tr-TR" smtClean="0"/>
              <a:pPr/>
              <a:t>6</a:t>
            </a:fld>
            <a:endParaRPr lang="tr-T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615845"/>
            <a:ext cx="7776864" cy="4765483"/>
          </a:xfrm>
          <a:prstGeom prst="rect">
            <a:avLst/>
          </a:prstGeom>
          <a:ln/>
          <a:extLst/>
        </p:spPr>
        <p:style>
          <a:lnRef idx="2">
            <a:schemeClr val="dk1"/>
          </a:lnRef>
          <a:fillRef idx="1">
            <a:schemeClr val="lt1"/>
          </a:fillRef>
          <a:effectRef idx="0">
            <a:schemeClr val="dk1"/>
          </a:effectRef>
          <a:fontRef idx="minor">
            <a:schemeClr val="dk1"/>
          </a:fontRef>
        </p:style>
      </p:pic>
      <p:sp>
        <p:nvSpPr>
          <p:cNvPr id="3" name="Dikdörtgen 2"/>
          <p:cNvSpPr/>
          <p:nvPr/>
        </p:nvSpPr>
        <p:spPr>
          <a:xfrm>
            <a:off x="2699792" y="496442"/>
            <a:ext cx="4392488" cy="584775"/>
          </a:xfrm>
          <a:prstGeom prst="rect">
            <a:avLst/>
          </a:prstGeom>
        </p:spPr>
        <p:txBody>
          <a:bodyPr wrap="square">
            <a:spAutoFit/>
          </a:bodyPr>
          <a:lstStyle/>
          <a:p>
            <a:pPr lvl="0" algn="ctr">
              <a:spcBef>
                <a:spcPct val="0"/>
              </a:spcBef>
            </a:pPr>
            <a:r>
              <a:rPr lang="tr-TR" sz="3200" dirty="0">
                <a:solidFill>
                  <a:prstClr val="white"/>
                </a:solidFill>
              </a:rPr>
              <a:t>Maliyetlendirme Tablosu</a:t>
            </a:r>
          </a:p>
        </p:txBody>
      </p:sp>
    </p:spTree>
    <p:extLst>
      <p:ext uri="{BB962C8B-B14F-4D97-AF65-F5344CB8AC3E}">
        <p14:creationId xmlns:p14="http://schemas.microsoft.com/office/powerpoint/2010/main" val="1135004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B354FB61-0FD2-4297-8DBE-24C4E44B8810}" type="datetime1">
              <a:rPr lang="tr-TR" smtClean="0"/>
              <a:pPr/>
              <a:t>20.03.2015</a:t>
            </a:fld>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7</a:t>
            </a:fld>
            <a:endParaRPr lang="tr-TR" dirty="0"/>
          </a:p>
        </p:txBody>
      </p:sp>
      <p:pic>
        <p:nvPicPr>
          <p:cNvPr id="2052"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0000"/>
                    </a14:imgEffect>
                    <a14:imgEffect>
                      <a14:brightnessContrast bright="-6000" contrast="12000"/>
                    </a14:imgEffect>
                  </a14:imgLayer>
                </a14:imgProps>
              </a:ext>
              <a:ext uri="{28A0092B-C50C-407E-A947-70E740481C1C}">
                <a14:useLocalDpi xmlns:a14="http://schemas.microsoft.com/office/drawing/2010/main" val="0"/>
              </a:ext>
            </a:extLst>
          </a:blip>
          <a:srcRect/>
          <a:stretch>
            <a:fillRect/>
          </a:stretch>
        </p:blipFill>
        <p:spPr bwMode="auto">
          <a:xfrm>
            <a:off x="35496" y="1484784"/>
            <a:ext cx="9013076" cy="47525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Dikdörtgen 1"/>
          <p:cNvSpPr/>
          <p:nvPr/>
        </p:nvSpPr>
        <p:spPr>
          <a:xfrm>
            <a:off x="2483768" y="610585"/>
            <a:ext cx="5735290" cy="461665"/>
          </a:xfrm>
          <a:prstGeom prst="rect">
            <a:avLst/>
          </a:prstGeom>
        </p:spPr>
        <p:txBody>
          <a:bodyPr wrap="square">
            <a:spAutoFit/>
          </a:bodyPr>
          <a:lstStyle/>
          <a:p>
            <a:pPr lvl="0"/>
            <a:r>
              <a:rPr lang="tr-TR" sz="2400" b="1" dirty="0">
                <a:solidFill>
                  <a:prstClr val="white"/>
                </a:solidFill>
              </a:rPr>
              <a:t>ÖRNEK: </a:t>
            </a:r>
            <a:r>
              <a:rPr lang="tr-TR" sz="2400" dirty="0">
                <a:solidFill>
                  <a:prstClr val="white"/>
                </a:solidFill>
              </a:rPr>
              <a:t>Maliye Bakanlığı</a:t>
            </a:r>
          </a:p>
        </p:txBody>
      </p:sp>
    </p:spTree>
    <p:extLst>
      <p:ext uri="{BB962C8B-B14F-4D97-AF65-F5344CB8AC3E}">
        <p14:creationId xmlns:p14="http://schemas.microsoft.com/office/powerpoint/2010/main" val="38343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45D4D61A-3ADB-4B38-A24B-6A1759708A30}" type="datetime1">
              <a:rPr lang="tr-TR" smtClean="0"/>
              <a:pPr/>
              <a:t>20.03.2015</a:t>
            </a:fld>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8</a:t>
            </a:fld>
            <a:endParaRPr lang="tr-TR" dirty="0"/>
          </a:p>
        </p:txBody>
      </p:sp>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6000"/>
                    </a14:imgEffect>
                    <a14:imgEffect>
                      <a14:brightnessContrast bright="-5000" contrast="9000"/>
                    </a14:imgEffect>
                  </a14:imgLayer>
                </a14:imgProps>
              </a:ext>
              <a:ext uri="{28A0092B-C50C-407E-A947-70E740481C1C}">
                <a14:useLocalDpi xmlns:a14="http://schemas.microsoft.com/office/drawing/2010/main" val="0"/>
              </a:ext>
            </a:extLst>
          </a:blip>
          <a:srcRect/>
          <a:stretch>
            <a:fillRect/>
          </a:stretch>
        </p:blipFill>
        <p:spPr bwMode="auto">
          <a:xfrm>
            <a:off x="0" y="1376363"/>
            <a:ext cx="9129761" cy="42848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5854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F8BC17B7-8D3A-441E-8302-42D0CFEBC6D8}" type="datetime1">
              <a:rPr lang="tr-TR" smtClean="0"/>
              <a:pPr/>
              <a:t>20.03.2015</a:t>
            </a:fld>
            <a:endParaRPr lang="tr-TR" dirty="0"/>
          </a:p>
        </p:txBody>
      </p:sp>
      <p:sp>
        <p:nvSpPr>
          <p:cNvPr id="6" name="Slayt Numarası Yer Tutucusu 5"/>
          <p:cNvSpPr>
            <a:spLocks noGrp="1"/>
          </p:cNvSpPr>
          <p:nvPr>
            <p:ph type="sldNum" sz="quarter" idx="12"/>
          </p:nvPr>
        </p:nvSpPr>
        <p:spPr/>
        <p:txBody>
          <a:bodyPr/>
          <a:lstStyle/>
          <a:p>
            <a:fld id="{3F87A4F0-0D97-4C5F-8AE7-34EF5463E12E}" type="slidenum">
              <a:rPr lang="tr-TR" smtClean="0"/>
              <a:pPr/>
              <a:t>9</a:t>
            </a:fld>
            <a:endParaRPr lang="tr-TR" dirty="0"/>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0000"/>
                    </a14:imgEffect>
                    <a14:imgEffect>
                      <a14:brightnessContrast bright="-10000" contrast="21000"/>
                    </a14:imgEffect>
                  </a14:imgLayer>
                </a14:imgProps>
              </a:ext>
              <a:ext uri="{28A0092B-C50C-407E-A947-70E740481C1C}">
                <a14:useLocalDpi xmlns:a14="http://schemas.microsoft.com/office/drawing/2010/main" val="0"/>
              </a:ext>
            </a:extLst>
          </a:blip>
          <a:srcRect/>
          <a:stretch>
            <a:fillRect/>
          </a:stretch>
        </p:blipFill>
        <p:spPr bwMode="auto">
          <a:xfrm>
            <a:off x="625677" y="1360167"/>
            <a:ext cx="8122787" cy="51555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Dikdörtgen 1"/>
          <p:cNvSpPr/>
          <p:nvPr/>
        </p:nvSpPr>
        <p:spPr>
          <a:xfrm>
            <a:off x="2267744" y="548680"/>
            <a:ext cx="4855815" cy="461665"/>
          </a:xfrm>
          <a:prstGeom prst="rect">
            <a:avLst/>
          </a:prstGeom>
        </p:spPr>
        <p:txBody>
          <a:bodyPr wrap="square">
            <a:spAutoFit/>
          </a:bodyPr>
          <a:lstStyle/>
          <a:p>
            <a:pPr lvl="0"/>
            <a:r>
              <a:rPr lang="tr-TR" sz="2400" b="1" dirty="0">
                <a:solidFill>
                  <a:prstClr val="white"/>
                </a:solidFill>
              </a:rPr>
              <a:t>ÖRNEK: </a:t>
            </a:r>
            <a:r>
              <a:rPr lang="tr-TR" sz="2400" dirty="0">
                <a:solidFill>
                  <a:prstClr val="white"/>
                </a:solidFill>
              </a:rPr>
              <a:t>Çukurova Üniversitesi</a:t>
            </a:r>
          </a:p>
        </p:txBody>
      </p:sp>
    </p:spTree>
    <p:extLst>
      <p:ext uri="{BB962C8B-B14F-4D97-AF65-F5344CB8AC3E}">
        <p14:creationId xmlns:p14="http://schemas.microsoft.com/office/powerpoint/2010/main" val="2465167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1206</TotalTime>
  <Words>2561</Words>
  <Application>Microsoft Office PowerPoint</Application>
  <PresentationFormat>Ekran Gösterisi (4:3)</PresentationFormat>
  <Paragraphs>352</Paragraphs>
  <Slides>47</Slides>
  <Notes>0</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ÖRNEK TAHMİNİ BİRİM MALİYETLER (2015)</vt:lpstr>
      <vt:lpstr>ÖRNEK</vt:lpstr>
      <vt:lpstr>ÖRNEK</vt:lpstr>
      <vt:lpstr>ÖRNEK</vt:lpstr>
      <vt:lpstr>ÖRNEK</vt:lpstr>
      <vt:lpstr>UYGULAMA ADIMLARI</vt:lpstr>
      <vt:lpstr>UYGULAMA ADIMLARI (devamı)</vt:lpstr>
      <vt:lpstr>ADIM-1: Kaynak Tahmini</vt:lpstr>
      <vt:lpstr>ÖRNEK: Elazığ İl Millî Eğitim Müdürlüğü</vt:lpstr>
      <vt:lpstr>PowerPoint Sunusu</vt:lpstr>
      <vt:lpstr>ADIM-2: Faaliyetlendirme</vt:lpstr>
      <vt:lpstr>ÖRNEK</vt:lpstr>
      <vt:lpstr>ADIM-3: Stratejilerin maliyetlendirilmesi</vt:lpstr>
      <vt:lpstr>ÖRNEK</vt:lpstr>
      <vt:lpstr>ÖRNEK (devamı)</vt:lpstr>
      <vt:lpstr>ÖRNEK (devamı)</vt:lpstr>
      <vt:lpstr>ADIM-4: Hedeflerin maliyetlendirilmesi</vt:lpstr>
      <vt:lpstr>ADIM-5: Amaçların maliyetlendirilmesi</vt:lpstr>
      <vt:lpstr>ADIM-6: Genel yönetim gideri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UYGULAMA ADIMLARI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2015-2019 STARTEJİK PLAN HAZIRLIK SÜRECİ</dc:title>
  <dc:creator>Murat AKKUS</dc:creator>
  <cp:lastModifiedBy>Erkin CAYCI</cp:lastModifiedBy>
  <cp:revision>327</cp:revision>
  <dcterms:created xsi:type="dcterms:W3CDTF">2014-09-18T08:22:37Z</dcterms:created>
  <dcterms:modified xsi:type="dcterms:W3CDTF">2015-03-20T14:32:02Z</dcterms:modified>
</cp:coreProperties>
</file>