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57" r:id="rId3"/>
    <p:sldId id="258" r:id="rId4"/>
    <p:sldId id="259" r:id="rId5"/>
    <p:sldId id="261" r:id="rId6"/>
    <p:sldId id="260" r:id="rId7"/>
    <p:sldId id="262" r:id="rId8"/>
    <p:sldId id="263" r:id="rId9"/>
    <p:sldId id="264" r:id="rId10"/>
    <p:sldId id="265" r:id="rId11"/>
    <p:sldId id="271" r:id="rId12"/>
    <p:sldId id="266" r:id="rId13"/>
    <p:sldId id="267" r:id="rId14"/>
    <p:sldId id="268" r:id="rId15"/>
    <p:sldId id="273" r:id="rId16"/>
    <p:sldId id="274" r:id="rId17"/>
    <p:sldId id="269" r:id="rId18"/>
    <p:sldId id="272" r:id="rId1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C86F69B-AA89-418A-8D03-6E23A26FD379}" type="datetimeFigureOut">
              <a:rPr lang="tr-TR" smtClean="0"/>
              <a:pPr/>
              <a:t>22.10.2014</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5D98129-CD93-4BBC-ACD6-038F440915AF}" type="slidenum">
              <a:rPr lang="tr-TR" smtClean="0"/>
              <a:pPr/>
              <a:t>‹#›</a:t>
            </a:fld>
            <a:endParaRPr lang="tr-TR"/>
          </a:p>
        </p:txBody>
      </p:sp>
    </p:spTree>
    <p:extLst>
      <p:ext uri="{BB962C8B-B14F-4D97-AF65-F5344CB8AC3E}">
        <p14:creationId xmlns:p14="http://schemas.microsoft.com/office/powerpoint/2010/main" val="23469074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dirty="0" smtClean="0"/>
              <a:t>Cetvellerin listesini </a:t>
            </a:r>
            <a:r>
              <a:rPr lang="tr-TR" dirty="0" err="1" smtClean="0"/>
              <a:t>word’den</a:t>
            </a:r>
            <a:r>
              <a:rPr lang="tr-TR" dirty="0" smtClean="0"/>
              <a:t> göster</a:t>
            </a:r>
            <a:endParaRPr lang="tr-TR" dirty="0"/>
          </a:p>
        </p:txBody>
      </p:sp>
      <p:sp>
        <p:nvSpPr>
          <p:cNvPr id="4" name="3 Slayt Numarası Yer Tutucusu"/>
          <p:cNvSpPr>
            <a:spLocks noGrp="1"/>
          </p:cNvSpPr>
          <p:nvPr>
            <p:ph type="sldNum" sz="quarter" idx="10"/>
          </p:nvPr>
        </p:nvSpPr>
        <p:spPr/>
        <p:txBody>
          <a:bodyPr/>
          <a:lstStyle/>
          <a:p>
            <a:fld id="{65D98129-CD93-4BBC-ACD6-038F440915AF}" type="slidenum">
              <a:rPr lang="tr-TR" smtClean="0"/>
              <a:pPr/>
              <a:t>3</a:t>
            </a:fld>
            <a:endParaRPr lang="tr-T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65D98129-CD93-4BBC-ACD6-038F440915AF}" type="slidenum">
              <a:rPr lang="tr-TR" smtClean="0"/>
              <a:pPr/>
              <a:t>4</a:t>
            </a:fld>
            <a:endParaRPr lang="tr-T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dirty="0" smtClean="0"/>
              <a:t>Bakanlığın genelgesi ve</a:t>
            </a:r>
            <a:r>
              <a:rPr lang="tr-TR" baseline="0" dirty="0" smtClean="0"/>
              <a:t> hazırlık programına </a:t>
            </a:r>
            <a:r>
              <a:rPr lang="tr-TR" dirty="0" smtClean="0"/>
              <a:t>SGB sayfasından</a:t>
            </a:r>
            <a:r>
              <a:rPr lang="tr-TR" baseline="0" dirty="0" smtClean="0"/>
              <a:t> ulaşılabilir/</a:t>
            </a:r>
            <a:r>
              <a:rPr lang="tr-TR" dirty="0" smtClean="0"/>
              <a:t> Ekip şu anda burada çalışan ekip,</a:t>
            </a:r>
            <a:endParaRPr lang="tr-TR" dirty="0"/>
          </a:p>
        </p:txBody>
      </p:sp>
      <p:sp>
        <p:nvSpPr>
          <p:cNvPr id="4" name="3 Slayt Numarası Yer Tutucusu"/>
          <p:cNvSpPr>
            <a:spLocks noGrp="1"/>
          </p:cNvSpPr>
          <p:nvPr>
            <p:ph type="sldNum" sz="quarter" idx="10"/>
          </p:nvPr>
        </p:nvSpPr>
        <p:spPr/>
        <p:txBody>
          <a:bodyPr/>
          <a:lstStyle/>
          <a:p>
            <a:fld id="{65D98129-CD93-4BBC-ACD6-038F440915AF}" type="slidenum">
              <a:rPr lang="tr-TR" smtClean="0"/>
              <a:pPr/>
              <a:t>10</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0" name="9 Dik Üçgen"/>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Başlık"/>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grpSp>
        <p:nvGrpSpPr>
          <p:cNvPr id="2" name="1 Grup"/>
          <p:cNvGrpSpPr/>
          <p:nvPr/>
        </p:nvGrpSpPr>
        <p:grpSpPr>
          <a:xfrm>
            <a:off x="-3765" y="4953000"/>
            <a:ext cx="9147765" cy="1912088"/>
            <a:chOff x="-3765" y="4832896"/>
            <a:chExt cx="9147765" cy="2032192"/>
          </a:xfrm>
        </p:grpSpPr>
        <p:sp>
          <p:nvSpPr>
            <p:cNvPr id="7" name="6 Serbest Form"/>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Serbest Form"/>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Serbest Form"/>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Düz Bağlayıcı"/>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Veri Yer Tutucusu"/>
          <p:cNvSpPr>
            <a:spLocks noGrp="1"/>
          </p:cNvSpPr>
          <p:nvPr>
            <p:ph type="dt" sz="half" idx="10"/>
          </p:nvPr>
        </p:nvSpPr>
        <p:spPr/>
        <p:txBody>
          <a:bodyPr/>
          <a:lstStyle>
            <a:lvl1pPr>
              <a:defRPr>
                <a:solidFill>
                  <a:srgbClr val="FFFFFF"/>
                </a:solidFill>
              </a:defRPr>
            </a:lvl1pPr>
            <a:extLst/>
          </a:lstStyle>
          <a:p>
            <a:fld id="{27935462-DB5B-457F-A5AB-534A364B411D}" type="datetimeFigureOut">
              <a:rPr lang="tr-TR" smtClean="0"/>
              <a:pPr/>
              <a:t>22.10.2014</a:t>
            </a:fld>
            <a:endParaRPr lang="tr-TR"/>
          </a:p>
        </p:txBody>
      </p:sp>
      <p:sp>
        <p:nvSpPr>
          <p:cNvPr id="19" name="18 Altbilgi Yer Tutucusu"/>
          <p:cNvSpPr>
            <a:spLocks noGrp="1"/>
          </p:cNvSpPr>
          <p:nvPr>
            <p:ph type="ftr" sz="quarter" idx="11"/>
          </p:nvPr>
        </p:nvSpPr>
        <p:spPr/>
        <p:txBody>
          <a:bodyPr/>
          <a:lstStyle>
            <a:lvl1pPr>
              <a:defRPr>
                <a:solidFill>
                  <a:schemeClr val="accent1">
                    <a:tint val="20000"/>
                  </a:schemeClr>
                </a:solidFill>
              </a:defRPr>
            </a:lvl1pPr>
            <a:extLst/>
          </a:lstStyle>
          <a:p>
            <a:endParaRPr lang="tr-TR"/>
          </a:p>
        </p:txBody>
      </p:sp>
      <p:sp>
        <p:nvSpPr>
          <p:cNvPr id="27" name="26 Slayt Numarası Yer Tutucusu"/>
          <p:cNvSpPr>
            <a:spLocks noGrp="1"/>
          </p:cNvSpPr>
          <p:nvPr>
            <p:ph type="sldNum" sz="quarter" idx="12"/>
          </p:nvPr>
        </p:nvSpPr>
        <p:spPr/>
        <p:txBody>
          <a:bodyPr/>
          <a:lstStyle>
            <a:lvl1pPr>
              <a:defRPr>
                <a:solidFill>
                  <a:srgbClr val="FFFFFF"/>
                </a:solidFill>
              </a:defRPr>
            </a:lvl1pPr>
            <a:extLst/>
          </a:lstStyle>
          <a:p>
            <a:fld id="{25980067-58E4-4E3A-A42B-C05BC4834FAC}"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1481329"/>
            <a:ext cx="8229600" cy="4386071"/>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27935462-DB5B-457F-A5AB-534A364B411D}" type="datetimeFigureOut">
              <a:rPr lang="tr-TR" smtClean="0"/>
              <a:pPr/>
              <a:t>22.10.2014</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25980067-58E4-4E3A-A42B-C05BC4834FAC}"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44013" y="274640"/>
            <a:ext cx="1777470" cy="5592761"/>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41"/>
            <a:ext cx="6324600" cy="5592760"/>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27935462-DB5B-457F-A5AB-534A364B411D}" type="datetimeFigureOut">
              <a:rPr lang="tr-TR" smtClean="0"/>
              <a:pPr/>
              <a:t>22.10.2014</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25980067-58E4-4E3A-A42B-C05BC4834FAC}"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27935462-DB5B-457F-A5AB-534A364B411D}" type="datetimeFigureOut">
              <a:rPr lang="tr-TR" smtClean="0"/>
              <a:pPr/>
              <a:t>22.10.2014</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25980067-58E4-4E3A-A42B-C05BC4834FAC}" type="slidenum">
              <a:rPr lang="tr-TR" smtClean="0"/>
              <a:pPr/>
              <a:t>‹#›</a:t>
            </a:fld>
            <a:endParaRPr lang="tr-TR"/>
          </a:p>
        </p:txBody>
      </p:sp>
      <p:sp>
        <p:nvSpPr>
          <p:cNvPr id="7" name="6 Başlık"/>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27935462-DB5B-457F-A5AB-534A364B411D}" type="datetimeFigureOut">
              <a:rPr lang="tr-TR" smtClean="0"/>
              <a:pPr/>
              <a:t>22.10.2014</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25980067-58E4-4E3A-A42B-C05BC4834FAC}" type="slidenum">
              <a:rPr lang="tr-TR" smtClean="0"/>
              <a:pPr/>
              <a:t>‹#›</a:t>
            </a:fld>
            <a:endParaRPr lang="tr-TR"/>
          </a:p>
        </p:txBody>
      </p:sp>
      <p:sp>
        <p:nvSpPr>
          <p:cNvPr id="7" name="6 Köşeli Çift Ayraç"/>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Köşeli Çift Ayraç"/>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bg>
      <p:bgRef idx="1002">
        <a:schemeClr val="bg1"/>
      </p:bgRef>
    </p:bg>
    <p:spTree>
      <p:nvGrpSpPr>
        <p:cNvPr id="1" name=""/>
        <p:cNvGrpSpPr/>
        <p:nvPr/>
      </p:nvGrpSpPr>
      <p:grpSpPr>
        <a:xfrm>
          <a:off x="0" y="0"/>
          <a:ext cx="0" cy="0"/>
          <a:chOff x="0" y="0"/>
          <a:chExt cx="0" cy="0"/>
        </a:xfrm>
      </p:grpSpPr>
      <p:sp>
        <p:nvSpPr>
          <p:cNvPr id="3" name="2 İçerik Yer Tutucusu"/>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27935462-DB5B-457F-A5AB-534A364B411D}" type="datetimeFigureOut">
              <a:rPr lang="tr-TR" smtClean="0"/>
              <a:pPr/>
              <a:t>22.10.2014</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25980067-58E4-4E3A-A42B-C05BC4834FAC}" type="slidenum">
              <a:rPr lang="tr-TR" smtClean="0"/>
              <a:pPr/>
              <a:t>‹#›</a:t>
            </a:fld>
            <a:endParaRPr lang="tr-TR"/>
          </a:p>
        </p:txBody>
      </p:sp>
      <p:sp>
        <p:nvSpPr>
          <p:cNvPr id="8" name="7 Başlık"/>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8229600" cy="1143000"/>
          </a:xfrm>
        </p:spPr>
        <p:txBody>
          <a:bodyPr anchor="ctr"/>
          <a:lstStyle>
            <a:lvl1pPr>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27935462-DB5B-457F-A5AB-534A364B411D}" type="datetimeFigureOut">
              <a:rPr lang="tr-TR" smtClean="0"/>
              <a:pPr/>
              <a:t>22.10.2014</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25980067-58E4-4E3A-A42B-C05BC4834FAC}"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bg>
      <p:bgRef idx="1002">
        <a:schemeClr val="bg1"/>
      </p:bgRef>
    </p:bg>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extLst/>
          </a:lstStyle>
          <a:p>
            <a:fld id="{27935462-DB5B-457F-A5AB-534A364B411D}" type="datetimeFigureOut">
              <a:rPr lang="tr-TR" smtClean="0"/>
              <a:pPr/>
              <a:t>22.10.2014</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25980067-58E4-4E3A-A42B-C05BC4834FAC}" type="slidenum">
              <a:rPr lang="tr-TR" smtClean="0"/>
              <a:pPr/>
              <a:t>‹#›</a:t>
            </a:fld>
            <a:endParaRPr lang="tr-TR"/>
          </a:p>
        </p:txBody>
      </p:sp>
      <p:sp>
        <p:nvSpPr>
          <p:cNvPr id="6" name="5 Başlık"/>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extLst/>
          </a:lstStyle>
          <a:p>
            <a:fld id="{27935462-DB5B-457F-A5AB-534A364B411D}" type="datetimeFigureOut">
              <a:rPr lang="tr-TR" smtClean="0"/>
              <a:pPr/>
              <a:t>22.10.2014</a:t>
            </a:fld>
            <a:endParaRPr lang="tr-TR"/>
          </a:p>
        </p:txBody>
      </p:sp>
      <p:sp>
        <p:nvSpPr>
          <p:cNvPr id="3" name="2 Altbilgi Yer Tutucusu"/>
          <p:cNvSpPr>
            <a:spLocks noGrp="1"/>
          </p:cNvSpPr>
          <p:nvPr>
            <p:ph type="ftr" sz="quarter" idx="11"/>
          </p:nvPr>
        </p:nvSpPr>
        <p:spPr/>
        <p:txBody>
          <a:bodyPr/>
          <a:lstStyle>
            <a:extLst/>
          </a:lstStyle>
          <a:p>
            <a:endParaRPr lang="tr-TR"/>
          </a:p>
        </p:txBody>
      </p:sp>
      <p:sp>
        <p:nvSpPr>
          <p:cNvPr id="4" name="3 Slayt Numarası Yer Tutucusu"/>
          <p:cNvSpPr>
            <a:spLocks noGrp="1"/>
          </p:cNvSpPr>
          <p:nvPr>
            <p:ph type="sldNum" sz="quarter" idx="12"/>
          </p:nvPr>
        </p:nvSpPr>
        <p:spPr/>
        <p:txBody>
          <a:bodyPr/>
          <a:lstStyle>
            <a:extLst/>
          </a:lstStyle>
          <a:p>
            <a:fld id="{25980067-58E4-4E3A-A42B-C05BC4834FAC}"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6727032" y="6407944"/>
            <a:ext cx="1920240" cy="365760"/>
          </a:xfrm>
        </p:spPr>
        <p:txBody>
          <a:bodyPr/>
          <a:lstStyle>
            <a:extLst/>
          </a:lstStyle>
          <a:p>
            <a:fld id="{27935462-DB5B-457F-A5AB-534A364B411D}" type="datetimeFigureOut">
              <a:rPr lang="tr-TR" smtClean="0"/>
              <a:pPr/>
              <a:t>22.10.2014</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25980067-58E4-4E3A-A42B-C05BC4834FAC}"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4" name="3 Metin Yer Tutucusu"/>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
        <p:nvSpPr>
          <p:cNvPr id="3" name="2 Resim Yer Tutucusu"/>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tr-TR" smtClean="0"/>
              <a:t>Resim eklemek için simgeyi tıklatın</a:t>
            </a:r>
            <a:endParaRPr kumimoji="0" lang="en-US" dirty="0"/>
          </a:p>
        </p:txBody>
      </p:sp>
      <p:sp>
        <p:nvSpPr>
          <p:cNvPr id="5" name="4 Veri Yer Tutucusu"/>
          <p:cNvSpPr>
            <a:spLocks noGrp="1"/>
          </p:cNvSpPr>
          <p:nvPr>
            <p:ph type="dt" sz="half" idx="10"/>
          </p:nvPr>
        </p:nvSpPr>
        <p:spPr/>
        <p:txBody>
          <a:bodyPr/>
          <a:lstStyle>
            <a:lvl1pPr>
              <a:defRPr>
                <a:solidFill>
                  <a:schemeClr val="tx1"/>
                </a:solidFill>
              </a:defRPr>
            </a:lvl1pPr>
            <a:extLst/>
          </a:lstStyle>
          <a:p>
            <a:fld id="{27935462-DB5B-457F-A5AB-534A364B411D}" type="datetimeFigureOut">
              <a:rPr lang="tr-TR" smtClean="0"/>
              <a:pPr/>
              <a:t>22.10.2014</a:t>
            </a:fld>
            <a:endParaRPr lang="tr-TR"/>
          </a:p>
        </p:txBody>
      </p:sp>
      <p:sp>
        <p:nvSpPr>
          <p:cNvPr id="6" name="5 Altbilgi Yer Tutucusu"/>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tr-TR"/>
          </a:p>
        </p:txBody>
      </p:sp>
      <p:sp>
        <p:nvSpPr>
          <p:cNvPr id="7" name="6 Slayt Numarası Yer Tutucusu"/>
          <p:cNvSpPr>
            <a:spLocks noGrp="1"/>
          </p:cNvSpPr>
          <p:nvPr>
            <p:ph type="sldNum" sz="quarter" idx="12"/>
          </p:nvPr>
        </p:nvSpPr>
        <p:spPr/>
        <p:txBody>
          <a:bodyPr/>
          <a:lstStyle>
            <a:lvl1pPr>
              <a:defRPr>
                <a:solidFill>
                  <a:schemeClr val="tx1"/>
                </a:solidFill>
              </a:defRPr>
            </a:lvl1pPr>
            <a:extLst/>
          </a:lstStyle>
          <a:p>
            <a:fld id="{25980067-58E4-4E3A-A42B-C05BC4834FAC}" type="slidenum">
              <a:rPr lang="tr-TR" smtClean="0"/>
              <a:pPr/>
              <a:t>‹#›</a:t>
            </a:fld>
            <a:endParaRPr lang="tr-TR"/>
          </a:p>
        </p:txBody>
      </p:sp>
      <p:sp>
        <p:nvSpPr>
          <p:cNvPr id="2" name="1 Başlık"/>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tr-TR" smtClean="0"/>
              <a:t>Asıl başlık stili için tıklatın</a:t>
            </a:r>
            <a:endParaRPr kumimoji="0" lang="en-US"/>
          </a:p>
        </p:txBody>
      </p:sp>
      <p:sp>
        <p:nvSpPr>
          <p:cNvPr id="8" name="7 Serbest Form"/>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Serbest Form"/>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Dik Üçgen"/>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Düz Bağlayıcı"/>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Köşeli Çift Ayraç"/>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Köşeli Çift Ayraç"/>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Serbest Form"/>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Serbest Form"/>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Dik Üçgen"/>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Düz Bağlayıcı"/>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Başlık Yer Tutucusu"/>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7935462-DB5B-457F-A5AB-534A364B411D}" type="datetimeFigureOut">
              <a:rPr lang="tr-TR" smtClean="0"/>
              <a:pPr/>
              <a:t>22.10.2014</a:t>
            </a:fld>
            <a:endParaRPr lang="tr-TR"/>
          </a:p>
        </p:txBody>
      </p:sp>
      <p:sp>
        <p:nvSpPr>
          <p:cNvPr id="22" name="21 Altbilgi Yer Tutucusu"/>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tr-TR"/>
          </a:p>
        </p:txBody>
      </p:sp>
      <p:sp>
        <p:nvSpPr>
          <p:cNvPr id="18" name="17 Slayt Numarası Yer Tutucusu"/>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5980067-58E4-4E3A-A42B-C05BC4834FAC}"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943004" y="2847010"/>
            <a:ext cx="7772400" cy="1510684"/>
          </a:xfrm>
        </p:spPr>
        <p:txBody>
          <a:bodyPr>
            <a:normAutofit/>
          </a:bodyPr>
          <a:lstStyle/>
          <a:p>
            <a:r>
              <a:rPr lang="tr-TR" sz="2400" dirty="0" smtClean="0">
                <a:solidFill>
                  <a:schemeClr val="accent4">
                    <a:lumMod val="75000"/>
                  </a:schemeClr>
                </a:solidFill>
              </a:rPr>
              <a:t>KAMU İDARELERİNDE STRATEJİK PLANLAMAYA </a:t>
            </a:r>
            <a:br>
              <a:rPr lang="tr-TR" sz="2400" dirty="0" smtClean="0">
                <a:solidFill>
                  <a:schemeClr val="accent4">
                    <a:lumMod val="75000"/>
                  </a:schemeClr>
                </a:solidFill>
              </a:rPr>
            </a:br>
            <a:r>
              <a:rPr lang="tr-TR" sz="2400" dirty="0" smtClean="0">
                <a:solidFill>
                  <a:schemeClr val="accent4">
                    <a:lumMod val="75000"/>
                  </a:schemeClr>
                </a:solidFill>
              </a:rPr>
              <a:t> İLİŞKİN USUL VE ESASLAR HAKKINDA </a:t>
            </a:r>
            <a:br>
              <a:rPr lang="tr-TR" sz="2400" dirty="0" smtClean="0">
                <a:solidFill>
                  <a:schemeClr val="accent4">
                    <a:lumMod val="75000"/>
                  </a:schemeClr>
                </a:solidFill>
              </a:rPr>
            </a:br>
            <a:r>
              <a:rPr lang="tr-TR" sz="2400" dirty="0" smtClean="0">
                <a:solidFill>
                  <a:schemeClr val="accent4">
                    <a:lumMod val="75000"/>
                  </a:schemeClr>
                </a:solidFill>
              </a:rPr>
              <a:t> YÖNETMELİK</a:t>
            </a:r>
            <a:endParaRPr lang="tr-TR" sz="2400" dirty="0">
              <a:solidFill>
                <a:schemeClr val="accent4">
                  <a:lumMod val="75000"/>
                </a:schemeClr>
              </a:solidFill>
            </a:endParaRPr>
          </a:p>
        </p:txBody>
      </p:sp>
      <p:sp>
        <p:nvSpPr>
          <p:cNvPr id="4" name="3 Metin kutusu"/>
          <p:cNvSpPr txBox="1"/>
          <p:nvPr/>
        </p:nvSpPr>
        <p:spPr>
          <a:xfrm>
            <a:off x="5786446" y="5857892"/>
            <a:ext cx="3214710" cy="646331"/>
          </a:xfrm>
          <a:prstGeom prst="rect">
            <a:avLst/>
          </a:prstGeom>
          <a:noFill/>
        </p:spPr>
        <p:txBody>
          <a:bodyPr wrap="square" rtlCol="0">
            <a:spAutoFit/>
          </a:bodyPr>
          <a:lstStyle/>
          <a:p>
            <a:r>
              <a:rPr lang="tr-TR" sz="1200" dirty="0" smtClean="0"/>
              <a:t>ATİLLA BACAK</a:t>
            </a:r>
          </a:p>
          <a:p>
            <a:r>
              <a:rPr lang="tr-TR" sz="1200" dirty="0" smtClean="0"/>
              <a:t>İNSAN KAYNAKLARI GENEL MÜDÜRLÜĞÜ</a:t>
            </a:r>
          </a:p>
          <a:p>
            <a:r>
              <a:rPr lang="tr-TR" sz="1200" dirty="0" smtClean="0"/>
              <a:t>EĞİTİM UZMANI</a:t>
            </a:r>
            <a:endParaRPr lang="tr-TR" sz="1200" dirty="0"/>
          </a:p>
        </p:txBody>
      </p:sp>
      <p:pic>
        <p:nvPicPr>
          <p:cNvPr id="19458" name="Picture 2" descr="http://www.birebirpozitif.com/ftp_files/images/meb_amblem.jpg"/>
          <p:cNvPicPr>
            <a:picLocks noChangeAspect="1" noChangeArrowheads="1"/>
          </p:cNvPicPr>
          <p:nvPr/>
        </p:nvPicPr>
        <p:blipFill>
          <a:blip r:embed="rId2" cstate="print"/>
          <a:srcRect/>
          <a:stretch>
            <a:fillRect/>
          </a:stretch>
        </p:blipFill>
        <p:spPr bwMode="auto">
          <a:xfrm>
            <a:off x="6929454" y="516581"/>
            <a:ext cx="1714512" cy="1697973"/>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47500" lnSpcReduction="20000"/>
          </a:bodyPr>
          <a:lstStyle/>
          <a:p>
            <a:pPr>
              <a:buNone/>
            </a:pPr>
            <a:r>
              <a:rPr lang="tr-TR" b="1" dirty="0" smtClean="0"/>
              <a:t>Hazırlık dönemi ve programı</a:t>
            </a:r>
            <a:endParaRPr lang="tr-TR" dirty="0" smtClean="0"/>
          </a:p>
          <a:p>
            <a:pPr>
              <a:buNone/>
            </a:pPr>
            <a:r>
              <a:rPr lang="tr-TR" b="1" dirty="0" smtClean="0"/>
              <a:t>MADDE 8 – </a:t>
            </a:r>
          </a:p>
          <a:p>
            <a:pPr>
              <a:buNone/>
            </a:pPr>
            <a:r>
              <a:rPr lang="tr-TR" dirty="0" smtClean="0"/>
              <a:t>1- Kamu idarelerinin </a:t>
            </a:r>
            <a:r>
              <a:rPr lang="tr-TR" b="1" dirty="0" smtClean="0"/>
              <a:t>stratejik planlama süreci hazırlık dönemi ile başlar</a:t>
            </a:r>
            <a:r>
              <a:rPr lang="tr-TR" dirty="0" smtClean="0"/>
              <a:t>. Üst yönetici tarafından bir </a:t>
            </a:r>
            <a:r>
              <a:rPr lang="tr-TR" b="1" dirty="0" smtClean="0"/>
              <a:t>iç genelge ile çalışmaların başlatıldığı duyurulur.</a:t>
            </a:r>
          </a:p>
          <a:p>
            <a:pPr>
              <a:buNone/>
            </a:pPr>
            <a:r>
              <a:rPr lang="tr-TR" dirty="0" smtClean="0"/>
              <a:t>2- Çalışmaların sevk ve idaresini yürütmek üzere </a:t>
            </a:r>
            <a:r>
              <a:rPr lang="tr-TR" b="1" dirty="0" smtClean="0"/>
              <a:t>strateji geliştirme biriminin koordinatörlüğünde bir stratejik planlama ekibi kurulur.</a:t>
            </a:r>
            <a:r>
              <a:rPr lang="tr-TR" dirty="0" smtClean="0"/>
              <a:t> </a:t>
            </a:r>
            <a:r>
              <a:rPr lang="tr-TR" b="1" dirty="0" smtClean="0"/>
              <a:t>Stratejik planlama ekibi hazırlık dönemine ilişkin faaliyetleri ve zaman çizelgesini içeren bir hazırlık programı oluşturur.</a:t>
            </a:r>
          </a:p>
          <a:p>
            <a:pPr>
              <a:buNone/>
            </a:pPr>
            <a:r>
              <a:rPr lang="tr-TR" dirty="0" smtClean="0"/>
              <a:t>3- Hazırlık programında aşağıdaki hususlara yer verilir.</a:t>
            </a:r>
          </a:p>
          <a:p>
            <a:pPr>
              <a:buNone/>
            </a:pPr>
            <a:r>
              <a:rPr lang="tr-TR" dirty="0" smtClean="0"/>
              <a:t>a) Stratejik planlama </a:t>
            </a:r>
            <a:r>
              <a:rPr lang="tr-TR" b="1" dirty="0" smtClean="0"/>
              <a:t>sürecinin aşamaları</a:t>
            </a:r>
            <a:r>
              <a:rPr lang="tr-TR" dirty="0" smtClean="0"/>
              <a:t>,</a:t>
            </a:r>
          </a:p>
          <a:p>
            <a:pPr>
              <a:buNone/>
            </a:pPr>
            <a:r>
              <a:rPr lang="tr-TR" dirty="0" smtClean="0"/>
              <a:t>b) Bu aşamalarda </a:t>
            </a:r>
            <a:r>
              <a:rPr lang="tr-TR" b="1" dirty="0" smtClean="0"/>
              <a:t>gerçekleştirilecek faaliyetler,</a:t>
            </a:r>
          </a:p>
          <a:p>
            <a:pPr>
              <a:buNone/>
            </a:pPr>
            <a:r>
              <a:rPr lang="tr-TR" dirty="0" smtClean="0"/>
              <a:t>c) Aşama ve faaliyetlerin tamamlanacağı tarihleri gösteren </a:t>
            </a:r>
            <a:r>
              <a:rPr lang="tr-TR" b="1" dirty="0" smtClean="0"/>
              <a:t>zaman çizelgesi,</a:t>
            </a:r>
          </a:p>
          <a:p>
            <a:pPr>
              <a:buNone/>
            </a:pPr>
            <a:r>
              <a:rPr lang="tr-TR" dirty="0" smtClean="0"/>
              <a:t>ç) </a:t>
            </a:r>
            <a:r>
              <a:rPr lang="tr-TR" b="1" dirty="0" smtClean="0"/>
              <a:t>Sorumlu birim ve kişiler</a:t>
            </a:r>
            <a:r>
              <a:rPr lang="tr-TR" dirty="0" smtClean="0"/>
              <a:t>,</a:t>
            </a:r>
          </a:p>
          <a:p>
            <a:pPr>
              <a:buNone/>
            </a:pPr>
            <a:r>
              <a:rPr lang="tr-TR" dirty="0" smtClean="0"/>
              <a:t>d) </a:t>
            </a:r>
            <a:r>
              <a:rPr lang="tr-TR" b="1" dirty="0" smtClean="0"/>
              <a:t>Eğitim ihtiyacı</a:t>
            </a:r>
            <a:r>
              <a:rPr lang="tr-TR" dirty="0" smtClean="0"/>
              <a:t>,</a:t>
            </a:r>
          </a:p>
          <a:p>
            <a:pPr>
              <a:buNone/>
            </a:pPr>
            <a:r>
              <a:rPr lang="tr-TR" dirty="0" smtClean="0"/>
              <a:t>e) </a:t>
            </a:r>
            <a:r>
              <a:rPr lang="tr-TR" b="1" dirty="0" smtClean="0"/>
              <a:t>Gerek duyulması hâlinde danışmanlık hizmeti ihtiyacı</a:t>
            </a:r>
            <a:r>
              <a:rPr lang="tr-TR" dirty="0" smtClean="0"/>
              <a:t>,</a:t>
            </a:r>
          </a:p>
          <a:p>
            <a:pPr>
              <a:buNone/>
            </a:pPr>
            <a:r>
              <a:rPr lang="tr-TR" dirty="0" smtClean="0"/>
              <a:t>f) </a:t>
            </a:r>
            <a:r>
              <a:rPr lang="tr-TR" b="1" dirty="0" smtClean="0"/>
              <a:t>Planlama sürecinin gerektirdiği masraflar ile beşerî ve teknik kaynak ihtiyacı.</a:t>
            </a:r>
          </a:p>
          <a:p>
            <a:pPr>
              <a:buNone/>
            </a:pPr>
            <a:r>
              <a:rPr lang="tr-TR" dirty="0" smtClean="0"/>
              <a:t>4- </a:t>
            </a:r>
            <a:r>
              <a:rPr lang="tr-TR" b="1" dirty="0" smtClean="0"/>
              <a:t>İdareler, hazırlık programını oluştururken, </a:t>
            </a:r>
            <a:r>
              <a:rPr lang="tr-TR" b="1" u="sng" dirty="0" smtClean="0"/>
              <a:t>geçiş takviminde bulundukları yeri, beşerî kaynaklarını, organizasyon yapısını, teknik donanımlarını, idare ölçeğini </a:t>
            </a:r>
            <a:r>
              <a:rPr lang="tr-TR" b="1" dirty="0" smtClean="0"/>
              <a:t>ve benzeri hususları dikkate alır.</a:t>
            </a:r>
          </a:p>
          <a:p>
            <a:pPr>
              <a:buNone/>
            </a:pPr>
            <a:r>
              <a:rPr lang="tr-TR" dirty="0" smtClean="0"/>
              <a:t>5- </a:t>
            </a:r>
            <a:r>
              <a:rPr lang="tr-TR" b="1" dirty="0" smtClean="0"/>
              <a:t>Kamu idareleri </a:t>
            </a:r>
            <a:r>
              <a:rPr lang="tr-TR" dirty="0" smtClean="0"/>
              <a:t>stratejik planlarını hazırlamaya başlamadan önce </a:t>
            </a:r>
            <a:r>
              <a:rPr lang="tr-TR" b="1" dirty="0" smtClean="0"/>
              <a:t>hazırlık programında yer alan tüm hususları gerçekleştirmek zorundadır</a:t>
            </a:r>
            <a:r>
              <a:rPr lang="tr-TR" dirty="0" smtClean="0"/>
              <a:t>.</a:t>
            </a:r>
          </a:p>
          <a:p>
            <a:endParaRPr lang="tr-TR" dirty="0"/>
          </a:p>
        </p:txBody>
      </p:sp>
      <p:sp>
        <p:nvSpPr>
          <p:cNvPr id="4" name="2 Başlık"/>
          <p:cNvSpPr>
            <a:spLocks noGrp="1"/>
          </p:cNvSpPr>
          <p:nvPr>
            <p:ph type="title"/>
          </p:nvPr>
        </p:nvSpPr>
        <p:spPr/>
        <p:txBody>
          <a:bodyPr>
            <a:noAutofit/>
          </a:bodyPr>
          <a:lstStyle/>
          <a:p>
            <a:r>
              <a:rPr lang="tr-TR" sz="2000" dirty="0" smtClean="0">
                <a:solidFill>
                  <a:schemeClr val="accent2">
                    <a:lumMod val="50000"/>
                  </a:schemeClr>
                </a:solidFill>
              </a:rPr>
              <a:t>ÜÇÜNCÜ BÖLÜM</a:t>
            </a:r>
            <a:br>
              <a:rPr lang="tr-TR" sz="2000" dirty="0" smtClean="0">
                <a:solidFill>
                  <a:schemeClr val="accent2">
                    <a:lumMod val="50000"/>
                  </a:schemeClr>
                </a:solidFill>
              </a:rPr>
            </a:br>
            <a:r>
              <a:rPr lang="tr-TR" sz="2000" dirty="0" smtClean="0">
                <a:solidFill>
                  <a:schemeClr val="accent2">
                    <a:lumMod val="50000"/>
                  </a:schemeClr>
                </a:solidFill>
              </a:rPr>
              <a:t>Stratejik Planlama Sürecine İlişkin Takvim</a:t>
            </a:r>
            <a:br>
              <a:rPr lang="tr-TR" sz="2000" dirty="0" smtClean="0">
                <a:solidFill>
                  <a:schemeClr val="accent2">
                    <a:lumMod val="50000"/>
                  </a:schemeClr>
                </a:solidFill>
              </a:rPr>
            </a:br>
            <a:r>
              <a:rPr lang="tr-TR" sz="2000" dirty="0" smtClean="0">
                <a:solidFill>
                  <a:schemeClr val="accent2">
                    <a:lumMod val="50000"/>
                  </a:schemeClr>
                </a:solidFill>
              </a:rPr>
              <a:t>Stratejik planların süresi, güncelleştirilmesi ve yenilenmesi</a:t>
            </a:r>
            <a:endParaRPr lang="tr-TR"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p:cNvPicPr>
            <a:picLocks noChangeAspect="1" noChangeArrowheads="1"/>
          </p:cNvPicPr>
          <p:nvPr/>
        </p:nvPicPr>
        <p:blipFill>
          <a:blip r:embed="rId2"/>
          <a:srcRect/>
          <a:stretch>
            <a:fillRect/>
          </a:stretch>
        </p:blipFill>
        <p:spPr bwMode="auto">
          <a:xfrm>
            <a:off x="161925" y="428604"/>
            <a:ext cx="8820150" cy="5267325"/>
          </a:xfrm>
          <a:prstGeom prst="rect">
            <a:avLst/>
          </a:prstGeom>
          <a:noFill/>
          <a:ln w="9525">
            <a:no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70000" lnSpcReduction="20000"/>
          </a:bodyPr>
          <a:lstStyle/>
          <a:p>
            <a:r>
              <a:rPr lang="tr-TR" b="1" dirty="0" smtClean="0"/>
              <a:t>Stratejik planların hazırlanması</a:t>
            </a:r>
            <a:endParaRPr lang="tr-TR" dirty="0" smtClean="0"/>
          </a:p>
          <a:p>
            <a:pPr>
              <a:buNone/>
            </a:pPr>
            <a:r>
              <a:rPr lang="tr-TR" b="1" dirty="0" smtClean="0"/>
              <a:t>MADDE 9 – </a:t>
            </a:r>
            <a:r>
              <a:rPr lang="tr-TR" dirty="0" smtClean="0"/>
              <a:t>(1) Hazırlık dönemini tamamlayan kamu idareleri, stratejik planlarını, 5018 sayılı Kamu Malî Yönetimi ve Kontrol Kanununa, bu Yönetmeliğe, Kılavuza ve Müsteşarlıkça yayımlanan stratejik planlamaya ilişkin diğer rehberlere uygun olarak hazırlar.</a:t>
            </a:r>
          </a:p>
          <a:p>
            <a:r>
              <a:rPr lang="tr-TR" b="1" dirty="0" smtClean="0"/>
              <a:t>Bakanların sorumluluğu</a:t>
            </a:r>
            <a:endParaRPr lang="tr-TR" dirty="0" smtClean="0"/>
          </a:p>
          <a:p>
            <a:pPr>
              <a:buNone/>
            </a:pPr>
            <a:r>
              <a:rPr lang="tr-TR" b="1" dirty="0" smtClean="0"/>
              <a:t>MADDE 10 – </a:t>
            </a:r>
            <a:r>
              <a:rPr lang="tr-TR" dirty="0" smtClean="0"/>
              <a:t>(1) </a:t>
            </a:r>
            <a:r>
              <a:rPr lang="tr-TR" b="1" dirty="0" smtClean="0"/>
              <a:t>Bakanlar</a:t>
            </a:r>
            <a:r>
              <a:rPr lang="tr-TR" dirty="0" smtClean="0"/>
              <a:t>, bakanlıklarının ve bakanlıklarına bağlı ve ilgili kamu idarelerinin </a:t>
            </a:r>
            <a:r>
              <a:rPr lang="tr-TR" b="1" dirty="0" smtClean="0"/>
              <a:t>stratejik planlarının kalkınma planlarına ve programlara uygun olarak hazırlanmasından ve uygulanmasından sorumludur.</a:t>
            </a:r>
            <a:r>
              <a:rPr lang="tr-TR" dirty="0" smtClean="0"/>
              <a:t> Bu sorumluluk, Yükseköğretim Kurulu, üniversiteler ve yüksek teknoloji enstitüleri için Millî Eğitim Bakanına; mahallî idareler için İçişleri Bakanına aittir.</a:t>
            </a:r>
          </a:p>
          <a:p>
            <a:r>
              <a:rPr lang="tr-TR" b="1" dirty="0" smtClean="0"/>
              <a:t>Üst yöneticilerin sorumluluğu</a:t>
            </a:r>
            <a:endParaRPr lang="tr-TR" dirty="0" smtClean="0"/>
          </a:p>
          <a:p>
            <a:pPr>
              <a:buNone/>
            </a:pPr>
            <a:r>
              <a:rPr lang="tr-TR" b="1" dirty="0" smtClean="0"/>
              <a:t>MADDE 11 – </a:t>
            </a:r>
            <a:r>
              <a:rPr lang="tr-TR" dirty="0" smtClean="0"/>
              <a:t>(1) </a:t>
            </a:r>
            <a:r>
              <a:rPr lang="tr-TR" b="1" dirty="0" smtClean="0"/>
              <a:t>Üst yöneticiler</a:t>
            </a:r>
            <a:r>
              <a:rPr lang="tr-TR" dirty="0" smtClean="0"/>
              <a:t>, idarelerinin stratejik planlarının hazırlanmasından ve uygulanmasından </a:t>
            </a:r>
            <a:r>
              <a:rPr lang="tr-TR" b="1" dirty="0" smtClean="0"/>
              <a:t>Bakana</a:t>
            </a:r>
            <a:r>
              <a:rPr lang="tr-TR" dirty="0" smtClean="0"/>
              <a:t>; mahalli idarelerde ise meclislerine </a:t>
            </a:r>
            <a:r>
              <a:rPr lang="tr-TR" b="1" dirty="0" smtClean="0"/>
              <a:t>karşı sorumludur.</a:t>
            </a:r>
          </a:p>
          <a:p>
            <a:endParaRPr lang="tr-TR" dirty="0"/>
          </a:p>
        </p:txBody>
      </p:sp>
      <p:sp>
        <p:nvSpPr>
          <p:cNvPr id="4" name="2 Başlık"/>
          <p:cNvSpPr>
            <a:spLocks noGrp="1"/>
          </p:cNvSpPr>
          <p:nvPr>
            <p:ph type="title"/>
          </p:nvPr>
        </p:nvSpPr>
        <p:spPr/>
        <p:txBody>
          <a:bodyPr>
            <a:noAutofit/>
          </a:bodyPr>
          <a:lstStyle/>
          <a:p>
            <a:r>
              <a:rPr lang="tr-TR" sz="2000" dirty="0" smtClean="0">
                <a:solidFill>
                  <a:schemeClr val="accent2">
                    <a:lumMod val="50000"/>
                  </a:schemeClr>
                </a:solidFill>
              </a:rPr>
              <a:t>ÜÇÜNCÜ BÖLÜM</a:t>
            </a:r>
            <a:br>
              <a:rPr lang="tr-TR" sz="2000" dirty="0" smtClean="0">
                <a:solidFill>
                  <a:schemeClr val="accent2">
                    <a:lumMod val="50000"/>
                  </a:schemeClr>
                </a:solidFill>
              </a:rPr>
            </a:br>
            <a:r>
              <a:rPr lang="tr-TR" sz="2000" dirty="0" smtClean="0">
                <a:solidFill>
                  <a:schemeClr val="accent2">
                    <a:lumMod val="50000"/>
                  </a:schemeClr>
                </a:solidFill>
              </a:rPr>
              <a:t>Stratejik Planlama Sürecine İlişkin Takvim</a:t>
            </a:r>
            <a:br>
              <a:rPr lang="tr-TR" sz="2000" dirty="0" smtClean="0">
                <a:solidFill>
                  <a:schemeClr val="accent2">
                    <a:lumMod val="50000"/>
                  </a:schemeClr>
                </a:solidFill>
              </a:rPr>
            </a:br>
            <a:r>
              <a:rPr lang="tr-TR" sz="2000" dirty="0" smtClean="0">
                <a:solidFill>
                  <a:schemeClr val="accent2">
                    <a:lumMod val="50000"/>
                  </a:schemeClr>
                </a:solidFill>
              </a:rPr>
              <a:t>Stratejik planların süresi, güncelleştirilmesi ve yenilenmesi</a:t>
            </a:r>
            <a:endParaRPr lang="tr-TR"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r>
              <a:rPr lang="tr-TR" sz="2000" b="1" dirty="0" smtClean="0"/>
              <a:t>Plan ve programlarla ilişki</a:t>
            </a:r>
            <a:endParaRPr lang="tr-TR" sz="2000" dirty="0" smtClean="0"/>
          </a:p>
          <a:p>
            <a:pPr>
              <a:buNone/>
            </a:pPr>
            <a:r>
              <a:rPr lang="tr-TR" sz="2000" b="1" dirty="0" smtClean="0"/>
              <a:t>MADDE 12 – </a:t>
            </a:r>
          </a:p>
          <a:p>
            <a:pPr>
              <a:buNone/>
            </a:pPr>
            <a:r>
              <a:rPr lang="tr-TR" sz="2000" dirty="0" smtClean="0"/>
              <a:t>1- </a:t>
            </a:r>
            <a:r>
              <a:rPr lang="tr-TR" sz="2000" b="1" dirty="0" smtClean="0"/>
              <a:t>Kamu idarelerinin stratejik planları, kalkınma planı, orta vadeli program ve faaliyet alanı ile ilgili diğer ulusal, bölgesel ve </a:t>
            </a:r>
            <a:r>
              <a:rPr lang="tr-TR" sz="2000" b="1" dirty="0" err="1" smtClean="0"/>
              <a:t>sektörel</a:t>
            </a:r>
            <a:r>
              <a:rPr lang="tr-TR" sz="2000" b="1" dirty="0" smtClean="0"/>
              <a:t> plan ve programlara uygun olarak hazırlanır.</a:t>
            </a:r>
          </a:p>
          <a:p>
            <a:pPr>
              <a:buNone/>
            </a:pPr>
            <a:r>
              <a:rPr lang="tr-TR" sz="2000" dirty="0" smtClean="0"/>
              <a:t>2- </a:t>
            </a:r>
            <a:r>
              <a:rPr lang="tr-TR" sz="2000" b="1" dirty="0" smtClean="0"/>
              <a:t>Kamu idareleri</a:t>
            </a:r>
            <a:r>
              <a:rPr lang="tr-TR" sz="2000" dirty="0" smtClean="0"/>
              <a:t>, stratejik planlarını hazırlarken orta vadeli programda yer alan amaç, politikalar ve makro büyüklükler ile </a:t>
            </a:r>
            <a:r>
              <a:rPr lang="tr-TR" sz="2000" b="1" dirty="0" smtClean="0"/>
              <a:t>orta vadeli malî planda belirlenen </a:t>
            </a:r>
            <a:r>
              <a:rPr lang="tr-TR" sz="2000" dirty="0" smtClean="0"/>
              <a:t>teklif tavanlarını dikkate alarak yıllar itibarıyla </a:t>
            </a:r>
            <a:r>
              <a:rPr lang="tr-TR" sz="2000" b="1" dirty="0" smtClean="0"/>
              <a:t>amaç ve hedefler bazında kaynak dağılım tahmininde bulunur.</a:t>
            </a:r>
          </a:p>
        </p:txBody>
      </p:sp>
      <p:sp>
        <p:nvSpPr>
          <p:cNvPr id="3" name="2 Başlık"/>
          <p:cNvSpPr>
            <a:spLocks noGrp="1"/>
          </p:cNvSpPr>
          <p:nvPr>
            <p:ph type="title"/>
          </p:nvPr>
        </p:nvSpPr>
        <p:spPr/>
        <p:txBody>
          <a:bodyPr>
            <a:noAutofit/>
          </a:bodyPr>
          <a:lstStyle/>
          <a:p>
            <a:r>
              <a:rPr lang="tr-TR" sz="2000" dirty="0" smtClean="0">
                <a:solidFill>
                  <a:schemeClr val="accent2">
                    <a:lumMod val="50000"/>
                  </a:schemeClr>
                </a:solidFill>
              </a:rPr>
              <a:t>DÖRDÜNCÜ BÖLÜM</a:t>
            </a:r>
            <a:br>
              <a:rPr lang="tr-TR" sz="2000" dirty="0" smtClean="0">
                <a:solidFill>
                  <a:schemeClr val="accent2">
                    <a:lumMod val="50000"/>
                  </a:schemeClr>
                </a:solidFill>
              </a:rPr>
            </a:br>
            <a:r>
              <a:rPr lang="tr-TR" sz="2000" dirty="0" smtClean="0">
                <a:solidFill>
                  <a:schemeClr val="accent2">
                    <a:lumMod val="50000"/>
                  </a:schemeClr>
                </a:solidFill>
              </a:rPr>
              <a:t>Stratejik Planların Kalkınma Planı ve Programlarla İlişkilendirilmesi</a:t>
            </a:r>
            <a:endParaRPr lang="tr-TR" sz="2000" dirty="0">
              <a:solidFill>
                <a:schemeClr val="accent2">
                  <a:lumMod val="50000"/>
                </a:schemeClr>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70000" lnSpcReduction="20000"/>
          </a:bodyPr>
          <a:lstStyle/>
          <a:p>
            <a:r>
              <a:rPr lang="tr-TR" b="1" dirty="0" smtClean="0"/>
              <a:t>Planın değerlendirilmesi</a:t>
            </a:r>
            <a:endParaRPr lang="tr-TR" dirty="0" smtClean="0"/>
          </a:p>
          <a:p>
            <a:pPr>
              <a:buNone/>
            </a:pPr>
            <a:r>
              <a:rPr lang="tr-TR" b="1" dirty="0" smtClean="0"/>
              <a:t>MADDE 13 – </a:t>
            </a:r>
          </a:p>
          <a:p>
            <a:pPr>
              <a:buNone/>
            </a:pPr>
            <a:r>
              <a:rPr lang="tr-TR" dirty="0" smtClean="0"/>
              <a:t>1- Mahallî idareler dışındaki </a:t>
            </a:r>
            <a:r>
              <a:rPr lang="tr-TR" b="1" dirty="0" smtClean="0"/>
              <a:t>kamu idareleri</a:t>
            </a:r>
            <a:r>
              <a:rPr lang="tr-TR" dirty="0" smtClean="0"/>
              <a:t>, stratejik planlarını   değerlendirilmek üzere </a:t>
            </a:r>
            <a:r>
              <a:rPr lang="tr-TR" b="1" dirty="0" smtClean="0"/>
              <a:t>stratejik planın kapsadığı dönemin ilk yılından önceki yılın ocak ayında Müsteşarlığa gönderir.</a:t>
            </a:r>
          </a:p>
          <a:p>
            <a:pPr>
              <a:buNone/>
            </a:pPr>
            <a:r>
              <a:rPr lang="tr-TR" dirty="0" smtClean="0"/>
              <a:t>2- </a:t>
            </a:r>
            <a:r>
              <a:rPr lang="tr-TR" b="1" dirty="0" smtClean="0"/>
              <a:t>Müsteşarlık, stratejik planları;</a:t>
            </a:r>
          </a:p>
          <a:p>
            <a:pPr>
              <a:buNone/>
            </a:pPr>
            <a:r>
              <a:rPr lang="tr-TR" dirty="0" smtClean="0"/>
              <a:t>a) </a:t>
            </a:r>
            <a:r>
              <a:rPr lang="tr-TR" b="1" dirty="0" smtClean="0"/>
              <a:t>Kalkınma planı</a:t>
            </a:r>
            <a:r>
              <a:rPr lang="tr-TR" dirty="0" smtClean="0"/>
              <a:t>, </a:t>
            </a:r>
            <a:r>
              <a:rPr lang="tr-TR" b="1" dirty="0" smtClean="0"/>
              <a:t>orta vadeli program ve faaliyet </a:t>
            </a:r>
            <a:r>
              <a:rPr lang="tr-TR" dirty="0" smtClean="0"/>
              <a:t>alanı ile ilgili diğer ulusal, bölgesel ve </a:t>
            </a:r>
            <a:r>
              <a:rPr lang="tr-TR" dirty="0" err="1" smtClean="0"/>
              <a:t>sektörel</a:t>
            </a:r>
            <a:r>
              <a:rPr lang="tr-TR" dirty="0" smtClean="0"/>
              <a:t> plan ve </a:t>
            </a:r>
            <a:r>
              <a:rPr lang="tr-TR" b="1" dirty="0" smtClean="0"/>
              <a:t>programlara uygunluk</a:t>
            </a:r>
            <a:r>
              <a:rPr lang="tr-TR" dirty="0" smtClean="0"/>
              <a:t>,</a:t>
            </a:r>
          </a:p>
          <a:p>
            <a:pPr>
              <a:buNone/>
            </a:pPr>
            <a:r>
              <a:rPr lang="tr-TR" dirty="0" smtClean="0"/>
              <a:t>b) Bu Yönetmelikte, Kılavuzda ve stratejik planlamaya ilişkin diğer rehberlerde belirtilen </a:t>
            </a:r>
            <a:r>
              <a:rPr lang="tr-TR" b="1" dirty="0" smtClean="0"/>
              <a:t>usul ve esaslara uygunluk</a:t>
            </a:r>
            <a:r>
              <a:rPr lang="tr-TR" dirty="0" smtClean="0"/>
              <a:t>,</a:t>
            </a:r>
          </a:p>
          <a:p>
            <a:pPr>
              <a:buNone/>
            </a:pPr>
            <a:r>
              <a:rPr lang="tr-TR" dirty="0" smtClean="0"/>
              <a:t>c) Stratejik planda yer alan </a:t>
            </a:r>
            <a:r>
              <a:rPr lang="tr-TR" b="1" dirty="0" smtClean="0"/>
              <a:t>misyon, vizyon, amaç ve hedeflerin </a:t>
            </a:r>
            <a:r>
              <a:rPr lang="tr-TR" dirty="0" smtClean="0"/>
              <a:t>birbirleri ile bağlantıları ve </a:t>
            </a:r>
            <a:r>
              <a:rPr lang="tr-TR" b="1" dirty="0" smtClean="0"/>
              <a:t>kavramsal tutarlılık,</a:t>
            </a:r>
          </a:p>
          <a:p>
            <a:pPr>
              <a:buNone/>
            </a:pPr>
            <a:r>
              <a:rPr lang="tr-TR" dirty="0" smtClean="0"/>
              <a:t>ç</a:t>
            </a:r>
            <a:r>
              <a:rPr lang="tr-TR" b="1" dirty="0" smtClean="0"/>
              <a:t>) Diğer idarelerin stratejik planları ile uyum </a:t>
            </a:r>
            <a:r>
              <a:rPr lang="tr-TR" dirty="0" smtClean="0"/>
              <a:t>ve tutarlılık,</a:t>
            </a:r>
          </a:p>
          <a:p>
            <a:pPr>
              <a:buNone/>
            </a:pPr>
            <a:r>
              <a:rPr lang="tr-TR" dirty="0" smtClean="0"/>
              <a:t>    hususları açısından inceler.</a:t>
            </a:r>
          </a:p>
          <a:p>
            <a:pPr>
              <a:buNone/>
            </a:pPr>
            <a:r>
              <a:rPr lang="tr-TR" dirty="0" smtClean="0"/>
              <a:t>3- </a:t>
            </a:r>
            <a:r>
              <a:rPr lang="tr-TR" b="1" dirty="0" smtClean="0"/>
              <a:t>İnceleme sonucunda </a:t>
            </a:r>
            <a:r>
              <a:rPr lang="tr-TR" dirty="0" smtClean="0"/>
              <a:t>gerek görülen durumlarda hazırlanan </a:t>
            </a:r>
            <a:r>
              <a:rPr lang="tr-TR" b="1" dirty="0" smtClean="0"/>
              <a:t>değerlendirme raporu ilgili idareye üç ay içinde gönderilir.</a:t>
            </a:r>
          </a:p>
        </p:txBody>
      </p:sp>
      <p:sp>
        <p:nvSpPr>
          <p:cNvPr id="3" name="2 Başlık"/>
          <p:cNvSpPr>
            <a:spLocks noGrp="1"/>
          </p:cNvSpPr>
          <p:nvPr>
            <p:ph type="title"/>
          </p:nvPr>
        </p:nvSpPr>
        <p:spPr/>
        <p:txBody>
          <a:bodyPr>
            <a:noAutofit/>
          </a:bodyPr>
          <a:lstStyle/>
          <a:p>
            <a:r>
              <a:rPr lang="tr-TR" sz="2400" dirty="0" smtClean="0">
                <a:solidFill>
                  <a:schemeClr val="accent2">
                    <a:lumMod val="50000"/>
                  </a:schemeClr>
                </a:solidFill>
              </a:rPr>
              <a:t>DÖRDÜNCÜ BÖLÜM</a:t>
            </a:r>
            <a:br>
              <a:rPr lang="tr-TR" sz="2400" dirty="0" smtClean="0">
                <a:solidFill>
                  <a:schemeClr val="accent2">
                    <a:lumMod val="50000"/>
                  </a:schemeClr>
                </a:solidFill>
              </a:rPr>
            </a:br>
            <a:r>
              <a:rPr lang="tr-TR" sz="2400" dirty="0" smtClean="0">
                <a:solidFill>
                  <a:schemeClr val="accent2">
                    <a:lumMod val="50000"/>
                  </a:schemeClr>
                </a:solidFill>
              </a:rPr>
              <a:t>Stratejik Planların Kalkınma Planı ve Programlarla İlişkilendirilmesi</a:t>
            </a:r>
            <a:endParaRPr lang="tr-TR"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2989973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srcRect/>
          <a:stretch>
            <a:fillRect/>
          </a:stretch>
        </p:blipFill>
        <p:spPr bwMode="auto">
          <a:xfrm>
            <a:off x="149671" y="511646"/>
            <a:ext cx="8886825" cy="5581650"/>
          </a:xfrm>
          <a:prstGeom prst="rect">
            <a:avLst/>
          </a:prstGeom>
          <a:noFill/>
          <a:ln w="9525">
            <a:noFill/>
            <a:miter lim="800000"/>
            <a:headEnd/>
            <a:tailEnd/>
          </a:ln>
          <a:effectLst/>
        </p:spPr>
      </p:pic>
    </p:spTree>
    <p:extLst>
      <p:ext uri="{BB962C8B-B14F-4D97-AF65-F5344CB8AC3E}">
        <p14:creationId xmlns:p14="http://schemas.microsoft.com/office/powerpoint/2010/main" val="20894417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r>
              <a:rPr lang="tr-TR" sz="2400" b="1" dirty="0" smtClean="0"/>
              <a:t>Performans Programı</a:t>
            </a:r>
            <a:endParaRPr lang="tr-TR" sz="2400" dirty="0" smtClean="0"/>
          </a:p>
          <a:p>
            <a:pPr>
              <a:buNone/>
            </a:pPr>
            <a:r>
              <a:rPr lang="tr-TR" sz="2000" b="1" dirty="0" smtClean="0"/>
              <a:t>MADDE 16 – </a:t>
            </a:r>
          </a:p>
          <a:p>
            <a:pPr>
              <a:buNone/>
            </a:pPr>
            <a:r>
              <a:rPr lang="tr-TR" sz="2000" dirty="0" smtClean="0"/>
              <a:t>1- </a:t>
            </a:r>
            <a:r>
              <a:rPr lang="tr-TR" sz="2000" b="1" dirty="0" smtClean="0"/>
              <a:t>Performans programları</a:t>
            </a:r>
            <a:r>
              <a:rPr lang="tr-TR" sz="2000" dirty="0" smtClean="0"/>
              <a:t>, stratejik planların </a:t>
            </a:r>
            <a:r>
              <a:rPr lang="tr-TR" sz="2000" b="1" dirty="0" smtClean="0"/>
              <a:t>yıllık uygulama dilimlerini oluşturur</a:t>
            </a:r>
            <a:r>
              <a:rPr lang="tr-TR" sz="2000" dirty="0" smtClean="0"/>
              <a:t>. </a:t>
            </a:r>
            <a:r>
              <a:rPr lang="tr-TR" sz="2000" b="1" dirty="0" smtClean="0"/>
              <a:t>Kamu idareleri performans programlarını </a:t>
            </a:r>
            <a:r>
              <a:rPr lang="tr-TR" sz="2000" dirty="0" smtClean="0"/>
              <a:t>stratejik planlarına uygun olarak </a:t>
            </a:r>
            <a:r>
              <a:rPr lang="tr-TR" sz="2000" b="1" dirty="0" smtClean="0"/>
              <a:t>Maliye Bakanlığınca belirlenen usul ve esaslar çerçevesinde hazırlar</a:t>
            </a:r>
            <a:r>
              <a:rPr lang="tr-TR" sz="2000" dirty="0" smtClean="0"/>
              <a:t>.</a:t>
            </a:r>
          </a:p>
          <a:p>
            <a:pPr>
              <a:buNone/>
            </a:pPr>
            <a:r>
              <a:rPr lang="tr-TR" sz="2000" dirty="0" smtClean="0"/>
              <a:t>2- </a:t>
            </a:r>
            <a:r>
              <a:rPr lang="tr-TR" sz="2000" b="1" dirty="0" smtClean="0"/>
              <a:t>Bütçeler performans programına uygun olarak hazırlanır.</a:t>
            </a:r>
          </a:p>
          <a:p>
            <a:pPr>
              <a:buNone/>
            </a:pPr>
            <a:r>
              <a:rPr lang="tr-TR" sz="2000" dirty="0" smtClean="0"/>
              <a:t>3- </a:t>
            </a:r>
            <a:r>
              <a:rPr lang="tr-TR" sz="2000" b="1" dirty="0" smtClean="0"/>
              <a:t>Performans programları Maliye Bakanlığına ve Müsteşarlığa gönderilir.</a:t>
            </a:r>
          </a:p>
        </p:txBody>
      </p:sp>
      <p:sp>
        <p:nvSpPr>
          <p:cNvPr id="3" name="2 Başlık"/>
          <p:cNvSpPr>
            <a:spLocks noGrp="1"/>
          </p:cNvSpPr>
          <p:nvPr>
            <p:ph type="title"/>
          </p:nvPr>
        </p:nvSpPr>
        <p:spPr/>
        <p:txBody>
          <a:bodyPr>
            <a:noAutofit/>
          </a:bodyPr>
          <a:lstStyle/>
          <a:p>
            <a:r>
              <a:rPr lang="tr-TR" sz="2400" dirty="0" smtClean="0">
                <a:solidFill>
                  <a:schemeClr val="accent2">
                    <a:lumMod val="50000"/>
                  </a:schemeClr>
                </a:solidFill>
              </a:rPr>
              <a:t>DÖRDÜNCÜ BÖLÜM</a:t>
            </a:r>
            <a:br>
              <a:rPr lang="tr-TR" sz="2400" dirty="0" smtClean="0">
                <a:solidFill>
                  <a:schemeClr val="accent2">
                    <a:lumMod val="50000"/>
                  </a:schemeClr>
                </a:solidFill>
              </a:rPr>
            </a:br>
            <a:r>
              <a:rPr lang="tr-TR" sz="2400" dirty="0" smtClean="0">
                <a:solidFill>
                  <a:schemeClr val="accent2">
                    <a:lumMod val="50000"/>
                  </a:schemeClr>
                </a:solidFill>
              </a:rPr>
              <a:t>Stratejik Planların Kalkınma Planı ve Programlarla İlişkilendirilmesi</a:t>
            </a:r>
            <a:endParaRPr lang="tr-TR" sz="2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pPr marL="109728" indent="0">
              <a:buNone/>
            </a:pPr>
            <a:r>
              <a:rPr lang="tr-TR" sz="2000" b="1" dirty="0"/>
              <a:t>Performans göstergeleri</a:t>
            </a:r>
            <a:endParaRPr lang="tr-TR" sz="2000" dirty="0"/>
          </a:p>
          <a:p>
            <a:r>
              <a:rPr lang="tr-TR" sz="2000" b="1" dirty="0"/>
              <a:t>MADDE 17 – </a:t>
            </a:r>
            <a:r>
              <a:rPr lang="tr-TR" sz="2000" dirty="0"/>
              <a:t>(1) Performans göstergeleri stratejik planlarda yer alır. Performans göstergelerinin tespitine ve değerlendirilmesine ilişkin usul ve esaslar Müsteşarlık ile Maliye Bakanlığı tarafından birlikte belirlenir. Kamu idareleri, performans göstergelerini bu usul ve esaslar çerçevesinde oluşturur.</a:t>
            </a:r>
          </a:p>
          <a:p>
            <a:endParaRPr lang="tr-TR" sz="2000" dirty="0"/>
          </a:p>
        </p:txBody>
      </p:sp>
      <p:sp>
        <p:nvSpPr>
          <p:cNvPr id="4" name="2 Başlık"/>
          <p:cNvSpPr>
            <a:spLocks noGrp="1"/>
          </p:cNvSpPr>
          <p:nvPr>
            <p:ph type="title"/>
          </p:nvPr>
        </p:nvSpPr>
        <p:spPr/>
        <p:txBody>
          <a:bodyPr>
            <a:noAutofit/>
          </a:bodyPr>
          <a:lstStyle/>
          <a:p>
            <a:r>
              <a:rPr lang="tr-TR" sz="2400" dirty="0" smtClean="0">
                <a:solidFill>
                  <a:schemeClr val="accent2">
                    <a:lumMod val="50000"/>
                  </a:schemeClr>
                </a:solidFill>
              </a:rPr>
              <a:t>DÖRDÜNCÜ BÖLÜM</a:t>
            </a:r>
            <a:br>
              <a:rPr lang="tr-TR" sz="2400" dirty="0" smtClean="0">
                <a:solidFill>
                  <a:schemeClr val="accent2">
                    <a:lumMod val="50000"/>
                  </a:schemeClr>
                </a:solidFill>
              </a:rPr>
            </a:br>
            <a:r>
              <a:rPr lang="tr-TR" sz="2400" dirty="0" smtClean="0">
                <a:solidFill>
                  <a:schemeClr val="accent2">
                    <a:lumMod val="50000"/>
                  </a:schemeClr>
                </a:solidFill>
              </a:rPr>
              <a:t>Stratejik Planların Kalkınma Planı ve Programlarla İlişkilendirilmesi</a:t>
            </a:r>
            <a:endParaRPr lang="tr-TR" sz="2400" dirty="0"/>
          </a:p>
        </p:txBody>
      </p:sp>
    </p:spTree>
    <p:extLst>
      <p:ext uri="{BB962C8B-B14F-4D97-AF65-F5344CB8AC3E}">
        <p14:creationId xmlns:p14="http://schemas.microsoft.com/office/powerpoint/2010/main" val="35448916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1481329"/>
            <a:ext cx="8229600" cy="3662184"/>
          </a:xfrm>
        </p:spPr>
        <p:txBody>
          <a:bodyPr/>
          <a:lstStyle/>
          <a:p>
            <a:pPr algn="just">
              <a:buNone/>
            </a:pPr>
            <a:r>
              <a:rPr lang="tr-TR" b="1" dirty="0" smtClean="0"/>
              <a:t>Amaç</a:t>
            </a:r>
            <a:endParaRPr lang="tr-TR" dirty="0" smtClean="0"/>
          </a:p>
          <a:p>
            <a:pPr algn="just"/>
            <a:r>
              <a:rPr lang="tr-TR" b="1" dirty="0" smtClean="0"/>
              <a:t>MADDE 1 – </a:t>
            </a:r>
            <a:r>
              <a:rPr lang="tr-TR" dirty="0" smtClean="0"/>
              <a:t>(1) Bu Yönetmelik, stratejik plan hazırlamakla yükümlü </a:t>
            </a:r>
            <a:r>
              <a:rPr lang="tr-TR" u="sng" dirty="0" smtClean="0"/>
              <a:t>kamu idarelerinin ve stratejik planlama sürecine ilişkin takvimin tespiti ile stratejik planların kalkınma planı ve programlarla ilişkilendirilmesine </a:t>
            </a:r>
            <a:r>
              <a:rPr lang="tr-TR" dirty="0" smtClean="0"/>
              <a:t>yönelik usul ve esasların belirlenmesi amacıyla hazırlanmıştır.</a:t>
            </a:r>
          </a:p>
        </p:txBody>
      </p:sp>
      <p:sp>
        <p:nvSpPr>
          <p:cNvPr id="3" name="2 Başlık"/>
          <p:cNvSpPr>
            <a:spLocks noGrp="1"/>
          </p:cNvSpPr>
          <p:nvPr>
            <p:ph type="title"/>
          </p:nvPr>
        </p:nvSpPr>
        <p:spPr/>
        <p:txBody>
          <a:bodyPr>
            <a:noAutofit/>
          </a:bodyPr>
          <a:lstStyle/>
          <a:p>
            <a:r>
              <a:rPr lang="tr-TR" sz="2400" dirty="0" smtClean="0">
                <a:solidFill>
                  <a:schemeClr val="accent2">
                    <a:lumMod val="50000"/>
                  </a:schemeClr>
                </a:solidFill>
              </a:rPr>
              <a:t>BİRİNCİ BÖLÜM</a:t>
            </a:r>
            <a:r>
              <a:rPr lang="tr-TR" sz="2400" b="0" dirty="0" smtClean="0">
                <a:solidFill>
                  <a:schemeClr val="accent2">
                    <a:lumMod val="50000"/>
                  </a:schemeClr>
                </a:solidFill>
              </a:rPr>
              <a:t/>
            </a:r>
            <a:br>
              <a:rPr lang="tr-TR" sz="2400" b="0" dirty="0" smtClean="0">
                <a:solidFill>
                  <a:schemeClr val="accent2">
                    <a:lumMod val="50000"/>
                  </a:schemeClr>
                </a:solidFill>
              </a:rPr>
            </a:br>
            <a:r>
              <a:rPr lang="tr-TR" sz="2400" dirty="0" smtClean="0">
                <a:solidFill>
                  <a:schemeClr val="accent2">
                    <a:lumMod val="50000"/>
                  </a:schemeClr>
                </a:solidFill>
              </a:rPr>
              <a:t>Amaç, Kapsam, Dayanak ve Tanımlar</a:t>
            </a:r>
            <a:r>
              <a:rPr lang="tr-TR" sz="2400" b="0" dirty="0" smtClean="0">
                <a:solidFill>
                  <a:schemeClr val="accent2">
                    <a:lumMod val="50000"/>
                  </a:schemeClr>
                </a:solidFill>
              </a:rPr>
              <a:t/>
            </a:r>
            <a:br>
              <a:rPr lang="tr-TR" sz="2400" b="0" dirty="0" smtClean="0">
                <a:solidFill>
                  <a:schemeClr val="accent2">
                    <a:lumMod val="50000"/>
                  </a:schemeClr>
                </a:solidFill>
              </a:rPr>
            </a:br>
            <a:endParaRPr lang="tr-TR" sz="2400" dirty="0">
              <a:solidFill>
                <a:schemeClr val="accent2">
                  <a:lumMod val="50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85000" lnSpcReduction="20000"/>
          </a:bodyPr>
          <a:lstStyle/>
          <a:p>
            <a:pPr algn="just">
              <a:buNone/>
            </a:pPr>
            <a:r>
              <a:rPr lang="tr-TR" b="1" dirty="0" smtClean="0"/>
              <a:t>Kapsam</a:t>
            </a:r>
            <a:endParaRPr lang="tr-TR" dirty="0" smtClean="0"/>
          </a:p>
          <a:p>
            <a:pPr algn="just">
              <a:buNone/>
            </a:pPr>
            <a:r>
              <a:rPr lang="tr-TR" b="1" dirty="0" smtClean="0"/>
              <a:t>MADDE 2 – </a:t>
            </a:r>
          </a:p>
          <a:p>
            <a:pPr algn="just"/>
            <a:r>
              <a:rPr lang="tr-TR" dirty="0" smtClean="0"/>
              <a:t>(1) Bu Yönetmelik, 10/12/2003 tarihli ve 5018 sayılı Kamu Malî Yönetimi ve Kontrol Kanununa ekli (I) Genel Bütçe Kapsamındaki Kamu İdareleri, (II) Özel Bütçe Kapsamındaki İdareler ve (IV) Sosyal Güvenlik Kurumları sayılı cetvellerde yer alan kamu idarelerini ve mahallî idareleri kapsar.</a:t>
            </a:r>
          </a:p>
          <a:p>
            <a:pPr algn="just"/>
            <a:r>
              <a:rPr lang="tr-TR" dirty="0" smtClean="0"/>
              <a:t>(2) Yerine getirmekle yükümlü oldukları hizmetlerin hassasiyeti nedeniyle </a:t>
            </a:r>
            <a:r>
              <a:rPr lang="tr-TR" dirty="0" smtClean="0">
                <a:solidFill>
                  <a:schemeClr val="accent2">
                    <a:lumMod val="75000"/>
                  </a:schemeClr>
                </a:solidFill>
              </a:rPr>
              <a:t>Millî Savunma Bakanlığı, Dışişleri Bakanlığı, Millî Güvenlik Kurulu Genel Sekreterliği, Millî İstihbarat Teşkilatı Müsteşarlığı, Jandarma Genel Komutanlığı ve Sahil Güvenlik Komutanlığı</a:t>
            </a:r>
            <a:r>
              <a:rPr lang="tr-TR" dirty="0" smtClean="0"/>
              <a:t>nın </a:t>
            </a:r>
            <a:r>
              <a:rPr lang="tr-TR" u="sng" dirty="0" smtClean="0"/>
              <a:t>stratejik plan hazırlaması zorunlu değildir.</a:t>
            </a:r>
          </a:p>
          <a:p>
            <a:pPr algn="just"/>
            <a:endParaRPr lang="tr-TR" dirty="0"/>
          </a:p>
        </p:txBody>
      </p:sp>
      <p:sp>
        <p:nvSpPr>
          <p:cNvPr id="4" name="2 Başlık"/>
          <p:cNvSpPr>
            <a:spLocks noGrp="1"/>
          </p:cNvSpPr>
          <p:nvPr>
            <p:ph type="title"/>
          </p:nvPr>
        </p:nvSpPr>
        <p:spPr/>
        <p:txBody>
          <a:bodyPr>
            <a:noAutofit/>
          </a:bodyPr>
          <a:lstStyle/>
          <a:p>
            <a:r>
              <a:rPr lang="tr-TR" sz="2400" dirty="0" smtClean="0">
                <a:solidFill>
                  <a:schemeClr val="accent2">
                    <a:lumMod val="50000"/>
                  </a:schemeClr>
                </a:solidFill>
              </a:rPr>
              <a:t>BİRİNCİ BÖLÜM</a:t>
            </a:r>
            <a:r>
              <a:rPr lang="tr-TR" sz="2400" b="0" dirty="0" smtClean="0">
                <a:solidFill>
                  <a:schemeClr val="accent2">
                    <a:lumMod val="50000"/>
                  </a:schemeClr>
                </a:solidFill>
              </a:rPr>
              <a:t/>
            </a:r>
            <a:br>
              <a:rPr lang="tr-TR" sz="2400" b="0" dirty="0" smtClean="0">
                <a:solidFill>
                  <a:schemeClr val="accent2">
                    <a:lumMod val="50000"/>
                  </a:schemeClr>
                </a:solidFill>
              </a:rPr>
            </a:br>
            <a:r>
              <a:rPr lang="tr-TR" sz="2400" dirty="0" smtClean="0">
                <a:solidFill>
                  <a:schemeClr val="accent2">
                    <a:lumMod val="50000"/>
                  </a:schemeClr>
                </a:solidFill>
              </a:rPr>
              <a:t>Amaç, Kapsam, Dayanak ve Tanımlar</a:t>
            </a:r>
            <a:r>
              <a:rPr lang="tr-TR" sz="2400" b="0" dirty="0" smtClean="0">
                <a:solidFill>
                  <a:schemeClr val="accent2">
                    <a:lumMod val="50000"/>
                  </a:schemeClr>
                </a:solidFill>
              </a:rPr>
              <a:t/>
            </a:r>
            <a:br>
              <a:rPr lang="tr-TR" sz="2400" b="0" dirty="0" smtClean="0">
                <a:solidFill>
                  <a:schemeClr val="accent2">
                    <a:lumMod val="50000"/>
                  </a:schemeClr>
                </a:solidFill>
              </a:rPr>
            </a:br>
            <a:endParaRPr lang="tr-TR" sz="2400" dirty="0">
              <a:solidFill>
                <a:schemeClr val="accent2">
                  <a:lumMod val="50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buNone/>
            </a:pPr>
            <a:r>
              <a:rPr lang="tr-TR" b="1" dirty="0" smtClean="0"/>
              <a:t>Dayanak</a:t>
            </a:r>
            <a:endParaRPr lang="tr-TR" dirty="0" smtClean="0"/>
          </a:p>
          <a:p>
            <a:r>
              <a:rPr lang="tr-TR" b="1" dirty="0" smtClean="0"/>
              <a:t>MADDE 3 – </a:t>
            </a:r>
            <a:r>
              <a:rPr lang="tr-TR" dirty="0" smtClean="0"/>
              <a:t>(1) Bu Yönetmelik 10/12/2003 tarihli ve 5018 sayılı Kamu Malî Yönetimi ve Kontrol Kanununun </a:t>
            </a:r>
            <a:r>
              <a:rPr lang="tr-TR" b="1" u="sng" dirty="0" smtClean="0"/>
              <a:t>9 uncu maddesi hükmüne </a:t>
            </a:r>
            <a:r>
              <a:rPr lang="tr-TR" dirty="0" smtClean="0"/>
              <a:t>dayanılarak hazırlanmıştır.</a:t>
            </a:r>
          </a:p>
          <a:p>
            <a:pPr>
              <a:buNone/>
            </a:pPr>
            <a:endParaRPr lang="tr-TR" dirty="0" smtClean="0"/>
          </a:p>
          <a:p>
            <a:endParaRPr lang="tr-TR" dirty="0"/>
          </a:p>
        </p:txBody>
      </p:sp>
      <p:sp>
        <p:nvSpPr>
          <p:cNvPr id="4" name="2 Başlık"/>
          <p:cNvSpPr>
            <a:spLocks noGrp="1"/>
          </p:cNvSpPr>
          <p:nvPr>
            <p:ph type="title"/>
          </p:nvPr>
        </p:nvSpPr>
        <p:spPr/>
        <p:txBody>
          <a:bodyPr>
            <a:noAutofit/>
          </a:bodyPr>
          <a:lstStyle/>
          <a:p>
            <a:r>
              <a:rPr lang="tr-TR" sz="2400" dirty="0" smtClean="0">
                <a:solidFill>
                  <a:schemeClr val="accent2">
                    <a:lumMod val="50000"/>
                  </a:schemeClr>
                </a:solidFill>
              </a:rPr>
              <a:t>BİRİNCİ BÖLÜM</a:t>
            </a:r>
            <a:r>
              <a:rPr lang="tr-TR" sz="2400" b="0" dirty="0" smtClean="0">
                <a:solidFill>
                  <a:schemeClr val="accent2">
                    <a:lumMod val="50000"/>
                  </a:schemeClr>
                </a:solidFill>
              </a:rPr>
              <a:t/>
            </a:r>
            <a:br>
              <a:rPr lang="tr-TR" sz="2400" b="0" dirty="0" smtClean="0">
                <a:solidFill>
                  <a:schemeClr val="accent2">
                    <a:lumMod val="50000"/>
                  </a:schemeClr>
                </a:solidFill>
              </a:rPr>
            </a:br>
            <a:r>
              <a:rPr lang="tr-TR" sz="2400" dirty="0" smtClean="0">
                <a:solidFill>
                  <a:schemeClr val="accent2">
                    <a:lumMod val="50000"/>
                  </a:schemeClr>
                </a:solidFill>
              </a:rPr>
              <a:t>Amaç, Kapsam, Dayanak ve Tanımlar</a:t>
            </a:r>
            <a:r>
              <a:rPr lang="tr-TR" sz="2400" b="0" dirty="0" smtClean="0">
                <a:solidFill>
                  <a:schemeClr val="accent2">
                    <a:lumMod val="50000"/>
                  </a:schemeClr>
                </a:solidFill>
              </a:rPr>
              <a:t/>
            </a:r>
            <a:br>
              <a:rPr lang="tr-TR" sz="2400" b="0" dirty="0" smtClean="0">
                <a:solidFill>
                  <a:schemeClr val="accent2">
                    <a:lumMod val="50000"/>
                  </a:schemeClr>
                </a:solidFill>
              </a:rPr>
            </a:br>
            <a:endParaRPr lang="tr-TR" sz="2400" dirty="0">
              <a:solidFill>
                <a:schemeClr val="accent2">
                  <a:lumMod val="50000"/>
                </a:scheme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Autofit/>
          </a:bodyPr>
          <a:lstStyle/>
          <a:p>
            <a:r>
              <a:rPr lang="tr-TR" sz="1800" b="1" dirty="0" smtClean="0"/>
              <a:t>MADDE 9.-</a:t>
            </a:r>
            <a:r>
              <a:rPr lang="tr-TR" sz="1800" dirty="0" smtClean="0"/>
              <a:t> </a:t>
            </a:r>
            <a:r>
              <a:rPr lang="tr-TR" sz="1800" dirty="0" smtClean="0">
                <a:solidFill>
                  <a:schemeClr val="accent2">
                    <a:lumMod val="75000"/>
                  </a:schemeClr>
                </a:solidFill>
              </a:rPr>
              <a:t>Kamu idareleri; kalkınma planları, programlar, ilgili mevzuat ve benimsedikleri temel ilkeler çerçevesinde </a:t>
            </a:r>
            <a:r>
              <a:rPr lang="tr-TR" sz="1800" dirty="0" smtClean="0"/>
              <a:t>geleceğe ilişkin misyon ve vizyonlarını oluşturmak,  stratejik amaçlar ve ölçülebilir hedefler saptamak, performanslarını önceden belirlenmiş olan göstergeler doğrultusunda ölçmek ve bu sürecin izleme ve değerlendirmesini yapmak amacıyla </a:t>
            </a:r>
            <a:r>
              <a:rPr lang="tr-TR" sz="1800" dirty="0" smtClean="0">
                <a:solidFill>
                  <a:schemeClr val="accent2">
                    <a:lumMod val="75000"/>
                  </a:schemeClr>
                </a:solidFill>
              </a:rPr>
              <a:t>katılımcı yöntemlerle stratejik plan hazırlarlar.</a:t>
            </a:r>
            <a:endParaRPr lang="tr-TR" sz="1800" dirty="0"/>
          </a:p>
        </p:txBody>
      </p:sp>
      <p:sp>
        <p:nvSpPr>
          <p:cNvPr id="3" name="2 Başlık"/>
          <p:cNvSpPr>
            <a:spLocks noGrp="1"/>
          </p:cNvSpPr>
          <p:nvPr>
            <p:ph type="title"/>
          </p:nvPr>
        </p:nvSpPr>
        <p:spPr/>
        <p:txBody>
          <a:bodyPr/>
          <a:lstStyle/>
          <a:p>
            <a:r>
              <a:rPr lang="tr-TR" dirty="0" smtClean="0"/>
              <a:t>5018 KMYKK 9. Madde</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62500" lnSpcReduction="20000"/>
          </a:bodyPr>
          <a:lstStyle/>
          <a:p>
            <a:pPr>
              <a:buNone/>
            </a:pPr>
            <a:r>
              <a:rPr lang="tr-TR" b="1" dirty="0" smtClean="0"/>
              <a:t>Tanımlar</a:t>
            </a:r>
            <a:endParaRPr lang="tr-TR" dirty="0" smtClean="0"/>
          </a:p>
          <a:p>
            <a:r>
              <a:rPr lang="tr-TR" b="1" dirty="0" smtClean="0"/>
              <a:t>MADDE 4 – </a:t>
            </a:r>
            <a:r>
              <a:rPr lang="tr-TR" dirty="0" smtClean="0"/>
              <a:t>(1) Bu Yönetmelikte geçen;</a:t>
            </a:r>
          </a:p>
          <a:p>
            <a:r>
              <a:rPr lang="tr-TR" dirty="0" smtClean="0">
                <a:solidFill>
                  <a:schemeClr val="accent2">
                    <a:lumMod val="75000"/>
                  </a:schemeClr>
                </a:solidFill>
              </a:rPr>
              <a:t>a) Kılavuz: </a:t>
            </a:r>
            <a:r>
              <a:rPr lang="tr-TR" dirty="0" smtClean="0"/>
              <a:t>Müsteşarlıkça yayımlanan, stratejik planlama kavramlarını ve stratejik planlama sürecine ilişkin usul ve esasları ortaya koyan, ihtiyaç ve gelişmelere göre güncelleştirilen belgeyi,</a:t>
            </a:r>
          </a:p>
          <a:p>
            <a:r>
              <a:rPr lang="tr-TR" dirty="0" smtClean="0">
                <a:solidFill>
                  <a:schemeClr val="accent2">
                    <a:lumMod val="75000"/>
                  </a:schemeClr>
                </a:solidFill>
              </a:rPr>
              <a:t>b) Mahallî İdare: </a:t>
            </a:r>
            <a:r>
              <a:rPr lang="tr-TR" dirty="0" smtClean="0"/>
              <a:t>Yetkileri belirli bir coğrafî alan ve hizmetlerle sınırlı olarak kamusal faaliyet gösteren belediye, il özel idaresi ile bunlara bağlı veya bunların kurdukları veya üye oldukları birlik ve idareleri,</a:t>
            </a:r>
          </a:p>
          <a:p>
            <a:r>
              <a:rPr lang="tr-TR" dirty="0" smtClean="0">
                <a:solidFill>
                  <a:schemeClr val="accent2">
                    <a:lumMod val="75000"/>
                  </a:schemeClr>
                </a:solidFill>
              </a:rPr>
              <a:t>c) Müsteşarlık: </a:t>
            </a:r>
            <a:r>
              <a:rPr lang="tr-TR" dirty="0" smtClean="0"/>
              <a:t>Devlet Planlama Teşkilatı Müsteşarlığını,</a:t>
            </a:r>
          </a:p>
          <a:p>
            <a:r>
              <a:rPr lang="tr-TR" dirty="0" smtClean="0">
                <a:solidFill>
                  <a:schemeClr val="accent2">
                    <a:lumMod val="75000"/>
                  </a:schemeClr>
                </a:solidFill>
              </a:rPr>
              <a:t>ç) Strateji Geliştirme Birimleri: </a:t>
            </a:r>
            <a:r>
              <a:rPr lang="tr-TR" dirty="0" smtClean="0"/>
              <a:t>Strateji geliştirme başkanlıkları ve strateji geliştirme daire başkanlıkları ile strateji geliştirme ve malî hizmetlerin yerine getirildiği müdürlükleri,</a:t>
            </a:r>
          </a:p>
          <a:p>
            <a:r>
              <a:rPr lang="tr-TR" dirty="0" smtClean="0">
                <a:solidFill>
                  <a:schemeClr val="accent2">
                    <a:lumMod val="75000"/>
                  </a:schemeClr>
                </a:solidFill>
              </a:rPr>
              <a:t>d) Stratejik Plan: </a:t>
            </a:r>
            <a:r>
              <a:rPr lang="tr-TR" dirty="0" smtClean="0"/>
              <a:t>Kamu idarelerinin orta ve uzun vadeli amaçlarını, temel ilke ve politikalarını, hedef ve önceliklerini, performans ölçütlerini, bunlara ulaşmak için izlenecek yöntemler ile kaynak dağılımlarını içeren planı,</a:t>
            </a:r>
          </a:p>
          <a:p>
            <a:r>
              <a:rPr lang="tr-TR" dirty="0" smtClean="0">
                <a:solidFill>
                  <a:schemeClr val="accent2">
                    <a:lumMod val="75000"/>
                  </a:schemeClr>
                </a:solidFill>
              </a:rPr>
              <a:t>e) Üst Yönetici: </a:t>
            </a:r>
            <a:r>
              <a:rPr lang="tr-TR" dirty="0" smtClean="0"/>
              <a:t>Bakanlıklarda müsteşarı, diğer kamu idarelerinde en üst yöneticiyi, il özel idarelerinde valiyi ve belediyelerde belediye başkanını,</a:t>
            </a:r>
          </a:p>
          <a:p>
            <a:pPr>
              <a:buNone/>
            </a:pPr>
            <a:r>
              <a:rPr lang="tr-TR" dirty="0" smtClean="0"/>
              <a:t>    ifade eder.</a:t>
            </a:r>
          </a:p>
          <a:p>
            <a:endParaRPr lang="tr-TR" dirty="0"/>
          </a:p>
        </p:txBody>
      </p:sp>
      <p:sp>
        <p:nvSpPr>
          <p:cNvPr id="4" name="2 Başlık"/>
          <p:cNvSpPr>
            <a:spLocks noGrp="1"/>
          </p:cNvSpPr>
          <p:nvPr>
            <p:ph type="title"/>
          </p:nvPr>
        </p:nvSpPr>
        <p:spPr/>
        <p:txBody>
          <a:bodyPr>
            <a:noAutofit/>
          </a:bodyPr>
          <a:lstStyle/>
          <a:p>
            <a:r>
              <a:rPr lang="tr-TR" sz="2400" dirty="0" smtClean="0">
                <a:solidFill>
                  <a:schemeClr val="accent2">
                    <a:lumMod val="50000"/>
                  </a:schemeClr>
                </a:solidFill>
              </a:rPr>
              <a:t>BİRİNCİ BÖLÜM</a:t>
            </a:r>
            <a:r>
              <a:rPr lang="tr-TR" sz="2400" b="0" dirty="0" smtClean="0">
                <a:solidFill>
                  <a:schemeClr val="accent2">
                    <a:lumMod val="50000"/>
                  </a:schemeClr>
                </a:solidFill>
              </a:rPr>
              <a:t/>
            </a:r>
            <a:br>
              <a:rPr lang="tr-TR" sz="2400" b="0" dirty="0" smtClean="0">
                <a:solidFill>
                  <a:schemeClr val="accent2">
                    <a:lumMod val="50000"/>
                  </a:schemeClr>
                </a:solidFill>
              </a:rPr>
            </a:br>
            <a:r>
              <a:rPr lang="tr-TR" sz="2400" dirty="0" smtClean="0">
                <a:solidFill>
                  <a:schemeClr val="accent2">
                    <a:lumMod val="50000"/>
                  </a:schemeClr>
                </a:solidFill>
              </a:rPr>
              <a:t>Amaç, Kapsam, Dayanak ve Tanımlar</a:t>
            </a:r>
            <a:r>
              <a:rPr lang="tr-TR" sz="2400" b="0" dirty="0" smtClean="0">
                <a:solidFill>
                  <a:schemeClr val="accent2">
                    <a:lumMod val="50000"/>
                  </a:schemeClr>
                </a:solidFill>
              </a:rPr>
              <a:t/>
            </a:r>
            <a:br>
              <a:rPr lang="tr-TR" sz="2400" b="0" dirty="0" smtClean="0">
                <a:solidFill>
                  <a:schemeClr val="accent2">
                    <a:lumMod val="50000"/>
                  </a:schemeClr>
                </a:solidFill>
              </a:rPr>
            </a:br>
            <a:endParaRPr lang="tr-TR" sz="2400" dirty="0">
              <a:solidFill>
                <a:schemeClr val="accent2">
                  <a:lumMod val="50000"/>
                </a:scheme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77500" lnSpcReduction="20000"/>
          </a:bodyPr>
          <a:lstStyle/>
          <a:p>
            <a:r>
              <a:rPr lang="tr-TR" b="1" dirty="0" smtClean="0"/>
              <a:t>MADDE 5 – </a:t>
            </a:r>
            <a:r>
              <a:rPr lang="tr-TR" dirty="0" smtClean="0"/>
              <a:t>(1) Stratejik planlama sürecinde;</a:t>
            </a:r>
          </a:p>
          <a:p>
            <a:r>
              <a:rPr lang="tr-TR" dirty="0" smtClean="0"/>
              <a:t>a) Kamu idaresinin hizmetinden yararlananların, kamu idaresi çalışanlarının, sivil toplum kuruluşlarının, ilgili kamu kurum ve kuruluşları ile ilgili diğer tarafların katılımları sağlanır ve katkıları alınır.</a:t>
            </a:r>
          </a:p>
          <a:p>
            <a:r>
              <a:rPr lang="tr-TR" dirty="0" smtClean="0"/>
              <a:t>b) Çalışmalar, strateji geliştirme biriminin koordinatörlüğünde tüm birimlerin katılım ve katkılarıyla yürütülür.</a:t>
            </a:r>
          </a:p>
          <a:p>
            <a:r>
              <a:rPr lang="tr-TR" dirty="0" smtClean="0"/>
              <a:t>c) Stratejik planların doğrudan doğruya kamu idarelerince ve idarelerin kendi çalışanları tarafından hazırlanması zorunludur. İhtiyaç duyulması hâlinde idare dışından temin edilecek danışmanlık hizmetleri sadece yöntem ve süreç danışmanlığı ile eğitim hizmetleri konularıyla sınırlıdır.</a:t>
            </a:r>
          </a:p>
          <a:p>
            <a:r>
              <a:rPr lang="tr-TR" dirty="0" smtClean="0"/>
              <a:t>ç) İlgili tüm kamu idareleri birbirleri ile uyum, işbirliği ve eşgüdüm içinde; hesap verme sorumluluğunun gereklerini dikkate alarak çalışır.</a:t>
            </a:r>
          </a:p>
          <a:p>
            <a:endParaRPr lang="tr-TR" dirty="0"/>
          </a:p>
        </p:txBody>
      </p:sp>
      <p:sp>
        <p:nvSpPr>
          <p:cNvPr id="4" name="2 Başlık"/>
          <p:cNvSpPr>
            <a:spLocks noGrp="1"/>
          </p:cNvSpPr>
          <p:nvPr>
            <p:ph type="title"/>
          </p:nvPr>
        </p:nvSpPr>
        <p:spPr/>
        <p:txBody>
          <a:bodyPr>
            <a:noAutofit/>
          </a:bodyPr>
          <a:lstStyle/>
          <a:p>
            <a:r>
              <a:rPr lang="tr-TR" sz="2400" dirty="0" smtClean="0">
                <a:solidFill>
                  <a:schemeClr val="accent2">
                    <a:lumMod val="50000"/>
                  </a:schemeClr>
                </a:solidFill>
              </a:rPr>
              <a:t>BİRİNCİ BÖLÜM</a:t>
            </a:r>
            <a:r>
              <a:rPr lang="tr-TR" sz="2400" b="0" dirty="0" smtClean="0">
                <a:solidFill>
                  <a:schemeClr val="accent2">
                    <a:lumMod val="50000"/>
                  </a:schemeClr>
                </a:solidFill>
              </a:rPr>
              <a:t/>
            </a:r>
            <a:br>
              <a:rPr lang="tr-TR" sz="2400" b="0" dirty="0" smtClean="0">
                <a:solidFill>
                  <a:schemeClr val="accent2">
                    <a:lumMod val="50000"/>
                  </a:schemeClr>
                </a:solidFill>
              </a:rPr>
            </a:br>
            <a:r>
              <a:rPr lang="tr-TR" sz="2400" dirty="0" smtClean="0">
                <a:solidFill>
                  <a:schemeClr val="accent2">
                    <a:lumMod val="50000"/>
                  </a:schemeClr>
                </a:solidFill>
              </a:rPr>
              <a:t>Amaç, Kapsam, Dayanak ve Tanımlar, </a:t>
            </a:r>
            <a:r>
              <a:rPr lang="tr-TR" sz="2400" dirty="0" smtClean="0"/>
              <a:t>Genel ilkeler</a:t>
            </a:r>
            <a:r>
              <a:rPr lang="tr-TR" sz="2400" b="0" dirty="0" smtClean="0">
                <a:solidFill>
                  <a:schemeClr val="accent2">
                    <a:lumMod val="50000"/>
                  </a:schemeClr>
                </a:solidFill>
              </a:rPr>
              <a:t/>
            </a:r>
            <a:br>
              <a:rPr lang="tr-TR" sz="2400" b="0" dirty="0" smtClean="0">
                <a:solidFill>
                  <a:schemeClr val="accent2">
                    <a:lumMod val="50000"/>
                  </a:schemeClr>
                </a:solidFill>
              </a:rPr>
            </a:br>
            <a:endParaRPr lang="tr-TR" sz="2400" dirty="0">
              <a:solidFill>
                <a:schemeClr val="accent2">
                  <a:lumMod val="50000"/>
                </a:schemeClr>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357158" y="1071546"/>
            <a:ext cx="8229600" cy="723536"/>
          </a:xfrm>
        </p:spPr>
        <p:txBody>
          <a:bodyPr>
            <a:normAutofit/>
          </a:bodyPr>
          <a:lstStyle/>
          <a:p>
            <a:r>
              <a:rPr lang="tr-TR" sz="1800" dirty="0" smtClean="0"/>
              <a:t>MADDE 6 –Geçiş takvimi (Kamuda ilk defa hazırlanan Stratejik Planlama sürecine yönelik maddedir)</a:t>
            </a:r>
          </a:p>
          <a:p>
            <a:pPr>
              <a:buNone/>
            </a:pPr>
            <a:endParaRPr lang="tr-TR" sz="2400" dirty="0" smtClean="0"/>
          </a:p>
        </p:txBody>
      </p:sp>
      <p:sp>
        <p:nvSpPr>
          <p:cNvPr id="3" name="2 Başlık"/>
          <p:cNvSpPr>
            <a:spLocks noGrp="1"/>
          </p:cNvSpPr>
          <p:nvPr>
            <p:ph type="title"/>
          </p:nvPr>
        </p:nvSpPr>
        <p:spPr>
          <a:xfrm>
            <a:off x="467544" y="260648"/>
            <a:ext cx="8229600" cy="739460"/>
          </a:xfrm>
        </p:spPr>
        <p:txBody>
          <a:bodyPr>
            <a:noAutofit/>
          </a:bodyPr>
          <a:lstStyle/>
          <a:p>
            <a:r>
              <a:rPr lang="tr-TR" sz="2000" dirty="0" smtClean="0">
                <a:solidFill>
                  <a:schemeClr val="accent2">
                    <a:lumMod val="50000"/>
                  </a:schemeClr>
                </a:solidFill>
              </a:rPr>
              <a:t>İKİNCİ BÖLÜM</a:t>
            </a:r>
            <a:br>
              <a:rPr lang="tr-TR" sz="2000" dirty="0" smtClean="0">
                <a:solidFill>
                  <a:schemeClr val="accent2">
                    <a:lumMod val="50000"/>
                  </a:schemeClr>
                </a:solidFill>
              </a:rPr>
            </a:br>
            <a:r>
              <a:rPr lang="tr-TR" sz="2000" dirty="0" smtClean="0">
                <a:solidFill>
                  <a:schemeClr val="accent2">
                    <a:lumMod val="50000"/>
                  </a:schemeClr>
                </a:solidFill>
              </a:rPr>
              <a:t>Stratejik Plan Hazırlamakla Yükümlü Kamu İdareleri</a:t>
            </a:r>
            <a:endParaRPr lang="tr-TR" sz="2000" dirty="0">
              <a:solidFill>
                <a:schemeClr val="accent2">
                  <a:lumMod val="50000"/>
                </a:schemeClr>
              </a:solidFill>
            </a:endParaRPr>
          </a:p>
        </p:txBody>
      </p:sp>
      <p:sp>
        <p:nvSpPr>
          <p:cNvPr id="4" name="3 Metin kutusu"/>
          <p:cNvSpPr txBox="1"/>
          <p:nvPr/>
        </p:nvSpPr>
        <p:spPr>
          <a:xfrm>
            <a:off x="395536" y="1857364"/>
            <a:ext cx="8553945" cy="1184940"/>
          </a:xfrm>
          <a:prstGeom prst="rect">
            <a:avLst/>
          </a:prstGeom>
          <a:noFill/>
          <a:effectLst>
            <a:softEdge rad="12700"/>
          </a:effectLst>
        </p:spPr>
        <p:txBody>
          <a:bodyPr wrap="square" rtlCol="0">
            <a:spAutoFit/>
          </a:bodyPr>
          <a:lstStyle/>
          <a:p>
            <a:r>
              <a:rPr lang="tr-TR" sz="2400" b="1" dirty="0" smtClean="0">
                <a:solidFill>
                  <a:schemeClr val="accent2">
                    <a:lumMod val="50000"/>
                  </a:schemeClr>
                </a:solidFill>
              </a:rPr>
              <a:t>ÜÇÜNCÜ BÖLÜM</a:t>
            </a:r>
          </a:p>
          <a:p>
            <a:r>
              <a:rPr lang="tr-TR" sz="2400" b="1" dirty="0" smtClean="0">
                <a:solidFill>
                  <a:schemeClr val="accent2">
                    <a:lumMod val="50000"/>
                  </a:schemeClr>
                </a:solidFill>
              </a:rPr>
              <a:t>Stratejik Planlama Sürecine İlişkin Takvim</a:t>
            </a:r>
          </a:p>
          <a:p>
            <a:r>
              <a:rPr lang="tr-TR" sz="2300" b="1" dirty="0" smtClean="0">
                <a:solidFill>
                  <a:schemeClr val="accent2">
                    <a:lumMod val="50000"/>
                  </a:schemeClr>
                </a:solidFill>
              </a:rPr>
              <a:t>Stratejik planların süresi, güncelleştirilmesi ve yenilenmesi</a:t>
            </a:r>
            <a:endParaRPr lang="tr-TR" dirty="0"/>
          </a:p>
        </p:txBody>
      </p:sp>
      <p:sp>
        <p:nvSpPr>
          <p:cNvPr id="6" name="5 Metin kutusu"/>
          <p:cNvSpPr txBox="1"/>
          <p:nvPr/>
        </p:nvSpPr>
        <p:spPr>
          <a:xfrm>
            <a:off x="395536" y="3143248"/>
            <a:ext cx="8352928" cy="2354491"/>
          </a:xfrm>
          <a:prstGeom prst="rect">
            <a:avLst/>
          </a:prstGeom>
          <a:noFill/>
        </p:spPr>
        <p:txBody>
          <a:bodyPr wrap="square" rtlCol="0">
            <a:spAutoFit/>
          </a:bodyPr>
          <a:lstStyle/>
          <a:p>
            <a:r>
              <a:rPr lang="tr-TR" b="1" dirty="0" smtClean="0"/>
              <a:t>MADDE 7 –</a:t>
            </a:r>
          </a:p>
          <a:p>
            <a:r>
              <a:rPr lang="tr-TR" sz="2100" dirty="0" smtClean="0"/>
              <a:t>1- Stratejik planlar </a:t>
            </a:r>
            <a:r>
              <a:rPr lang="tr-TR" sz="2100" b="1" dirty="0" smtClean="0"/>
              <a:t>beş yıllık dönemi kapsar.</a:t>
            </a:r>
          </a:p>
          <a:p>
            <a:r>
              <a:rPr lang="tr-TR" sz="2100" dirty="0" smtClean="0"/>
              <a:t>2- Stratejik planlar </a:t>
            </a:r>
            <a:r>
              <a:rPr lang="tr-TR" sz="2100" b="1" dirty="0" smtClean="0"/>
              <a:t>en az iki yıl uygulandıktan sonra </a:t>
            </a:r>
            <a:r>
              <a:rPr lang="tr-TR" sz="2100" dirty="0" smtClean="0"/>
              <a:t>stratejik planın kalan süresi için </a:t>
            </a:r>
            <a:r>
              <a:rPr lang="tr-TR" sz="2100" b="1" dirty="0" smtClean="0"/>
              <a:t>güncelleştirilebilir.</a:t>
            </a:r>
          </a:p>
          <a:p>
            <a:r>
              <a:rPr lang="tr-TR" sz="2100" b="1" dirty="0" smtClean="0"/>
              <a:t> </a:t>
            </a:r>
            <a:r>
              <a:rPr lang="tr-TR" sz="2100" b="1" u="sng" dirty="0" smtClean="0">
                <a:effectLst>
                  <a:outerShdw blurRad="38100" dist="38100" dir="2700000" algn="tl">
                    <a:srgbClr val="000000">
                      <a:alpha val="43137"/>
                    </a:srgbClr>
                  </a:outerShdw>
                </a:effectLst>
              </a:rPr>
              <a:t>Güncelleştirme</a:t>
            </a:r>
            <a:r>
              <a:rPr lang="tr-TR" sz="2100" b="1" dirty="0" smtClean="0">
                <a:effectLst>
                  <a:outerShdw blurRad="38100" dist="38100" dir="2700000" algn="tl">
                    <a:srgbClr val="000000">
                      <a:alpha val="43137"/>
                    </a:srgbClr>
                  </a:outerShdw>
                </a:effectLst>
              </a:rPr>
              <a:t>,</a:t>
            </a:r>
            <a:r>
              <a:rPr lang="tr-TR" sz="2100" b="1" dirty="0" smtClean="0"/>
              <a:t> </a:t>
            </a:r>
            <a:r>
              <a:rPr lang="tr-TR" sz="2100" dirty="0" smtClean="0">
                <a:solidFill>
                  <a:schemeClr val="accent2">
                    <a:lumMod val="50000"/>
                  </a:schemeClr>
                </a:solidFill>
              </a:rPr>
              <a:t>stratejik planın misyon, vizyon ve amaçları değiştirilmeden, </a:t>
            </a:r>
            <a:r>
              <a:rPr lang="tr-TR" sz="2100" u="sng" dirty="0" smtClean="0">
                <a:solidFill>
                  <a:schemeClr val="accent2">
                    <a:lumMod val="50000"/>
                  </a:schemeClr>
                </a:solidFill>
                <a:effectLst>
                  <a:outerShdw blurRad="38100" dist="38100" dir="2700000" algn="tl">
                    <a:srgbClr val="000000">
                      <a:alpha val="43137"/>
                    </a:srgbClr>
                  </a:outerShdw>
                </a:effectLst>
              </a:rPr>
              <a:t>hedeflerde yapılan nicel değişikliklerdir</a:t>
            </a:r>
            <a:r>
              <a:rPr lang="tr-TR" sz="2100" u="sng" dirty="0" smtClean="0">
                <a:effectLst>
                  <a:outerShdw blurRad="38100" dist="38100" dir="2700000" algn="tl">
                    <a:srgbClr val="000000">
                      <a:alpha val="43137"/>
                    </a:srgbClr>
                  </a:outerShdw>
                </a:effectLst>
              </a:rPr>
              <a:t>.</a:t>
            </a:r>
          </a:p>
          <a:p>
            <a:endParaRPr lang="tr-TR" sz="21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62500" lnSpcReduction="20000"/>
          </a:bodyPr>
          <a:lstStyle/>
          <a:p>
            <a:r>
              <a:rPr lang="tr-TR" dirty="0" smtClean="0"/>
              <a:t>(3) Ayrıca;</a:t>
            </a:r>
          </a:p>
          <a:p>
            <a:r>
              <a:rPr lang="tr-TR" dirty="0" smtClean="0"/>
              <a:t>a) Görev, yetki ve sorumluluklarını düzenleyen </a:t>
            </a:r>
            <a:r>
              <a:rPr lang="tr-TR" b="1" u="sng" dirty="0" smtClean="0"/>
              <a:t>mevzuatta değişiklik olması hâlinde</a:t>
            </a:r>
            <a:r>
              <a:rPr lang="tr-TR" dirty="0" smtClean="0"/>
              <a:t> ilgili kamu idaresinin,</a:t>
            </a:r>
          </a:p>
          <a:p>
            <a:r>
              <a:rPr lang="tr-TR" dirty="0" smtClean="0"/>
              <a:t>b) </a:t>
            </a:r>
            <a:r>
              <a:rPr lang="tr-TR" b="1" u="sng" dirty="0" smtClean="0"/>
              <a:t>Hükümetin değişmesi halinde </a:t>
            </a:r>
            <a:r>
              <a:rPr lang="tr-TR" dirty="0" smtClean="0"/>
              <a:t>mahalli idareler hariç diğer kamu idarelerinin,</a:t>
            </a:r>
          </a:p>
          <a:p>
            <a:r>
              <a:rPr lang="tr-TR" dirty="0" smtClean="0"/>
              <a:t>c) </a:t>
            </a:r>
            <a:r>
              <a:rPr lang="tr-TR" b="1" u="sng" dirty="0" smtClean="0"/>
              <a:t>Bakanın değişmesi halinde </a:t>
            </a:r>
            <a:r>
              <a:rPr lang="tr-TR" dirty="0" smtClean="0"/>
              <a:t>ilgili bakanlık ile bağlı ve ilgili kamu idarelerinin,</a:t>
            </a:r>
          </a:p>
          <a:p>
            <a:r>
              <a:rPr lang="tr-TR" dirty="0" smtClean="0"/>
              <a:t>ç) </a:t>
            </a:r>
            <a:r>
              <a:rPr lang="tr-TR" u="sng" dirty="0" smtClean="0"/>
              <a:t>Mahalli idarelerde üst yöneticinin değişmesi halinde </a:t>
            </a:r>
            <a:r>
              <a:rPr lang="tr-TR" dirty="0" smtClean="0"/>
              <a:t>ilgili mahalli idarenin,</a:t>
            </a:r>
          </a:p>
          <a:p>
            <a:r>
              <a:rPr lang="tr-TR" dirty="0" smtClean="0"/>
              <a:t>d) </a:t>
            </a:r>
            <a:r>
              <a:rPr lang="tr-TR" b="1" u="sng" dirty="0" smtClean="0"/>
              <a:t>Doğal afet, tehlikeli salgın hastalıklar veya ağır ekonomik bunalımların vuku bulması hallerinde </a:t>
            </a:r>
            <a:r>
              <a:rPr lang="tr-TR" dirty="0" smtClean="0"/>
              <a:t>ilgili kamu idarelerinin,</a:t>
            </a:r>
          </a:p>
          <a:p>
            <a:pPr>
              <a:buNone/>
            </a:pPr>
            <a:r>
              <a:rPr lang="tr-TR" dirty="0" smtClean="0"/>
              <a:t>    </a:t>
            </a:r>
            <a:r>
              <a:rPr lang="tr-TR" b="1" dirty="0" smtClean="0">
                <a:effectLst>
                  <a:outerShdw blurRad="38100" dist="38100" dir="2700000" algn="tl">
                    <a:srgbClr val="000000">
                      <a:alpha val="43137"/>
                    </a:srgbClr>
                  </a:outerShdw>
                </a:effectLst>
              </a:rPr>
              <a:t>stratejik planları yenilenebilir.</a:t>
            </a:r>
          </a:p>
          <a:p>
            <a:r>
              <a:rPr lang="tr-TR" dirty="0" smtClean="0"/>
              <a:t>(4) </a:t>
            </a:r>
            <a:r>
              <a:rPr lang="tr-TR" b="1" i="1" u="sng" dirty="0" smtClean="0"/>
              <a:t>Yenileme, stratejik planın beş yıllık bir dönem için yeniden hazırlanmasıdır. </a:t>
            </a:r>
            <a:r>
              <a:rPr lang="tr-TR" dirty="0" smtClean="0"/>
              <a:t>Stratejik planın yenilenmesi kararı, yukarıdaki şartların oluşmasını müteakip </a:t>
            </a:r>
            <a:r>
              <a:rPr lang="tr-TR" b="1" i="1" u="sng" dirty="0" smtClean="0"/>
              <a:t>en geç üç ay içinde alınır</a:t>
            </a:r>
            <a:r>
              <a:rPr lang="tr-TR" b="1" dirty="0" smtClean="0"/>
              <a:t>. </a:t>
            </a:r>
            <a:r>
              <a:rPr lang="tr-TR" dirty="0" smtClean="0"/>
              <a:t>Bu kararı takip eden </a:t>
            </a:r>
            <a:r>
              <a:rPr lang="tr-TR" b="1" i="1" u="sng" dirty="0" smtClean="0"/>
              <a:t>altı ay içinde stratejik plan yenilenir.</a:t>
            </a:r>
          </a:p>
          <a:p>
            <a:r>
              <a:rPr lang="tr-TR" dirty="0" smtClean="0"/>
              <a:t>(5) Stratejik planların yenilenmesinde bu Yönetmelik hükümlerine uyulur. Güncelleştirilme durumunda ise Müsteşarlığa ve Maliye Bakanlığına bilgi verilir.</a:t>
            </a:r>
          </a:p>
          <a:p>
            <a:endParaRPr lang="tr-TR" dirty="0"/>
          </a:p>
        </p:txBody>
      </p:sp>
      <p:sp>
        <p:nvSpPr>
          <p:cNvPr id="3" name="2 Başlık"/>
          <p:cNvSpPr>
            <a:spLocks noGrp="1"/>
          </p:cNvSpPr>
          <p:nvPr>
            <p:ph type="title"/>
          </p:nvPr>
        </p:nvSpPr>
        <p:spPr/>
        <p:txBody>
          <a:bodyPr>
            <a:noAutofit/>
          </a:bodyPr>
          <a:lstStyle/>
          <a:p>
            <a:r>
              <a:rPr lang="tr-TR" sz="2000" dirty="0" smtClean="0">
                <a:solidFill>
                  <a:schemeClr val="accent2">
                    <a:lumMod val="50000"/>
                  </a:schemeClr>
                </a:solidFill>
              </a:rPr>
              <a:t>ÜÇÜNCÜ BÖLÜM</a:t>
            </a:r>
            <a:br>
              <a:rPr lang="tr-TR" sz="2000" dirty="0" smtClean="0">
                <a:solidFill>
                  <a:schemeClr val="accent2">
                    <a:lumMod val="50000"/>
                  </a:schemeClr>
                </a:solidFill>
              </a:rPr>
            </a:br>
            <a:r>
              <a:rPr lang="tr-TR" sz="2000" dirty="0" smtClean="0">
                <a:solidFill>
                  <a:schemeClr val="accent2">
                    <a:lumMod val="50000"/>
                  </a:schemeClr>
                </a:solidFill>
              </a:rPr>
              <a:t>Stratejik Planlama Sürecine İlişkin Takvim</a:t>
            </a:r>
            <a:br>
              <a:rPr lang="tr-TR" sz="2000" dirty="0" smtClean="0">
                <a:solidFill>
                  <a:schemeClr val="accent2">
                    <a:lumMod val="50000"/>
                  </a:schemeClr>
                </a:solidFill>
              </a:rPr>
            </a:br>
            <a:r>
              <a:rPr lang="tr-TR" sz="2000" dirty="0" smtClean="0">
                <a:solidFill>
                  <a:schemeClr val="accent2">
                    <a:lumMod val="50000"/>
                  </a:schemeClr>
                </a:solidFill>
              </a:rPr>
              <a:t>Stratejik planların süresi, güncelleştirilmesi ve yenilenmesi</a:t>
            </a:r>
            <a:endParaRPr lang="tr-TR" sz="20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labalık">
  <a:themeElements>
    <a:clrScheme name="Kalabalı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Kalabalı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Kalabalı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382</TotalTime>
  <Words>343</Words>
  <Application>Microsoft Office PowerPoint</Application>
  <PresentationFormat>Ekran Gösterisi (4:3)</PresentationFormat>
  <Paragraphs>104</Paragraphs>
  <Slides>18</Slides>
  <Notes>3</Notes>
  <HiddenSlides>0</HiddenSlides>
  <MMClips>0</MMClips>
  <ScaleCrop>false</ScaleCrop>
  <HeadingPairs>
    <vt:vector size="4" baseType="variant">
      <vt:variant>
        <vt:lpstr>Tema</vt:lpstr>
      </vt:variant>
      <vt:variant>
        <vt:i4>1</vt:i4>
      </vt:variant>
      <vt:variant>
        <vt:lpstr>Slayt Başlıkları</vt:lpstr>
      </vt:variant>
      <vt:variant>
        <vt:i4>18</vt:i4>
      </vt:variant>
    </vt:vector>
  </HeadingPairs>
  <TitlesOfParts>
    <vt:vector size="19" baseType="lpstr">
      <vt:lpstr>Kalabalık</vt:lpstr>
      <vt:lpstr>KAMU İDARELERİNDE STRATEJİK PLANLAMAYA   İLİŞKİN USUL VE ESASLAR HAKKINDA   YÖNETMELİK</vt:lpstr>
      <vt:lpstr>BİRİNCİ BÖLÜM Amaç, Kapsam, Dayanak ve Tanımlar </vt:lpstr>
      <vt:lpstr>BİRİNCİ BÖLÜM Amaç, Kapsam, Dayanak ve Tanımlar </vt:lpstr>
      <vt:lpstr>BİRİNCİ BÖLÜM Amaç, Kapsam, Dayanak ve Tanımlar </vt:lpstr>
      <vt:lpstr>5018 KMYKK 9. Madde</vt:lpstr>
      <vt:lpstr>BİRİNCİ BÖLÜM Amaç, Kapsam, Dayanak ve Tanımlar </vt:lpstr>
      <vt:lpstr>BİRİNCİ BÖLÜM Amaç, Kapsam, Dayanak ve Tanımlar, Genel ilkeler </vt:lpstr>
      <vt:lpstr>İKİNCİ BÖLÜM Stratejik Plan Hazırlamakla Yükümlü Kamu İdareleri</vt:lpstr>
      <vt:lpstr>ÜÇÜNCÜ BÖLÜM Stratejik Planlama Sürecine İlişkin Takvim Stratejik planların süresi, güncelleştirilmesi ve yenilenmesi</vt:lpstr>
      <vt:lpstr>ÜÇÜNCÜ BÖLÜM Stratejik Planlama Sürecine İlişkin Takvim Stratejik planların süresi, güncelleştirilmesi ve yenilenmesi</vt:lpstr>
      <vt:lpstr>PowerPoint Sunusu</vt:lpstr>
      <vt:lpstr>ÜÇÜNCÜ BÖLÜM Stratejik Planlama Sürecine İlişkin Takvim Stratejik planların süresi, güncelleştirilmesi ve yenilenmesi</vt:lpstr>
      <vt:lpstr>DÖRDÜNCÜ BÖLÜM Stratejik Planların Kalkınma Planı ve Programlarla İlişkilendirilmesi</vt:lpstr>
      <vt:lpstr>DÖRDÜNCÜ BÖLÜM Stratejik Planların Kalkınma Planı ve Programlarla İlişkilendirilmesi</vt:lpstr>
      <vt:lpstr>PowerPoint Sunusu</vt:lpstr>
      <vt:lpstr>PowerPoint Sunusu</vt:lpstr>
      <vt:lpstr>DÖRDÜNCÜ BÖLÜM Stratejik Planların Kalkınma Planı ve Programlarla İlişkilendirilmesi</vt:lpstr>
      <vt:lpstr>DÖRDÜNCÜ BÖLÜM Stratejik Planların Kalkınma Planı ve Programlarla İlişkilendirilmesi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KAMU İDARELERİNDE STRATEJİK PLANLAMAYA   İLİŞKİN USUL VE ESASLAR HAKKINDA   YÖNETMELİK</dc:title>
  <dc:creator>Atilla BACAK</dc:creator>
  <cp:lastModifiedBy>acer</cp:lastModifiedBy>
  <cp:revision>35</cp:revision>
  <dcterms:created xsi:type="dcterms:W3CDTF">2014-10-13T11:11:41Z</dcterms:created>
  <dcterms:modified xsi:type="dcterms:W3CDTF">2014-10-22T15:00:28Z</dcterms:modified>
</cp:coreProperties>
</file>