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5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2" autoAdjust="0"/>
    <p:restoredTop sz="94676" autoAdjust="0"/>
  </p:normalViewPr>
  <p:slideViewPr>
    <p:cSldViewPr>
      <p:cViewPr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5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F96BAD-91B6-4B60-A06F-FE61501C7872}" type="datetimeFigureOut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7629A7-0BA3-4620-B9FA-3EFF8FA0BC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984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906C7A-5BC5-48C8-A219-80F9934404DD}" type="datetimeFigureOut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EC91C8-2A50-48B9-B864-D0A2EDE25A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33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C5FC-F410-45B7-B2AF-A90DCBA5BCCB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AED1-91A5-49D0-88C2-4A520A0D12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E0A8-01D1-435F-BF6E-ADABCD46E42A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52BC-CEB8-4A9E-91CF-2793546564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8A97-E088-4841-A40B-1E560DF400E0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1DF7-3A53-4761-813C-929FFB195C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0566-65EF-4AB8-B66D-8E3FC697F729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FCCB3-6298-437A-9E38-24E4FBB1DC9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DDB75-F416-4C8A-809C-B3972BFC7DB0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C43A-269B-475F-B5A1-5486915FFE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6A40-E266-4DA4-AC02-7CA276C38F9A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ED8A-7188-499E-BAED-B737314442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9097-7F2A-4206-9A1A-AA3ED153B9EB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4E6C7-181C-4640-A49B-39B3E2189D2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E5BF-10DF-469D-BF21-F9F0AED069B0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3FD4-9C8A-434C-84D6-B145771EC5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C78C-55CC-4477-95D9-0F4265A41C95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96A1-08AC-4644-B7C3-13839C05D8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C1E4-CF2C-4988-8D99-D35706F34BE4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FAB2-1DB4-4B01-A5F6-E405F19B52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1F88-6E22-4AAB-B01C-DBA780C9B430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362B-5D03-492B-A4EE-C3CF91692C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51DE9B-1460-4FC3-8E0C-1D35123ACB0C}" type="datetime1">
              <a:rPr lang="tr-TR"/>
              <a:pPr>
                <a:defRPr/>
              </a:pPr>
              <a:t>22.10.2014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950139-4BC8-479A-AE2F-F7ED21BC82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>
    <p:pull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meb_20152019_stratejik_plan_hazirlik_programi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ctrTitle"/>
          </p:nvPr>
        </p:nvSpPr>
        <p:spPr>
          <a:xfrm>
            <a:off x="4788024" y="3645024"/>
            <a:ext cx="3960440" cy="3024336"/>
          </a:xfrm>
        </p:spPr>
        <p:txBody>
          <a:bodyPr>
            <a:normAutofit fontScale="90000"/>
          </a:bodyPr>
          <a:lstStyle/>
          <a:p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 smtClean="0"/>
              <a:t>Korkut KOÇAK</a:t>
            </a:r>
            <a:br>
              <a:rPr lang="tr-TR" sz="2000" dirty="0" smtClean="0"/>
            </a:br>
            <a:r>
              <a:rPr lang="tr-TR" sz="2000" dirty="0" smtClean="0"/>
              <a:t>Millî Eğitim Uzman Yardımcısı</a:t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3100" dirty="0" smtClean="0"/>
              <a:t>Kamu </a:t>
            </a:r>
            <a:r>
              <a:rPr lang="tr-TR" sz="3100" dirty="0" smtClean="0"/>
              <a:t>İdareleri için</a:t>
            </a:r>
            <a:br>
              <a:rPr lang="tr-TR" sz="3100" dirty="0" smtClean="0"/>
            </a:br>
            <a:r>
              <a:rPr lang="tr-TR" sz="3100" dirty="0" smtClean="0"/>
              <a:t> Stratejik Planlama</a:t>
            </a:r>
            <a:br>
              <a:rPr lang="tr-TR" sz="3100" dirty="0" smtClean="0"/>
            </a:br>
            <a:r>
              <a:rPr lang="tr-TR" sz="3100" dirty="0" smtClean="0"/>
              <a:t>Kılavuzu</a:t>
            </a:r>
            <a:br>
              <a:rPr lang="tr-TR" sz="3100" dirty="0" smtClean="0"/>
            </a:br>
            <a:r>
              <a:rPr lang="tr-TR" sz="3100" dirty="0" smtClean="0"/>
              <a:t>(</a:t>
            </a:r>
            <a:r>
              <a:rPr lang="tr-TR" sz="2700" dirty="0" smtClean="0"/>
              <a:t>Hazırlık Çalışmaları)</a:t>
            </a:r>
            <a:endParaRPr lang="tr-TR" sz="31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96A1-08AC-4644-B7C3-13839C05D85C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468313" y="188640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800" b="1" dirty="0"/>
              <a:t>HAZIRLIK ÇALIȘMALARI</a:t>
            </a:r>
            <a:endParaRPr lang="tr-TR" sz="28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smtClean="0"/>
              <a:t>2013/26 sayılı Genelge</a:t>
            </a:r>
          </a:p>
          <a:p>
            <a:pPr marL="0" indent="0">
              <a:buNone/>
            </a:pPr>
            <a:endParaRPr lang="tr-TR" sz="2000" dirty="0" smtClean="0"/>
          </a:p>
          <a:p>
            <a:endParaRPr lang="tr-TR" sz="2400" dirty="0" smtClean="0"/>
          </a:p>
        </p:txBody>
      </p:sp>
      <p:pic>
        <p:nvPicPr>
          <p:cNvPr id="5" name="Resim 4" descr="sgb.meb.gov.tr/meb_iys_dosyalar/2013_09/20035209_meb_20152019_stratejik_plan_hazirlik_programi.pdf - Google Chrome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6" t="13010" r="36268" b="11423"/>
          <a:stretch/>
        </p:blipFill>
        <p:spPr>
          <a:xfrm>
            <a:off x="2330276" y="2185267"/>
            <a:ext cx="450567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0165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179513" y="1600200"/>
            <a:ext cx="4536504" cy="4525963"/>
          </a:xfrm>
        </p:spPr>
        <p:txBody>
          <a:bodyPr/>
          <a:lstStyle/>
          <a:p>
            <a:r>
              <a:rPr lang="de-DE" sz="2400" dirty="0" err="1"/>
              <a:t>Planlama</a:t>
            </a:r>
            <a:r>
              <a:rPr lang="de-DE" sz="2400" dirty="0"/>
              <a:t> </a:t>
            </a:r>
            <a:r>
              <a:rPr lang="de-DE" sz="2400" dirty="0" err="1"/>
              <a:t>çalışmalarının</a:t>
            </a:r>
            <a:r>
              <a:rPr lang="de-DE" sz="2400" dirty="0"/>
              <a:t> </a:t>
            </a:r>
            <a:r>
              <a:rPr lang="de-DE" sz="2400" dirty="0" err="1"/>
              <a:t>sahiplenilmesinin</a:t>
            </a:r>
            <a:r>
              <a:rPr lang="de-DE" sz="2400" dirty="0"/>
              <a:t> </a:t>
            </a:r>
            <a:r>
              <a:rPr lang="de-DE" sz="2400" dirty="0" err="1"/>
              <a:t>sağlanması</a:t>
            </a:r>
            <a:endParaRPr lang="de-DE" sz="2400" dirty="0"/>
          </a:p>
          <a:p>
            <a:r>
              <a:rPr lang="de-DE" sz="2400" dirty="0" err="1"/>
              <a:t>Organizasyonun</a:t>
            </a:r>
            <a:r>
              <a:rPr lang="de-DE" sz="2400" dirty="0"/>
              <a:t> </a:t>
            </a:r>
            <a:r>
              <a:rPr lang="de-DE" sz="2400" dirty="0" err="1"/>
              <a:t>oluşturulması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de-DE" sz="2400" dirty="0" err="1"/>
              <a:t>İhtiyaçların</a:t>
            </a:r>
            <a:r>
              <a:rPr lang="de-DE" sz="2400" dirty="0"/>
              <a:t> </a:t>
            </a:r>
            <a:r>
              <a:rPr lang="de-DE" sz="2400" dirty="0" err="1"/>
              <a:t>tespit</a:t>
            </a:r>
            <a:r>
              <a:rPr lang="de-DE" sz="2400" dirty="0"/>
              <a:t> </a:t>
            </a:r>
            <a:r>
              <a:rPr lang="de-DE" sz="2400" dirty="0" err="1"/>
              <a:t>edilmesi</a:t>
            </a:r>
            <a:endParaRPr lang="de-DE" sz="2400" dirty="0"/>
          </a:p>
          <a:p>
            <a:r>
              <a:rPr lang="de-DE" sz="2400" dirty="0" err="1"/>
              <a:t>İş</a:t>
            </a:r>
            <a:r>
              <a:rPr lang="de-DE" sz="2400" dirty="0"/>
              <a:t> </a:t>
            </a:r>
            <a:r>
              <a:rPr lang="de-DE" sz="2400" dirty="0" err="1"/>
              <a:t>planının</a:t>
            </a:r>
            <a:r>
              <a:rPr lang="de-DE" sz="2400" dirty="0"/>
              <a:t> </a:t>
            </a:r>
            <a:r>
              <a:rPr lang="de-DE" sz="2400" dirty="0" err="1"/>
              <a:t>oluşturulması</a:t>
            </a:r>
            <a:endParaRPr lang="de-DE" sz="2400" dirty="0"/>
          </a:p>
          <a:p>
            <a:r>
              <a:rPr lang="de-DE" sz="2400" dirty="0" err="1"/>
              <a:t>Hazırlık</a:t>
            </a:r>
            <a:r>
              <a:rPr lang="de-DE" sz="2400" dirty="0"/>
              <a:t> </a:t>
            </a:r>
            <a:r>
              <a:rPr lang="de-DE" sz="2400" dirty="0" err="1"/>
              <a:t>programının</a:t>
            </a:r>
            <a:r>
              <a:rPr lang="de-DE" sz="2400" dirty="0"/>
              <a:t> </a:t>
            </a:r>
            <a:r>
              <a:rPr lang="de-DE" sz="2400" dirty="0" err="1"/>
              <a:t>yapılması</a:t>
            </a:r>
            <a:r>
              <a:rPr lang="tr-TR" sz="2400" dirty="0"/>
              <a:t> </a:t>
            </a:r>
          </a:p>
          <a:p>
            <a:endParaRPr lang="de-DE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96A1-08AC-4644-B7C3-13839C05D85C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468313" y="188640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800" b="1" dirty="0"/>
              <a:t>HAZIRLIK ÇALIȘMALARI</a:t>
            </a:r>
            <a:endParaRPr lang="tr-TR" sz="28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8313" y="1124745"/>
            <a:ext cx="8229600" cy="15841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b="1" dirty="0" err="1" smtClean="0"/>
              <a:t>Stratejik</a:t>
            </a:r>
            <a:r>
              <a:rPr lang="de-DE" sz="2800" b="1" dirty="0" smtClean="0"/>
              <a:t> </a:t>
            </a:r>
            <a:r>
              <a:rPr lang="tr-TR" sz="2800" b="1" dirty="0" err="1"/>
              <a:t>P</a:t>
            </a:r>
            <a:r>
              <a:rPr lang="de-DE" sz="2800" b="1" dirty="0" err="1" smtClean="0"/>
              <a:t>lanlama</a:t>
            </a:r>
            <a:r>
              <a:rPr lang="de-DE" sz="2800" b="1" dirty="0" smtClean="0"/>
              <a:t> </a:t>
            </a:r>
            <a:r>
              <a:rPr lang="tr-TR" sz="2800" b="1" dirty="0" err="1"/>
              <a:t>H</a:t>
            </a:r>
            <a:r>
              <a:rPr lang="de-DE" sz="2800" b="1" dirty="0" err="1" smtClean="0"/>
              <a:t>azırlığı</a:t>
            </a:r>
            <a:r>
              <a:rPr lang="tr-TR" sz="2800" b="1" dirty="0" err="1" smtClean="0"/>
              <a:t>nın</a:t>
            </a:r>
            <a:r>
              <a:rPr lang="de-DE" sz="2800" b="1" dirty="0" smtClean="0"/>
              <a:t> </a:t>
            </a:r>
            <a:r>
              <a:rPr lang="tr-TR" sz="2800" b="1" dirty="0" err="1"/>
              <a:t>A</a:t>
            </a:r>
            <a:r>
              <a:rPr lang="de-DE" sz="2800" b="1" dirty="0" err="1" smtClean="0"/>
              <a:t>şama</a:t>
            </a:r>
            <a:r>
              <a:rPr lang="tr-TR" sz="2800" b="1" dirty="0" err="1" smtClean="0"/>
              <a:t>ları</a:t>
            </a:r>
            <a:endParaRPr lang="tr-TR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5477195" cy="310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16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96A1-08AC-4644-B7C3-13839C05D85C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107504" y="1600200"/>
            <a:ext cx="486777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AutoNum type="alphaUcPeriod"/>
            </a:pPr>
            <a:r>
              <a:rPr lang="tr-TR" sz="2400" b="1" dirty="0" smtClean="0"/>
              <a:t>PLANIN SAHİPLENİLMESİ</a:t>
            </a:r>
            <a:endParaRPr lang="tr-TR" sz="2400" b="1" dirty="0"/>
          </a:p>
          <a:p>
            <a:pPr algn="just"/>
            <a:r>
              <a:rPr lang="tr-TR" sz="2000" dirty="0" smtClean="0"/>
              <a:t>Bir stratejik planın başarıyla hayata geçirilebilmesi için tüm çalışanların planı sahiplenmesi gerekir.</a:t>
            </a:r>
          </a:p>
          <a:p>
            <a:pPr marL="0" indent="0" algn="just">
              <a:buNone/>
            </a:pPr>
            <a:endParaRPr lang="tr-TR" sz="2000" dirty="0"/>
          </a:p>
          <a:p>
            <a:pPr algn="just"/>
            <a:r>
              <a:rPr lang="tr-TR" sz="2000" dirty="0" smtClean="0"/>
              <a:t>Belirli birimin ya da grubun işi değildir.</a:t>
            </a:r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Üst yönetimin desteği önem arz eder.</a:t>
            </a:r>
          </a:p>
          <a:p>
            <a:pPr algn="just"/>
            <a:endParaRPr lang="tr-TR" sz="2000" dirty="0" smtClean="0"/>
          </a:p>
          <a:p>
            <a:endParaRPr lang="tr-TR" sz="2400" dirty="0"/>
          </a:p>
          <a:p>
            <a:endParaRPr lang="de-DE" sz="2400" b="1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68313" y="188640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800" b="1" dirty="0"/>
              <a:t>HAZIRLIK ÇALIȘMALARI</a:t>
            </a:r>
            <a:endParaRPr lang="tr-TR" sz="2800" b="1" dirty="0"/>
          </a:p>
        </p:txBody>
      </p:sp>
      <p:pic>
        <p:nvPicPr>
          <p:cNvPr id="1026" name="Picture 2" descr="C:\Users\Lenovo\Desktop\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76" y="1243806"/>
            <a:ext cx="40481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16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96A1-08AC-4644-B7C3-13839C05D85C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468313" y="188640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800" b="1" dirty="0"/>
              <a:t>HAZIRLIK ÇALIȘMALARI</a:t>
            </a:r>
            <a:endParaRPr lang="tr-TR" sz="28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b="1" dirty="0" smtClean="0"/>
              <a:t>B. PLANLAMA SÜRECİNİN ORGANİZASYONU</a:t>
            </a:r>
          </a:p>
          <a:p>
            <a:pPr marL="0" indent="0">
              <a:buNone/>
            </a:pPr>
            <a:r>
              <a:rPr lang="tr-TR" sz="2000" dirty="0" smtClean="0"/>
              <a:t>Stratejik Planlama katılımcı bir yaklaşımla hazırlanır. </a:t>
            </a:r>
          </a:p>
          <a:p>
            <a:pPr marL="0" indent="0">
              <a:buNone/>
            </a:pPr>
            <a:r>
              <a:rPr lang="tr-TR" sz="2000" dirty="0" smtClean="0"/>
              <a:t>Her kademedeki çalışanın katkısı sağlanmalıdır.</a:t>
            </a:r>
            <a:endParaRPr lang="tr-TR" sz="2400" dirty="0" smtClean="0"/>
          </a:p>
          <a:p>
            <a:endParaRPr lang="tr-TR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5686350" cy="355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16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96A1-08AC-4644-B7C3-13839C05D85C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468313" y="188640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800" b="1" dirty="0"/>
              <a:t>HAZIRLIK ÇALIȘMALARI</a:t>
            </a:r>
            <a:endParaRPr lang="tr-TR" sz="28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smtClean="0"/>
              <a:t>Sürece Dâhil </a:t>
            </a:r>
            <a:r>
              <a:rPr lang="tr-TR" sz="2400" b="1" dirty="0"/>
              <a:t>O</a:t>
            </a:r>
            <a:r>
              <a:rPr lang="tr-TR" sz="2400" b="1" dirty="0" smtClean="0"/>
              <a:t>lması </a:t>
            </a:r>
            <a:r>
              <a:rPr lang="tr-TR" sz="2400" b="1" dirty="0"/>
              <a:t>G</a:t>
            </a:r>
            <a:r>
              <a:rPr lang="tr-TR" sz="2400" b="1" dirty="0" smtClean="0"/>
              <a:t>erekenler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Koordinatör Birim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Kuruluşun Üst Yöneticisi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Stratejik Planlama Ekibi</a:t>
            </a:r>
            <a:endParaRPr lang="tr-TR" sz="2000" dirty="0" smtClean="0"/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03789321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96A1-08AC-4644-B7C3-13839C05D85C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468313" y="188640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800" b="1" dirty="0"/>
              <a:t>HAZIRLIK ÇALIȘMALARI</a:t>
            </a:r>
            <a:endParaRPr lang="tr-TR" sz="28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smtClean="0"/>
              <a:t>Stratejik Planlama Ekip Üyesi;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Uyumlu olmalıdır,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Görev yaptığı birimi temsil etmelidir,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Çalışmalara zaman ayırabilmelidir,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Yeterli bilgi ve birikime sahip olmalıdır,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Çalışmalara gönüllü katılmalıdır.</a:t>
            </a:r>
          </a:p>
          <a:p>
            <a:pPr>
              <a:lnSpc>
                <a:spcPct val="150000"/>
              </a:lnSpc>
            </a:pPr>
            <a:endParaRPr lang="tr-TR" sz="2400" b="1" dirty="0" smtClean="0"/>
          </a:p>
        </p:txBody>
      </p:sp>
      <p:pic>
        <p:nvPicPr>
          <p:cNvPr id="4100" name="Picture 4" descr="o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3399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96A1-08AC-4644-B7C3-13839C05D85C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smtClean="0"/>
              <a:t>Stratejik Planlama Ekibinde;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Ana hizmet birimleri temsil edilmelidir,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Farklı kademelerden yöneticiler bulunmalıdır,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Farklı uzmanlık alanlarına sahip bireyler bulunmalıdır,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Çalışma süresince ekip üyeleri değiştirilmemelidir,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O</a:t>
            </a:r>
            <a:r>
              <a:rPr lang="tr-TR" sz="2400" dirty="0" smtClean="0"/>
              <a:t>ptimum sayıda kişi olmalıdır.</a:t>
            </a:r>
          </a:p>
          <a:p>
            <a:pPr>
              <a:lnSpc>
                <a:spcPct val="150000"/>
              </a:lnSpc>
            </a:pPr>
            <a:endParaRPr lang="tr-TR" sz="2400" b="1" dirty="0" smtClean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68313" y="188640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800" b="1" dirty="0"/>
              <a:t>HAZIRLIK ÇALIȘMALARI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98658725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96A1-08AC-4644-B7C3-13839C05D85C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468313" y="188640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800" b="1" dirty="0"/>
              <a:t>HAZIRLIK ÇALIȘMALARI</a:t>
            </a:r>
            <a:endParaRPr lang="tr-TR" sz="28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b="1" dirty="0" smtClean="0"/>
              <a:t>C. İHTİYAÇLARIN TESPİTİ</a:t>
            </a:r>
          </a:p>
          <a:p>
            <a:r>
              <a:rPr lang="tr-TR" sz="2400" dirty="0" smtClean="0"/>
              <a:t>Eğitim ihtiyacı</a:t>
            </a:r>
          </a:p>
          <a:p>
            <a:r>
              <a:rPr lang="tr-TR" sz="2400" dirty="0" smtClean="0"/>
              <a:t>Danışmanlık ihtiyacı</a:t>
            </a:r>
          </a:p>
          <a:p>
            <a:r>
              <a:rPr lang="tr-TR" sz="2400" dirty="0" smtClean="0"/>
              <a:t>Veri ihtiyacı</a:t>
            </a:r>
          </a:p>
          <a:p>
            <a:r>
              <a:rPr lang="tr-TR" sz="2400" dirty="0" smtClean="0"/>
              <a:t>Mali kaynak ihtiyacı</a:t>
            </a:r>
            <a:endParaRPr lang="tr-TR" sz="2000" dirty="0" smtClean="0"/>
          </a:p>
          <a:p>
            <a:endParaRPr lang="tr-TR" sz="2400" dirty="0" smtClean="0"/>
          </a:p>
        </p:txBody>
      </p:sp>
      <p:pic>
        <p:nvPicPr>
          <p:cNvPr id="11266" name="Picture 2" descr="http://www.resulcavusoglu.com/image.axd?picture=2009%2F11%2F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"/>
          <a:stretch/>
        </p:blipFill>
        <p:spPr bwMode="auto">
          <a:xfrm>
            <a:off x="4757402" y="2110920"/>
            <a:ext cx="4125845" cy="369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yediyedi.com/wp-content/uploads/1358636680_48_napoly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3181"/>
            <a:ext cx="3611513" cy="27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6323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96A1-08AC-4644-B7C3-13839C05D85C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468313" y="188640"/>
            <a:ext cx="8229600" cy="6480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800" b="1" dirty="0"/>
              <a:t>HAZIRLIK ÇALIȘMALARI</a:t>
            </a:r>
            <a:endParaRPr lang="tr-TR" sz="2800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b="1" dirty="0" smtClean="0"/>
              <a:t>D. ZAMAN PLANI</a:t>
            </a:r>
          </a:p>
          <a:p>
            <a:pPr marL="0" indent="0" algn="just">
              <a:buNone/>
            </a:pPr>
            <a:r>
              <a:rPr lang="tr-TR" sz="2400" dirty="0" smtClean="0"/>
              <a:t>Planın zamanında hazırlanabilmesi için zaman çizelgesi oluşturulmalıdır.</a:t>
            </a:r>
            <a:endParaRPr lang="tr-TR" sz="2400" dirty="0"/>
          </a:p>
          <a:p>
            <a:pPr marL="0" indent="0" algn="ctr">
              <a:buNone/>
            </a:pPr>
            <a:r>
              <a:rPr lang="tr-TR" sz="2400" b="1" dirty="0" smtClean="0"/>
              <a:t>E. HAZIRLIK PROGRAMI</a:t>
            </a:r>
          </a:p>
          <a:p>
            <a:pPr marL="0" indent="0">
              <a:buNone/>
            </a:pPr>
            <a:r>
              <a:rPr lang="tr-TR" sz="2400" dirty="0" smtClean="0"/>
              <a:t>Hazırlık planında aşağıdaki hususlar yer alır</a:t>
            </a:r>
          </a:p>
          <a:p>
            <a:r>
              <a:rPr lang="tr-TR" sz="2400" dirty="0" smtClean="0"/>
              <a:t>Eğitim ihtiyacı</a:t>
            </a:r>
          </a:p>
          <a:p>
            <a:r>
              <a:rPr lang="tr-TR" sz="2400" dirty="0" smtClean="0"/>
              <a:t>Eğitim ve diğer hususlara ilişkin danışmanlık ihtiyacı</a:t>
            </a:r>
          </a:p>
          <a:p>
            <a:r>
              <a:rPr lang="tr-TR" sz="2400" dirty="0" smtClean="0"/>
              <a:t>Mali, beşeri ve teknik kaynak ihtiyacı</a:t>
            </a:r>
          </a:p>
          <a:p>
            <a:r>
              <a:rPr lang="tr-TR" sz="2400" dirty="0" smtClean="0"/>
              <a:t>Zaman planı</a:t>
            </a:r>
          </a:p>
          <a:p>
            <a:r>
              <a:rPr lang="tr-TR" sz="2400" dirty="0" smtClean="0"/>
              <a:t>Sürece dahil olacak kişiler ve görevleri</a:t>
            </a:r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35290870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235</Words>
  <Application>Microsoft Office PowerPoint</Application>
  <PresentationFormat>Ekran Gösterisi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  Korkut KOÇAK Millî Eğitim Uzman Yardımcısı  Kamu İdareleri için  Stratejik Planlama Kılavuzu (Hazırlık Çalışmaları)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acer</cp:lastModifiedBy>
  <cp:revision>179</cp:revision>
  <cp:lastPrinted>2011-10-12T07:48:10Z</cp:lastPrinted>
  <dcterms:created xsi:type="dcterms:W3CDTF">2011-10-11T08:25:07Z</dcterms:created>
  <dcterms:modified xsi:type="dcterms:W3CDTF">2014-10-22T15:09:41Z</dcterms:modified>
</cp:coreProperties>
</file>