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3" r:id="rId4"/>
    <p:sldId id="298" r:id="rId5"/>
    <p:sldId id="297" r:id="rId6"/>
    <p:sldId id="299" r:id="rId7"/>
    <p:sldId id="300" r:id="rId8"/>
    <p:sldId id="301" r:id="rId9"/>
    <p:sldId id="304" r:id="rId10"/>
    <p:sldId id="305" r:id="rId11"/>
    <p:sldId id="306" r:id="rId12"/>
    <p:sldId id="307" r:id="rId13"/>
    <p:sldId id="322" r:id="rId14"/>
    <p:sldId id="340" r:id="rId15"/>
    <p:sldId id="317" r:id="rId16"/>
    <p:sldId id="320" r:id="rId17"/>
    <p:sldId id="321" r:id="rId18"/>
    <p:sldId id="323" r:id="rId19"/>
    <p:sldId id="324" r:id="rId20"/>
    <p:sldId id="325" r:id="rId21"/>
    <p:sldId id="328" r:id="rId22"/>
    <p:sldId id="326" r:id="rId23"/>
    <p:sldId id="327" r:id="rId24"/>
    <p:sldId id="341" r:id="rId25"/>
    <p:sldId id="329" r:id="rId26"/>
    <p:sldId id="330" r:id="rId27"/>
    <p:sldId id="318" r:id="rId28"/>
    <p:sldId id="331" r:id="rId29"/>
    <p:sldId id="342" r:id="rId30"/>
    <p:sldId id="319" r:id="rId31"/>
    <p:sldId id="332" r:id="rId32"/>
    <p:sldId id="343" r:id="rId33"/>
    <p:sldId id="339" r:id="rId34"/>
    <p:sldId id="308" r:id="rId35"/>
    <p:sldId id="350" r:id="rId36"/>
    <p:sldId id="354" r:id="rId37"/>
    <p:sldId id="351" r:id="rId38"/>
    <p:sldId id="353" r:id="rId39"/>
    <p:sldId id="360" r:id="rId40"/>
    <p:sldId id="355" r:id="rId41"/>
    <p:sldId id="356" r:id="rId42"/>
    <p:sldId id="357" r:id="rId43"/>
    <p:sldId id="358" r:id="rId44"/>
    <p:sldId id="359" r:id="rId45"/>
    <p:sldId id="362" r:id="rId46"/>
    <p:sldId id="363" r:id="rId47"/>
    <p:sldId id="347" r:id="rId48"/>
    <p:sldId id="348" r:id="rId49"/>
    <p:sldId id="349" r:id="rId50"/>
    <p:sldId id="361" r:id="rId51"/>
    <p:sldId id="271" r:id="rId5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%20Ahmet%20SU\Desktop\anket%20sonuclari\i&#231;%20payda&#351;\i&#231;%20payda&#351;_sonuclar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%20Ahmet%20SU\Desktop\anket%20sonuclari\i&#231;%20payda&#351;\i&#231;%20payda&#351;_sonucla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%20Ahmet%20SU\Desktop\anket%20sonuclari\i&#231;%20payda&#351;\i&#231;%20payda&#351;_sonucla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%20Ahmet%20SU\Desktop\anket%20sonuclari\dis%20paydas\d&#305;&#351;_%20payda&#351;_sonuclar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%20Ahmet%20SU\Desktop\anket%20sonuclari\dis%20paydas\d&#305;&#351;_%20payda&#351;_sonucla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'genel bilgi'!$J$44</c:f>
              <c:strCache>
                <c:ptCount val="1"/>
                <c:pt idx="0">
                  <c:v>YÜZDE</c:v>
                </c:pt>
              </c:strCache>
            </c:strRef>
          </c:tx>
          <c:dLbls>
            <c:dLbl>
              <c:idx val="0"/>
              <c:layout>
                <c:manualLayout>
                  <c:x val="5.5555555555555504E-2"/>
                  <c:y val="-0.10648148148148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888888888889128E-2"/>
                  <c:y val="-4.629629629629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888888888888945E-2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000000000000011E-2"/>
                  <c:y val="7.4073709536307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944444444444446"/>
                  <c:y val="-4.629629629629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2222222222222354E-2"/>
                  <c:y val="-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51E-2"/>
                  <c:y val="-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'genel bilgi'!$H$45:$H$51</c:f>
              <c:strCache>
                <c:ptCount val="7"/>
                <c:pt idx="0">
                  <c:v>MARMARA</c:v>
                </c:pt>
                <c:pt idx="1">
                  <c:v>KARADENİZ</c:v>
                </c:pt>
                <c:pt idx="2">
                  <c:v>EGE</c:v>
                </c:pt>
                <c:pt idx="3">
                  <c:v>İÇ ANADOLU</c:v>
                </c:pt>
                <c:pt idx="4">
                  <c:v>DOĞU ANADOLU</c:v>
                </c:pt>
                <c:pt idx="5">
                  <c:v>AKDENİZ</c:v>
                </c:pt>
                <c:pt idx="6">
                  <c:v>GÜNEYDOĞU ANADOLU</c:v>
                </c:pt>
              </c:strCache>
            </c:strRef>
          </c:cat>
          <c:val>
            <c:numRef>
              <c:f>'genel bilgi'!$J$45:$J$51</c:f>
              <c:numCache>
                <c:formatCode>0%</c:formatCode>
                <c:ptCount val="7"/>
                <c:pt idx="0">
                  <c:v>0.16906663863779722</c:v>
                </c:pt>
                <c:pt idx="1">
                  <c:v>0.138900567584612</c:v>
                </c:pt>
                <c:pt idx="2">
                  <c:v>0.22332877864200087</c:v>
                </c:pt>
                <c:pt idx="3">
                  <c:v>0.12902039100273299</c:v>
                </c:pt>
                <c:pt idx="4">
                  <c:v>7.4311540887113808E-2</c:v>
                </c:pt>
                <c:pt idx="5">
                  <c:v>8.8842758040781997E-2</c:v>
                </c:pt>
                <c:pt idx="6">
                  <c:v>9.1785789363043893E-2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'okul türleri'!$S$13</c:f>
              <c:strCache>
                <c:ptCount val="1"/>
                <c:pt idx="0">
                  <c:v>MARMARA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türleri'!$T$13:$Z$13</c:f>
              <c:numCache>
                <c:formatCode>0.0%</c:formatCode>
                <c:ptCount val="7"/>
                <c:pt idx="0">
                  <c:v>0.16021102318478411</c:v>
                </c:pt>
                <c:pt idx="1">
                  <c:v>0.50645564348188332</c:v>
                </c:pt>
                <c:pt idx="2">
                  <c:v>0.14202415660141621</c:v>
                </c:pt>
                <c:pt idx="3">
                  <c:v>6.0669165625433848E-2</c:v>
                </c:pt>
                <c:pt idx="4">
                  <c:v>0.11092600305428307</c:v>
                </c:pt>
                <c:pt idx="5">
                  <c:v>1.7492711370262391E-2</c:v>
                </c:pt>
                <c:pt idx="6">
                  <c:v>2.2212966819380843E-3</c:v>
                </c:pt>
              </c:numCache>
            </c:numRef>
          </c:val>
        </c:ser>
        <c:ser>
          <c:idx val="1"/>
          <c:order val="1"/>
          <c:tx>
            <c:strRef>
              <c:f>'okul türleri'!$S$14</c:f>
              <c:strCache>
                <c:ptCount val="1"/>
                <c:pt idx="0">
                  <c:v>KARADENİZ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türleri'!$T$14:$Z$14</c:f>
              <c:numCache>
                <c:formatCode>0.0%</c:formatCode>
                <c:ptCount val="7"/>
                <c:pt idx="0">
                  <c:v>0.15654161112169143</c:v>
                </c:pt>
                <c:pt idx="1">
                  <c:v>0.5250428489811465</c:v>
                </c:pt>
                <c:pt idx="2">
                  <c:v>0.11750142829937155</c:v>
                </c:pt>
                <c:pt idx="3">
                  <c:v>6.1131213102266234E-2</c:v>
                </c:pt>
                <c:pt idx="4">
                  <c:v>0.12302418586935822</c:v>
                </c:pt>
                <c:pt idx="5">
                  <c:v>1.409255379927634E-2</c:v>
                </c:pt>
                <c:pt idx="6">
                  <c:v>2.6661588268901198E-3</c:v>
                </c:pt>
              </c:numCache>
            </c:numRef>
          </c:val>
        </c:ser>
        <c:ser>
          <c:idx val="2"/>
          <c:order val="2"/>
          <c:tx>
            <c:strRef>
              <c:f>'okul türleri'!$S$15</c:f>
              <c:strCache>
                <c:ptCount val="1"/>
                <c:pt idx="0">
                  <c:v>EGE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türleri'!$T$15:$Z$15</c:f>
              <c:numCache>
                <c:formatCode>0.0%</c:formatCode>
                <c:ptCount val="7"/>
                <c:pt idx="0">
                  <c:v>0.15749525616698334</c:v>
                </c:pt>
                <c:pt idx="1">
                  <c:v>0.50415085388994307</c:v>
                </c:pt>
                <c:pt idx="2">
                  <c:v>0.13780834914611034</c:v>
                </c:pt>
                <c:pt idx="3">
                  <c:v>5.9890891840607405E-2</c:v>
                </c:pt>
                <c:pt idx="4">
                  <c:v>0.11907020872865291</c:v>
                </c:pt>
                <c:pt idx="5">
                  <c:v>1.8619544592030361E-2</c:v>
                </c:pt>
                <c:pt idx="6">
                  <c:v>2.9648956356736244E-3</c:v>
                </c:pt>
              </c:numCache>
            </c:numRef>
          </c:val>
        </c:ser>
        <c:ser>
          <c:idx val="3"/>
          <c:order val="3"/>
          <c:tx>
            <c:strRef>
              <c:f>'okul türleri'!$S$16</c:f>
              <c:strCache>
                <c:ptCount val="1"/>
                <c:pt idx="0">
                  <c:v>İÇ ANADOLU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türleri'!$T$16:$Z$16</c:f>
              <c:numCache>
                <c:formatCode>0.0%</c:formatCode>
                <c:ptCount val="7"/>
                <c:pt idx="0">
                  <c:v>0.13708187974553662</c:v>
                </c:pt>
                <c:pt idx="1">
                  <c:v>0.51918735891647849</c:v>
                </c:pt>
                <c:pt idx="2">
                  <c:v>0.13482454340242173</c:v>
                </c:pt>
                <c:pt idx="3">
                  <c:v>6.2794992817566356E-2</c:v>
                </c:pt>
                <c:pt idx="4">
                  <c:v>0.13277241945413504</c:v>
                </c:pt>
                <c:pt idx="5">
                  <c:v>1.0671044531089679E-2</c:v>
                </c:pt>
                <c:pt idx="6">
                  <c:v>2.6677611327724274E-3</c:v>
                </c:pt>
              </c:numCache>
            </c:numRef>
          </c:val>
        </c:ser>
        <c:ser>
          <c:idx val="4"/>
          <c:order val="4"/>
          <c:tx>
            <c:strRef>
              <c:f>'okul türleri'!$S$17</c:f>
              <c:strCache>
                <c:ptCount val="1"/>
                <c:pt idx="0">
                  <c:v>DOĞU ANADOLU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türleri'!$T$17:$Z$17</c:f>
              <c:numCache>
                <c:formatCode>0.0%</c:formatCode>
                <c:ptCount val="7"/>
                <c:pt idx="0">
                  <c:v>0.13842311808776334</c:v>
                </c:pt>
                <c:pt idx="1">
                  <c:v>0.5915090973956475</c:v>
                </c:pt>
                <c:pt idx="2">
                  <c:v>0.10845522654298985</c:v>
                </c:pt>
                <c:pt idx="3">
                  <c:v>6.60007135212273E-2</c:v>
                </c:pt>
                <c:pt idx="4">
                  <c:v>8.5979307884409564E-2</c:v>
                </c:pt>
                <c:pt idx="5">
                  <c:v>6.7784516589368534E-3</c:v>
                </c:pt>
                <c:pt idx="6">
                  <c:v>2.8540849090260435E-3</c:v>
                </c:pt>
              </c:numCache>
            </c:numRef>
          </c:val>
        </c:ser>
        <c:ser>
          <c:idx val="5"/>
          <c:order val="5"/>
          <c:tx>
            <c:strRef>
              <c:f>'okul türleri'!$S$18</c:f>
              <c:strCache>
                <c:ptCount val="1"/>
                <c:pt idx="0">
                  <c:v>AKDENİZ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türleri'!$T$18:$Z$18</c:f>
              <c:numCache>
                <c:formatCode>0.0%</c:formatCode>
                <c:ptCount val="7"/>
                <c:pt idx="0">
                  <c:v>0.17703064564117821</c:v>
                </c:pt>
                <c:pt idx="1">
                  <c:v>0.49033025885153225</c:v>
                </c:pt>
                <c:pt idx="2">
                  <c:v>0.12823564415352573</c:v>
                </c:pt>
                <c:pt idx="3">
                  <c:v>6.7241892293960048E-2</c:v>
                </c:pt>
                <c:pt idx="4">
                  <c:v>0.12049985123475156</c:v>
                </c:pt>
                <c:pt idx="5">
                  <c:v>1.3388872359416859E-2</c:v>
                </c:pt>
                <c:pt idx="6">
                  <c:v>3.2728354656352274E-3</c:v>
                </c:pt>
              </c:numCache>
            </c:numRef>
          </c:val>
        </c:ser>
        <c:ser>
          <c:idx val="6"/>
          <c:order val="6"/>
          <c:tx>
            <c:strRef>
              <c:f>'okul türleri'!$S$19</c:f>
              <c:strCache>
                <c:ptCount val="1"/>
                <c:pt idx="0">
                  <c:v>GÜNEYDOĞU ANADOLU</c:v>
                </c:pt>
              </c:strCache>
            </c:strRef>
          </c:tx>
          <c:invertIfNegative val="0"/>
          <c:cat>
            <c:strRef>
              <c:f>'okul türleri'!$T$12:$Z$12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türleri'!$T$19:$Z$19</c:f>
              <c:numCache>
                <c:formatCode>0.0%</c:formatCode>
                <c:ptCount val="7"/>
                <c:pt idx="0">
                  <c:v>0.17479088549177993</c:v>
                </c:pt>
                <c:pt idx="1">
                  <c:v>0.56186905105278362</c:v>
                </c:pt>
                <c:pt idx="2">
                  <c:v>0.11941159503893857</c:v>
                </c:pt>
                <c:pt idx="3">
                  <c:v>6.0282665128353084E-2</c:v>
                </c:pt>
                <c:pt idx="4">
                  <c:v>7.3550620132679573E-2</c:v>
                </c:pt>
                <c:pt idx="5">
                  <c:v>8.0761465243726765E-3</c:v>
                </c:pt>
                <c:pt idx="6">
                  <c:v>2.0190366310931609E-3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714944"/>
        <c:axId val="79724928"/>
        <c:axId val="0"/>
      </c:bar3DChart>
      <c:catAx>
        <c:axId val="7971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79724928"/>
        <c:crosses val="autoZero"/>
        <c:auto val="1"/>
        <c:lblAlgn val="ctr"/>
        <c:lblOffset val="100"/>
        <c:noMultiLvlLbl val="0"/>
      </c:catAx>
      <c:valAx>
        <c:axId val="797249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97149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900" baseline="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'okul türleri'!$S$48</c:f>
              <c:strCache>
                <c:ptCount val="1"/>
                <c:pt idx="0">
                  <c:v>MARMARA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türleri'!$T$48:$Z$48</c:f>
              <c:numCache>
                <c:formatCode>0.0%</c:formatCode>
                <c:ptCount val="7"/>
                <c:pt idx="0">
                  <c:v>3.3651848774408022E-2</c:v>
                </c:pt>
                <c:pt idx="1">
                  <c:v>0.23307021188201091</c:v>
                </c:pt>
                <c:pt idx="2">
                  <c:v>0.23680930619027857</c:v>
                </c:pt>
                <c:pt idx="3">
                  <c:v>0.2370862761390389</c:v>
                </c:pt>
                <c:pt idx="4">
                  <c:v>0.23293172690763053</c:v>
                </c:pt>
                <c:pt idx="5">
                  <c:v>2.1465171028943415E-2</c:v>
                </c:pt>
                <c:pt idx="6">
                  <c:v>4.9854590776900734E-3</c:v>
                </c:pt>
              </c:numCache>
            </c:numRef>
          </c:val>
        </c:ser>
        <c:ser>
          <c:idx val="1"/>
          <c:order val="1"/>
          <c:tx>
            <c:strRef>
              <c:f>'okul türleri'!$S$49</c:f>
              <c:strCache>
                <c:ptCount val="1"/>
                <c:pt idx="0">
                  <c:v>KARADENİZ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türleri'!$T$49:$Z$49</c:f>
              <c:numCache>
                <c:formatCode>0.0%</c:formatCode>
                <c:ptCount val="7"/>
                <c:pt idx="0">
                  <c:v>3.4384498480243192E-2</c:v>
                </c:pt>
                <c:pt idx="1">
                  <c:v>0.24620060790273571</c:v>
                </c:pt>
                <c:pt idx="2">
                  <c:v>0.17553191489361702</c:v>
                </c:pt>
                <c:pt idx="3">
                  <c:v>0.25341945288753776</c:v>
                </c:pt>
                <c:pt idx="4">
                  <c:v>0.26272796352583588</c:v>
                </c:pt>
                <c:pt idx="5">
                  <c:v>2.2036474164133752E-2</c:v>
                </c:pt>
                <c:pt idx="6">
                  <c:v>5.699088145896666E-3</c:v>
                </c:pt>
              </c:numCache>
            </c:numRef>
          </c:val>
        </c:ser>
        <c:ser>
          <c:idx val="2"/>
          <c:order val="2"/>
          <c:tx>
            <c:strRef>
              <c:f>'okul türleri'!$S$50</c:f>
              <c:strCache>
                <c:ptCount val="1"/>
                <c:pt idx="0">
                  <c:v>EGE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türleri'!$T$50:$Z$50</c:f>
              <c:numCache>
                <c:formatCode>0.0%</c:formatCode>
                <c:ptCount val="7"/>
                <c:pt idx="0">
                  <c:v>3.1815493790656416E-2</c:v>
                </c:pt>
                <c:pt idx="1">
                  <c:v>0.23784742755765839</c:v>
                </c:pt>
                <c:pt idx="2">
                  <c:v>0.2275576581904199</c:v>
                </c:pt>
                <c:pt idx="3">
                  <c:v>0.22164399763453577</c:v>
                </c:pt>
                <c:pt idx="4">
                  <c:v>0.25085748078060338</c:v>
                </c:pt>
                <c:pt idx="5">
                  <c:v>2.5665286812536971E-2</c:v>
                </c:pt>
                <c:pt idx="6">
                  <c:v>4.6126552335895915E-3</c:v>
                </c:pt>
              </c:numCache>
            </c:numRef>
          </c:val>
        </c:ser>
        <c:ser>
          <c:idx val="3"/>
          <c:order val="3"/>
          <c:tx>
            <c:strRef>
              <c:f>'okul türleri'!$S$51</c:f>
              <c:strCache>
                <c:ptCount val="1"/>
                <c:pt idx="0">
                  <c:v>İÇ ANADOLU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türleri'!$T$51:$Z$51</c:f>
              <c:numCache>
                <c:formatCode>0.0%</c:formatCode>
                <c:ptCount val="7"/>
                <c:pt idx="0">
                  <c:v>3.1492842535787352E-2</c:v>
                </c:pt>
                <c:pt idx="1">
                  <c:v>0.24560327198364007</c:v>
                </c:pt>
                <c:pt idx="2">
                  <c:v>0.18098159509202494</c:v>
                </c:pt>
                <c:pt idx="3">
                  <c:v>0.24969325153374244</c:v>
                </c:pt>
                <c:pt idx="4">
                  <c:v>0.26891615541922292</c:v>
                </c:pt>
                <c:pt idx="5">
                  <c:v>1.6359918200408999E-2</c:v>
                </c:pt>
                <c:pt idx="6">
                  <c:v>6.9529652351738381E-3</c:v>
                </c:pt>
              </c:numCache>
            </c:numRef>
          </c:val>
        </c:ser>
        <c:ser>
          <c:idx val="4"/>
          <c:order val="4"/>
          <c:tx>
            <c:strRef>
              <c:f>'okul türleri'!$S$52</c:f>
              <c:strCache>
                <c:ptCount val="1"/>
                <c:pt idx="0">
                  <c:v>DOĞU ANADOLU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türleri'!$T$52:$Z$52</c:f>
              <c:numCache>
                <c:formatCode>0.0%</c:formatCode>
                <c:ptCount val="7"/>
                <c:pt idx="0">
                  <c:v>3.0851063829787251E-2</c:v>
                </c:pt>
                <c:pt idx="1">
                  <c:v>0.31312056737588767</c:v>
                </c:pt>
                <c:pt idx="2">
                  <c:v>0.14432624113475176</c:v>
                </c:pt>
                <c:pt idx="3">
                  <c:v>0.30460992907801432</c:v>
                </c:pt>
                <c:pt idx="4">
                  <c:v>0.18617021276595738</c:v>
                </c:pt>
                <c:pt idx="5">
                  <c:v>1.5602836879432641E-2</c:v>
                </c:pt>
                <c:pt idx="6">
                  <c:v>5.3191489361702126E-3</c:v>
                </c:pt>
              </c:numCache>
            </c:numRef>
          </c:val>
        </c:ser>
        <c:ser>
          <c:idx val="5"/>
          <c:order val="5"/>
          <c:tx>
            <c:strRef>
              <c:f>'okul türleri'!$S$53</c:f>
              <c:strCache>
                <c:ptCount val="1"/>
                <c:pt idx="0">
                  <c:v>AKDENİZ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türleri'!$T$53:$Z$53</c:f>
              <c:numCache>
                <c:formatCode>0.0%</c:formatCode>
                <c:ptCount val="7"/>
                <c:pt idx="0">
                  <c:v>3.9512774806892435E-2</c:v>
                </c:pt>
                <c:pt idx="1">
                  <c:v>0.23351158645276318</c:v>
                </c:pt>
                <c:pt idx="2">
                  <c:v>0.19875222816399291</c:v>
                </c:pt>
                <c:pt idx="3">
                  <c:v>0.25995246583481968</c:v>
                </c:pt>
                <c:pt idx="4">
                  <c:v>0.24896019013666118</c:v>
                </c:pt>
                <c:pt idx="5">
                  <c:v>1.2477718360071298E-2</c:v>
                </c:pt>
                <c:pt idx="6">
                  <c:v>6.833036244800951E-3</c:v>
                </c:pt>
              </c:numCache>
            </c:numRef>
          </c:val>
        </c:ser>
        <c:ser>
          <c:idx val="6"/>
          <c:order val="6"/>
          <c:tx>
            <c:strRef>
              <c:f>'okul türleri'!$S$54</c:f>
              <c:strCache>
                <c:ptCount val="1"/>
                <c:pt idx="0">
                  <c:v>GÜNEYDOĞU ANADOLU</c:v>
                </c:pt>
              </c:strCache>
            </c:strRef>
          </c:tx>
          <c:invertIfNegative val="0"/>
          <c:cat>
            <c:strRef>
              <c:f>'okul türleri'!$T$47:$Z$47</c:f>
              <c:strCache>
                <c:ptCount val="7"/>
                <c:pt idx="0">
                  <c:v>Anaokulları / Ana Sınıfları</c:v>
                </c:pt>
                <c:pt idx="1">
                  <c:v>İlkokullar</c:v>
                </c:pt>
                <c:pt idx="2">
                  <c:v>Ortaokullar</c:v>
                </c:pt>
                <c:pt idx="3">
                  <c:v>Liseler</c:v>
                </c:pt>
                <c:pt idx="4">
                  <c:v>Meslek liseleri</c:v>
                </c:pt>
                <c:pt idx="5">
                  <c:v>Özel Eğitim Okulları</c:v>
                </c:pt>
                <c:pt idx="6">
                  <c:v>Özel Okullar</c:v>
                </c:pt>
              </c:strCache>
            </c:strRef>
          </c:cat>
          <c:val>
            <c:numRef>
              <c:f>'okul türleri'!$T$54:$Z$54</c:f>
              <c:numCache>
                <c:formatCode>0.0%</c:formatCode>
                <c:ptCount val="7"/>
                <c:pt idx="0">
                  <c:v>3.7676157607132631E-2</c:v>
                </c:pt>
                <c:pt idx="1">
                  <c:v>0.28012654587287966</c:v>
                </c:pt>
                <c:pt idx="2">
                  <c:v>0.21110152430255949</c:v>
                </c:pt>
                <c:pt idx="3">
                  <c:v>0.30687374173137782</c:v>
                </c:pt>
                <c:pt idx="4">
                  <c:v>0.14610296232384237</c:v>
                </c:pt>
                <c:pt idx="5">
                  <c:v>1.3517400057520853E-2</c:v>
                </c:pt>
                <c:pt idx="6">
                  <c:v>4.6016681046879603E-3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238528"/>
        <c:axId val="87240064"/>
        <c:axId val="0"/>
      </c:bar3DChart>
      <c:catAx>
        <c:axId val="87238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tr-TR"/>
          </a:p>
        </c:txPr>
        <c:crossAx val="87240064"/>
        <c:crosses val="autoZero"/>
        <c:auto val="1"/>
        <c:lblAlgn val="ctr"/>
        <c:lblOffset val="100"/>
        <c:noMultiLvlLbl val="0"/>
      </c:catAx>
      <c:valAx>
        <c:axId val="872400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7238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900" baseline="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4121391076115491E-2"/>
                  <c:y val="-1.4344196558763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297244094488265E-3"/>
                  <c:y val="-2.755358705161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592847769028871E-2"/>
                  <c:y val="-1.1749052201808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084317585301931E-2"/>
                  <c:y val="-0.10074584426946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15704286964205E-2"/>
                  <c:y val="-1.9507874015748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Bak_basarisi!$C$6:$C$10</c:f>
              <c:strCache>
                <c:ptCount val="5"/>
                <c:pt idx="0">
                  <c:v>çok başarısız</c:v>
                </c:pt>
                <c:pt idx="1">
                  <c:v>başarısız</c:v>
                </c:pt>
                <c:pt idx="2">
                  <c:v>kısmen</c:v>
                </c:pt>
                <c:pt idx="3">
                  <c:v>başarılı</c:v>
                </c:pt>
                <c:pt idx="4">
                  <c:v>çok başarılı</c:v>
                </c:pt>
              </c:strCache>
            </c:strRef>
          </c:cat>
          <c:val>
            <c:numRef>
              <c:f>Bak_basarisi!$E$6:$E$10</c:f>
              <c:numCache>
                <c:formatCode>0.0</c:formatCode>
                <c:ptCount val="5"/>
                <c:pt idx="0">
                  <c:v>9.2531334405632606</c:v>
                </c:pt>
                <c:pt idx="1">
                  <c:v>12.888834936724242</c:v>
                </c:pt>
                <c:pt idx="2">
                  <c:v>42.089769657976994</c:v>
                </c:pt>
                <c:pt idx="3">
                  <c:v>29.826105429273788</c:v>
                </c:pt>
                <c:pt idx="4">
                  <c:v>5.9421565354617458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443978985385453E-2"/>
          <c:y val="3.6045987209345404E-2"/>
          <c:w val="0.74248465844424361"/>
          <c:h val="0.894393854203615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Sayfa2!$S$4</c:f>
              <c:strCache>
                <c:ptCount val="1"/>
                <c:pt idx="0">
                  <c:v>olumsuz görüş</c:v>
                </c:pt>
              </c:strCache>
            </c:strRef>
          </c:tx>
          <c:invertIfNegative val="0"/>
          <c:cat>
            <c:strRef>
              <c:f>Sayfa2!$R$5:$R$15</c:f>
              <c:strCache>
                <c:ptCount val="11"/>
                <c:pt idx="0">
                  <c:v>Teknolojiyi iyi kullanır.</c:v>
                </c:pt>
                <c:pt idx="1">
                  <c:v>Erişilebilirdir.</c:v>
                </c:pt>
                <c:pt idx="2">
                  <c:v>Güvenilirdir.</c:v>
                </c:pt>
                <c:pt idx="3">
                  <c:v>Hizmet Odaklıdır.</c:v>
                </c:pt>
                <c:pt idx="4">
                  <c:v>Yenilikçidir.</c:v>
                </c:pt>
                <c:pt idx="5">
                  <c:v>Konusunda yetkindir.</c:v>
                </c:pt>
                <c:pt idx="6">
                  <c:v>Görüşlere açıktır.</c:v>
                </c:pt>
                <c:pt idx="7">
                  <c:v>Problemlere çözüm üretir.</c:v>
                </c:pt>
                <c:pt idx="8">
                  <c:v>Kaliteli hizmet sunar.</c:v>
                </c:pt>
                <c:pt idx="9">
                  <c:v>Şeffaftır.</c:v>
                </c:pt>
                <c:pt idx="10">
                  <c:v>Adil ve tarafsızdır.</c:v>
                </c:pt>
              </c:strCache>
            </c:strRef>
          </c:cat>
          <c:val>
            <c:numRef>
              <c:f>Sayfa2!$S$5:$S$15</c:f>
              <c:numCache>
                <c:formatCode>0.0</c:formatCode>
                <c:ptCount val="11"/>
                <c:pt idx="0">
                  <c:v>-27.9</c:v>
                </c:pt>
                <c:pt idx="1">
                  <c:v>-34.4</c:v>
                </c:pt>
                <c:pt idx="2">
                  <c:v>-35.200000000000003</c:v>
                </c:pt>
                <c:pt idx="3">
                  <c:v>-36</c:v>
                </c:pt>
                <c:pt idx="4">
                  <c:v>-36</c:v>
                </c:pt>
                <c:pt idx="5">
                  <c:v>-40.200000000000003</c:v>
                </c:pt>
                <c:pt idx="6">
                  <c:v>-43.4</c:v>
                </c:pt>
                <c:pt idx="7">
                  <c:v>-45.6</c:v>
                </c:pt>
                <c:pt idx="8">
                  <c:v>-46.8</c:v>
                </c:pt>
                <c:pt idx="9">
                  <c:v>-49.6</c:v>
                </c:pt>
                <c:pt idx="10">
                  <c:v>-50.7</c:v>
                </c:pt>
              </c:numCache>
            </c:numRef>
          </c:val>
        </c:ser>
        <c:ser>
          <c:idx val="1"/>
          <c:order val="1"/>
          <c:tx>
            <c:strRef>
              <c:f>Sayfa2!$T$4</c:f>
              <c:strCache>
                <c:ptCount val="1"/>
                <c:pt idx="0">
                  <c:v>olumlu görüş </c:v>
                </c:pt>
              </c:strCache>
            </c:strRef>
          </c:tx>
          <c:invertIfNegative val="0"/>
          <c:cat>
            <c:strRef>
              <c:f>Sayfa2!$R$5:$R$15</c:f>
              <c:strCache>
                <c:ptCount val="11"/>
                <c:pt idx="0">
                  <c:v>Teknolojiyi iyi kullanır.</c:v>
                </c:pt>
                <c:pt idx="1">
                  <c:v>Erişilebilirdir.</c:v>
                </c:pt>
                <c:pt idx="2">
                  <c:v>Güvenilirdir.</c:v>
                </c:pt>
                <c:pt idx="3">
                  <c:v>Hizmet Odaklıdır.</c:v>
                </c:pt>
                <c:pt idx="4">
                  <c:v>Yenilikçidir.</c:v>
                </c:pt>
                <c:pt idx="5">
                  <c:v>Konusunda yetkindir.</c:v>
                </c:pt>
                <c:pt idx="6">
                  <c:v>Görüşlere açıktır.</c:v>
                </c:pt>
                <c:pt idx="7">
                  <c:v>Problemlere çözüm üretir.</c:v>
                </c:pt>
                <c:pt idx="8">
                  <c:v>Kaliteli hizmet sunar.</c:v>
                </c:pt>
                <c:pt idx="9">
                  <c:v>Şeffaftır.</c:v>
                </c:pt>
                <c:pt idx="10">
                  <c:v>Adil ve tarafsızdır.</c:v>
                </c:pt>
              </c:strCache>
            </c:strRef>
          </c:cat>
          <c:val>
            <c:numRef>
              <c:f>Sayfa2!$T$5:$T$15</c:f>
              <c:numCache>
                <c:formatCode>0.0</c:formatCode>
                <c:ptCount val="11"/>
                <c:pt idx="0">
                  <c:v>72.099999999999994</c:v>
                </c:pt>
                <c:pt idx="1">
                  <c:v>65.5</c:v>
                </c:pt>
                <c:pt idx="2">
                  <c:v>64.8</c:v>
                </c:pt>
                <c:pt idx="3">
                  <c:v>64</c:v>
                </c:pt>
                <c:pt idx="4">
                  <c:v>64</c:v>
                </c:pt>
                <c:pt idx="5">
                  <c:v>59.8</c:v>
                </c:pt>
                <c:pt idx="6">
                  <c:v>56.600000000000009</c:v>
                </c:pt>
                <c:pt idx="7">
                  <c:v>54.4</c:v>
                </c:pt>
                <c:pt idx="8">
                  <c:v>53.20000000000001</c:v>
                </c:pt>
                <c:pt idx="9">
                  <c:v>50.3</c:v>
                </c:pt>
                <c:pt idx="10">
                  <c:v>49.4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318912"/>
        <c:axId val="87320448"/>
      </c:barChart>
      <c:catAx>
        <c:axId val="8731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87320448"/>
        <c:crosses val="autoZero"/>
        <c:auto val="1"/>
        <c:lblAlgn val="ctr"/>
        <c:lblOffset val="100"/>
        <c:noMultiLvlLbl val="0"/>
      </c:catAx>
      <c:valAx>
        <c:axId val="873204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731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38459573084337"/>
          <c:y val="0.43031619549521555"/>
          <c:w val="0.1114561122337584"/>
          <c:h val="0.258827770294853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5C2B2-5F2E-4A6C-9A11-5B608803126D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A8DE96C-25C1-4B7B-AA3C-2DF35F157A89}">
      <dgm:prSet phldrT="[Metin]" custT="1"/>
      <dgm:spPr/>
      <dgm:t>
        <a:bodyPr/>
        <a:lstStyle/>
        <a:p>
          <a:r>
            <a:rPr lang="tr-TR" sz="1200" normalizeH="1" baseline="0" dirty="0" smtClean="0"/>
            <a:t>Bakanlık</a:t>
          </a:r>
          <a:endParaRPr lang="tr-TR" sz="1200" normalizeH="1" baseline="0" dirty="0"/>
        </a:p>
      </dgm:t>
    </dgm:pt>
    <dgm:pt modelId="{99A647E7-B6ED-44E9-8C42-9CE8537B3A65}" type="parTrans" cxnId="{BC212192-545E-4AB2-9A6E-09F76D6DC342}">
      <dgm:prSet/>
      <dgm:spPr/>
      <dgm:t>
        <a:bodyPr/>
        <a:lstStyle/>
        <a:p>
          <a:endParaRPr lang="tr-TR"/>
        </a:p>
      </dgm:t>
    </dgm:pt>
    <dgm:pt modelId="{6C0083A9-012C-4A9A-A280-875F3D1E031C}" type="sibTrans" cxnId="{BC212192-545E-4AB2-9A6E-09F76D6DC342}">
      <dgm:prSet/>
      <dgm:spPr/>
      <dgm:t>
        <a:bodyPr/>
        <a:lstStyle/>
        <a:p>
          <a:endParaRPr lang="tr-TR"/>
        </a:p>
      </dgm:t>
    </dgm:pt>
    <dgm:pt modelId="{50054937-9EC6-4BE1-8831-9592BC6FA150}">
      <dgm:prSet phldrT="[Metin]" custT="1"/>
      <dgm:spPr/>
      <dgm:t>
        <a:bodyPr/>
        <a:lstStyle/>
        <a:p>
          <a:r>
            <a:rPr lang="tr-TR" sz="1200" normalizeH="1" baseline="0" dirty="0" smtClean="0"/>
            <a:t>İl MEM</a:t>
          </a:r>
          <a:endParaRPr lang="tr-TR" sz="1200" normalizeH="1" baseline="0" dirty="0"/>
        </a:p>
      </dgm:t>
    </dgm:pt>
    <dgm:pt modelId="{90211C32-6005-4B1D-AC28-D86C095B1367}" type="parTrans" cxnId="{B8CA8741-D39B-4543-8E8F-5A33ED0F491B}">
      <dgm:prSet/>
      <dgm:spPr/>
      <dgm:t>
        <a:bodyPr/>
        <a:lstStyle/>
        <a:p>
          <a:endParaRPr lang="tr-TR"/>
        </a:p>
      </dgm:t>
    </dgm:pt>
    <dgm:pt modelId="{40B47D7F-E1B3-48C1-870D-3AE19DAA68CF}" type="sibTrans" cxnId="{B8CA8741-D39B-4543-8E8F-5A33ED0F491B}">
      <dgm:prSet/>
      <dgm:spPr/>
      <dgm:t>
        <a:bodyPr/>
        <a:lstStyle/>
        <a:p>
          <a:endParaRPr lang="tr-TR"/>
        </a:p>
      </dgm:t>
    </dgm:pt>
    <dgm:pt modelId="{07E5510E-6A76-400E-8503-B83DFD445896}">
      <dgm:prSet phldrT="[Metin]" custT="1"/>
      <dgm:spPr/>
      <dgm:t>
        <a:bodyPr/>
        <a:lstStyle/>
        <a:p>
          <a:r>
            <a:rPr lang="tr-TR" sz="1200" normalizeH="1" baseline="0" dirty="0" smtClean="0"/>
            <a:t>İlçe MEM</a:t>
          </a:r>
          <a:endParaRPr lang="tr-TR" sz="1200" normalizeH="1" baseline="0" dirty="0"/>
        </a:p>
      </dgm:t>
    </dgm:pt>
    <dgm:pt modelId="{8E1A3B05-A811-4972-A299-5AC79D7329AB}" type="parTrans" cxnId="{26A8D282-05C2-4465-8485-DA0D5CCCB1D2}">
      <dgm:prSet/>
      <dgm:spPr/>
      <dgm:t>
        <a:bodyPr/>
        <a:lstStyle/>
        <a:p>
          <a:endParaRPr lang="tr-TR"/>
        </a:p>
      </dgm:t>
    </dgm:pt>
    <dgm:pt modelId="{9C488BAE-8FE5-4D6E-B2A9-9F18D0AF278F}" type="sibTrans" cxnId="{26A8D282-05C2-4465-8485-DA0D5CCCB1D2}">
      <dgm:prSet/>
      <dgm:spPr/>
      <dgm:t>
        <a:bodyPr/>
        <a:lstStyle/>
        <a:p>
          <a:endParaRPr lang="tr-TR"/>
        </a:p>
      </dgm:t>
    </dgm:pt>
    <dgm:pt modelId="{49608C37-B6ED-491C-9C20-2A5FB79C9FD6}">
      <dgm:prSet phldrT="[Metin]" custT="1"/>
      <dgm:spPr/>
      <dgm:t>
        <a:bodyPr/>
        <a:lstStyle/>
        <a:p>
          <a:r>
            <a:rPr lang="tr-TR" sz="1200" normalizeH="1" baseline="0" dirty="0" smtClean="0"/>
            <a:t>Okul</a:t>
          </a:r>
          <a:endParaRPr lang="tr-TR" sz="1200" normalizeH="1" baseline="0" dirty="0"/>
        </a:p>
      </dgm:t>
    </dgm:pt>
    <dgm:pt modelId="{32B0003F-C688-44EA-ACF0-7216AA9FD420}" type="parTrans" cxnId="{AF9EFCA3-6F5E-4F7F-A0B6-D5FE3FA920DB}">
      <dgm:prSet/>
      <dgm:spPr/>
      <dgm:t>
        <a:bodyPr/>
        <a:lstStyle/>
        <a:p>
          <a:endParaRPr lang="tr-TR"/>
        </a:p>
      </dgm:t>
    </dgm:pt>
    <dgm:pt modelId="{C931C572-3BE6-451E-84B6-4A9345DBD26A}" type="sibTrans" cxnId="{AF9EFCA3-6F5E-4F7F-A0B6-D5FE3FA920DB}">
      <dgm:prSet/>
      <dgm:spPr/>
      <dgm:t>
        <a:bodyPr/>
        <a:lstStyle/>
        <a:p>
          <a:endParaRPr lang="tr-TR"/>
        </a:p>
      </dgm:t>
    </dgm:pt>
    <dgm:pt modelId="{D4BC1340-8EE7-4986-A01F-17DC3A48618B}" type="pres">
      <dgm:prSet presAssocID="{D0A5C2B2-5F2E-4A6C-9A11-5B608803126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F9DE800-7E3F-4664-A22A-D5542E577269}" type="pres">
      <dgm:prSet presAssocID="{D0A5C2B2-5F2E-4A6C-9A11-5B608803126D}" presName="comp1" presStyleCnt="0"/>
      <dgm:spPr/>
    </dgm:pt>
    <dgm:pt modelId="{784B3AD7-9606-49E8-95B8-D8C8BE018D89}" type="pres">
      <dgm:prSet presAssocID="{D0A5C2B2-5F2E-4A6C-9A11-5B608803126D}" presName="circle1" presStyleLbl="node1" presStyleIdx="0" presStyleCnt="4" custLinFactNeighborX="1301"/>
      <dgm:spPr/>
      <dgm:t>
        <a:bodyPr/>
        <a:lstStyle/>
        <a:p>
          <a:endParaRPr lang="tr-TR"/>
        </a:p>
      </dgm:t>
    </dgm:pt>
    <dgm:pt modelId="{15BFDFF9-33F3-4DE1-BD36-5AD72AE2C014}" type="pres">
      <dgm:prSet presAssocID="{D0A5C2B2-5F2E-4A6C-9A11-5B608803126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08AB78-2601-4CD3-B41E-CFEFCAB01797}" type="pres">
      <dgm:prSet presAssocID="{D0A5C2B2-5F2E-4A6C-9A11-5B608803126D}" presName="comp2" presStyleCnt="0"/>
      <dgm:spPr/>
    </dgm:pt>
    <dgm:pt modelId="{10157D9E-642F-42B9-B606-8F476ADFEDBC}" type="pres">
      <dgm:prSet presAssocID="{D0A5C2B2-5F2E-4A6C-9A11-5B608803126D}" presName="circle2" presStyleLbl="node1" presStyleIdx="1" presStyleCnt="4" custLinFactNeighborX="3738" custLinFactNeighborY="-10388"/>
      <dgm:spPr/>
      <dgm:t>
        <a:bodyPr/>
        <a:lstStyle/>
        <a:p>
          <a:endParaRPr lang="tr-TR"/>
        </a:p>
      </dgm:t>
    </dgm:pt>
    <dgm:pt modelId="{168DD602-A38C-42BA-87CD-A09657A181E5}" type="pres">
      <dgm:prSet presAssocID="{D0A5C2B2-5F2E-4A6C-9A11-5B608803126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63F8C9-9FFD-4E84-A635-7497FB325113}" type="pres">
      <dgm:prSet presAssocID="{D0A5C2B2-5F2E-4A6C-9A11-5B608803126D}" presName="comp3" presStyleCnt="0"/>
      <dgm:spPr/>
    </dgm:pt>
    <dgm:pt modelId="{1C761578-BCA9-457E-9D3C-1EECE9E81935}" type="pres">
      <dgm:prSet presAssocID="{D0A5C2B2-5F2E-4A6C-9A11-5B608803126D}" presName="circle3" presStyleLbl="node1" presStyleIdx="2" presStyleCnt="4" custLinFactNeighborX="3122" custLinFactNeighborY="-27000"/>
      <dgm:spPr/>
      <dgm:t>
        <a:bodyPr/>
        <a:lstStyle/>
        <a:p>
          <a:endParaRPr lang="tr-TR"/>
        </a:p>
      </dgm:t>
    </dgm:pt>
    <dgm:pt modelId="{E8A13598-D371-4097-BBC7-42FF0D19AB7B}" type="pres">
      <dgm:prSet presAssocID="{D0A5C2B2-5F2E-4A6C-9A11-5B608803126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BEAF48-D4B2-4570-900B-C356EAF16621}" type="pres">
      <dgm:prSet presAssocID="{D0A5C2B2-5F2E-4A6C-9A11-5B608803126D}" presName="comp4" presStyleCnt="0"/>
      <dgm:spPr/>
    </dgm:pt>
    <dgm:pt modelId="{F5C04FDE-CE47-4120-83FD-FA00832A60FC}" type="pres">
      <dgm:prSet presAssocID="{D0A5C2B2-5F2E-4A6C-9A11-5B608803126D}" presName="circle4" presStyleLbl="node1" presStyleIdx="3" presStyleCnt="4" custLinFactNeighborX="6728" custLinFactNeighborY="-63456"/>
      <dgm:spPr/>
      <dgm:t>
        <a:bodyPr/>
        <a:lstStyle/>
        <a:p>
          <a:endParaRPr lang="tr-TR"/>
        </a:p>
      </dgm:t>
    </dgm:pt>
    <dgm:pt modelId="{D782CDE6-6CF6-4AE7-847B-C2A4B41A91E5}" type="pres">
      <dgm:prSet presAssocID="{D0A5C2B2-5F2E-4A6C-9A11-5B608803126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0584961-2577-4B6E-A46C-299A75A34BA1}" type="presOf" srcId="{07E5510E-6A76-400E-8503-B83DFD445896}" destId="{E8A13598-D371-4097-BBC7-42FF0D19AB7B}" srcOrd="1" destOrd="0" presId="urn:microsoft.com/office/officeart/2005/8/layout/venn2"/>
    <dgm:cxn modelId="{AF9EFCA3-6F5E-4F7F-A0B6-D5FE3FA920DB}" srcId="{D0A5C2B2-5F2E-4A6C-9A11-5B608803126D}" destId="{49608C37-B6ED-491C-9C20-2A5FB79C9FD6}" srcOrd="3" destOrd="0" parTransId="{32B0003F-C688-44EA-ACF0-7216AA9FD420}" sibTransId="{C931C572-3BE6-451E-84B6-4A9345DBD26A}"/>
    <dgm:cxn modelId="{2F1E82B6-09FD-432C-BA2B-4D97D8A60D23}" type="presOf" srcId="{BA8DE96C-25C1-4B7B-AA3C-2DF35F157A89}" destId="{15BFDFF9-33F3-4DE1-BD36-5AD72AE2C014}" srcOrd="1" destOrd="0" presId="urn:microsoft.com/office/officeart/2005/8/layout/venn2"/>
    <dgm:cxn modelId="{84DDDC41-483E-4193-BBAE-5A5BA6D60326}" type="presOf" srcId="{49608C37-B6ED-491C-9C20-2A5FB79C9FD6}" destId="{F5C04FDE-CE47-4120-83FD-FA00832A60FC}" srcOrd="0" destOrd="0" presId="urn:microsoft.com/office/officeart/2005/8/layout/venn2"/>
    <dgm:cxn modelId="{5DE837A5-F27D-4D55-99A9-F72FCD879DD8}" type="presOf" srcId="{D0A5C2B2-5F2E-4A6C-9A11-5B608803126D}" destId="{D4BC1340-8EE7-4986-A01F-17DC3A48618B}" srcOrd="0" destOrd="0" presId="urn:microsoft.com/office/officeart/2005/8/layout/venn2"/>
    <dgm:cxn modelId="{A30EA089-174E-486D-BE3E-25D310BDC9AE}" type="presOf" srcId="{07E5510E-6A76-400E-8503-B83DFD445896}" destId="{1C761578-BCA9-457E-9D3C-1EECE9E81935}" srcOrd="0" destOrd="0" presId="urn:microsoft.com/office/officeart/2005/8/layout/venn2"/>
    <dgm:cxn modelId="{33E7A363-480B-40A3-B452-991F53884F2D}" type="presOf" srcId="{50054937-9EC6-4BE1-8831-9592BC6FA150}" destId="{10157D9E-642F-42B9-B606-8F476ADFEDBC}" srcOrd="0" destOrd="0" presId="urn:microsoft.com/office/officeart/2005/8/layout/venn2"/>
    <dgm:cxn modelId="{B8CA8741-D39B-4543-8E8F-5A33ED0F491B}" srcId="{D0A5C2B2-5F2E-4A6C-9A11-5B608803126D}" destId="{50054937-9EC6-4BE1-8831-9592BC6FA150}" srcOrd="1" destOrd="0" parTransId="{90211C32-6005-4B1D-AC28-D86C095B1367}" sibTransId="{40B47D7F-E1B3-48C1-870D-3AE19DAA68CF}"/>
    <dgm:cxn modelId="{26A8D282-05C2-4465-8485-DA0D5CCCB1D2}" srcId="{D0A5C2B2-5F2E-4A6C-9A11-5B608803126D}" destId="{07E5510E-6A76-400E-8503-B83DFD445896}" srcOrd="2" destOrd="0" parTransId="{8E1A3B05-A811-4972-A299-5AC79D7329AB}" sibTransId="{9C488BAE-8FE5-4D6E-B2A9-9F18D0AF278F}"/>
    <dgm:cxn modelId="{5FBFEC1F-E44F-4097-98EE-E8F158ABCDBA}" type="presOf" srcId="{BA8DE96C-25C1-4B7B-AA3C-2DF35F157A89}" destId="{784B3AD7-9606-49E8-95B8-D8C8BE018D89}" srcOrd="0" destOrd="0" presId="urn:microsoft.com/office/officeart/2005/8/layout/venn2"/>
    <dgm:cxn modelId="{49864638-785C-4144-AA0B-653ACCD390F3}" type="presOf" srcId="{49608C37-B6ED-491C-9C20-2A5FB79C9FD6}" destId="{D782CDE6-6CF6-4AE7-847B-C2A4B41A91E5}" srcOrd="1" destOrd="0" presId="urn:microsoft.com/office/officeart/2005/8/layout/venn2"/>
    <dgm:cxn modelId="{BC212192-545E-4AB2-9A6E-09F76D6DC342}" srcId="{D0A5C2B2-5F2E-4A6C-9A11-5B608803126D}" destId="{BA8DE96C-25C1-4B7B-AA3C-2DF35F157A89}" srcOrd="0" destOrd="0" parTransId="{99A647E7-B6ED-44E9-8C42-9CE8537B3A65}" sibTransId="{6C0083A9-012C-4A9A-A280-875F3D1E031C}"/>
    <dgm:cxn modelId="{B717A191-3DC9-4DA9-98A0-D85B19D0CA42}" type="presOf" srcId="{50054937-9EC6-4BE1-8831-9592BC6FA150}" destId="{168DD602-A38C-42BA-87CD-A09657A181E5}" srcOrd="1" destOrd="0" presId="urn:microsoft.com/office/officeart/2005/8/layout/venn2"/>
    <dgm:cxn modelId="{BD00778A-2154-4969-B862-EC2D169D32EE}" type="presParOf" srcId="{D4BC1340-8EE7-4986-A01F-17DC3A48618B}" destId="{BF9DE800-7E3F-4664-A22A-D5542E577269}" srcOrd="0" destOrd="0" presId="urn:microsoft.com/office/officeart/2005/8/layout/venn2"/>
    <dgm:cxn modelId="{15F43FEA-36B5-44CD-8128-EC1A7AC57927}" type="presParOf" srcId="{BF9DE800-7E3F-4664-A22A-D5542E577269}" destId="{784B3AD7-9606-49E8-95B8-D8C8BE018D89}" srcOrd="0" destOrd="0" presId="urn:microsoft.com/office/officeart/2005/8/layout/venn2"/>
    <dgm:cxn modelId="{12829AC1-C066-47A5-9E34-4DB534C9A49F}" type="presParOf" srcId="{BF9DE800-7E3F-4664-A22A-D5542E577269}" destId="{15BFDFF9-33F3-4DE1-BD36-5AD72AE2C014}" srcOrd="1" destOrd="0" presId="urn:microsoft.com/office/officeart/2005/8/layout/venn2"/>
    <dgm:cxn modelId="{8FB88FD0-F152-41EB-8CD0-A3BAEC55C07B}" type="presParOf" srcId="{D4BC1340-8EE7-4986-A01F-17DC3A48618B}" destId="{FE08AB78-2601-4CD3-B41E-CFEFCAB01797}" srcOrd="1" destOrd="0" presId="urn:microsoft.com/office/officeart/2005/8/layout/venn2"/>
    <dgm:cxn modelId="{9E3A63E6-76A2-47CF-A254-EB6474260E2B}" type="presParOf" srcId="{FE08AB78-2601-4CD3-B41E-CFEFCAB01797}" destId="{10157D9E-642F-42B9-B606-8F476ADFEDBC}" srcOrd="0" destOrd="0" presId="urn:microsoft.com/office/officeart/2005/8/layout/venn2"/>
    <dgm:cxn modelId="{482A6409-3CC5-4D9E-A365-1D0E110181D8}" type="presParOf" srcId="{FE08AB78-2601-4CD3-B41E-CFEFCAB01797}" destId="{168DD602-A38C-42BA-87CD-A09657A181E5}" srcOrd="1" destOrd="0" presId="urn:microsoft.com/office/officeart/2005/8/layout/venn2"/>
    <dgm:cxn modelId="{7F33B4B7-164C-491B-A74F-01B83449D4FF}" type="presParOf" srcId="{D4BC1340-8EE7-4986-A01F-17DC3A48618B}" destId="{8663F8C9-9FFD-4E84-A635-7497FB325113}" srcOrd="2" destOrd="0" presId="urn:microsoft.com/office/officeart/2005/8/layout/venn2"/>
    <dgm:cxn modelId="{0CB9A54D-BBB0-4566-8972-81C07DF09203}" type="presParOf" srcId="{8663F8C9-9FFD-4E84-A635-7497FB325113}" destId="{1C761578-BCA9-457E-9D3C-1EECE9E81935}" srcOrd="0" destOrd="0" presId="urn:microsoft.com/office/officeart/2005/8/layout/venn2"/>
    <dgm:cxn modelId="{21DDF884-9B22-48AC-87FB-89468CDF1D95}" type="presParOf" srcId="{8663F8C9-9FFD-4E84-A635-7497FB325113}" destId="{E8A13598-D371-4097-BBC7-42FF0D19AB7B}" srcOrd="1" destOrd="0" presId="urn:microsoft.com/office/officeart/2005/8/layout/venn2"/>
    <dgm:cxn modelId="{B6D1C282-AB89-4491-8824-0AA66DDEAF15}" type="presParOf" srcId="{D4BC1340-8EE7-4986-A01F-17DC3A48618B}" destId="{75BEAF48-D4B2-4570-900B-C356EAF16621}" srcOrd="3" destOrd="0" presId="urn:microsoft.com/office/officeart/2005/8/layout/venn2"/>
    <dgm:cxn modelId="{E78740FB-4D84-479F-B827-3898F843FB54}" type="presParOf" srcId="{75BEAF48-D4B2-4570-900B-C356EAF16621}" destId="{F5C04FDE-CE47-4120-83FD-FA00832A60FC}" srcOrd="0" destOrd="0" presId="urn:microsoft.com/office/officeart/2005/8/layout/venn2"/>
    <dgm:cxn modelId="{4683CA55-62CA-4093-96BB-2C2ABFD68AF3}" type="presParOf" srcId="{75BEAF48-D4B2-4570-900B-C356EAF16621}" destId="{D782CDE6-6CF6-4AE7-847B-C2A4B41A91E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0CF07-68D4-4850-AA83-CE3B997DD0F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16F12AF-EEA3-4F6A-B176-D0FE27EDF66D}">
      <dgm:prSet phldrT="[Metin]"/>
      <dgm:spPr/>
      <dgm:t>
        <a:bodyPr/>
        <a:lstStyle/>
        <a:p>
          <a:r>
            <a:rPr lang="tr-TR" dirty="0" smtClean="0"/>
            <a:t>Paydaşların Belirlenmesi</a:t>
          </a:r>
          <a:endParaRPr lang="tr-TR" dirty="0"/>
        </a:p>
      </dgm:t>
    </dgm:pt>
    <dgm:pt modelId="{B4528C6C-63BE-4F9F-8D3D-94F07715633E}" type="parTrans" cxnId="{B65165DB-3F2F-4E48-BFCC-F0E0CAAE4A29}">
      <dgm:prSet/>
      <dgm:spPr/>
      <dgm:t>
        <a:bodyPr/>
        <a:lstStyle/>
        <a:p>
          <a:endParaRPr lang="tr-TR"/>
        </a:p>
      </dgm:t>
    </dgm:pt>
    <dgm:pt modelId="{DCB57BCF-644F-4F99-ACDC-B5D78AF85B8A}" type="sibTrans" cxnId="{B65165DB-3F2F-4E48-BFCC-F0E0CAAE4A29}">
      <dgm:prSet/>
      <dgm:spPr/>
      <dgm:t>
        <a:bodyPr/>
        <a:lstStyle/>
        <a:p>
          <a:endParaRPr lang="tr-TR"/>
        </a:p>
      </dgm:t>
    </dgm:pt>
    <dgm:pt modelId="{A5A042DB-C1DF-4CD2-95A4-E0D8EA144276}">
      <dgm:prSet phldrT="[Metin]"/>
      <dgm:spPr/>
      <dgm:t>
        <a:bodyPr/>
        <a:lstStyle/>
        <a:p>
          <a:r>
            <a:rPr lang="tr-TR" dirty="0" smtClean="0"/>
            <a:t>Beyin fırtınası</a:t>
          </a:r>
          <a:endParaRPr lang="tr-TR" dirty="0"/>
        </a:p>
      </dgm:t>
    </dgm:pt>
    <dgm:pt modelId="{A738D41D-08E2-4893-A6AF-FF2A78C5C074}" type="parTrans" cxnId="{4AFF7660-C3DC-4A8D-84A0-2A04EB9B84CA}">
      <dgm:prSet/>
      <dgm:spPr/>
      <dgm:t>
        <a:bodyPr/>
        <a:lstStyle/>
        <a:p>
          <a:endParaRPr lang="tr-TR"/>
        </a:p>
      </dgm:t>
    </dgm:pt>
    <dgm:pt modelId="{C57AE755-DA26-43FF-AF55-31FF4A30A9D7}" type="sibTrans" cxnId="{4AFF7660-C3DC-4A8D-84A0-2A04EB9B84CA}">
      <dgm:prSet/>
      <dgm:spPr/>
      <dgm:t>
        <a:bodyPr/>
        <a:lstStyle/>
        <a:p>
          <a:endParaRPr lang="tr-TR"/>
        </a:p>
      </dgm:t>
    </dgm:pt>
    <dgm:pt modelId="{EA9A7E45-9195-41E4-8A2D-8F25935C1DBC}">
      <dgm:prSet phldrT="[Metin]"/>
      <dgm:spPr/>
      <dgm:t>
        <a:bodyPr/>
        <a:lstStyle/>
        <a:p>
          <a:r>
            <a:rPr lang="tr-TR" dirty="0" smtClean="0"/>
            <a:t>Önceki projeler/planlar</a:t>
          </a:r>
          <a:endParaRPr lang="tr-TR" dirty="0"/>
        </a:p>
      </dgm:t>
    </dgm:pt>
    <dgm:pt modelId="{7822976E-C59E-4FBF-A138-6C2FEDE00F30}" type="parTrans" cxnId="{681CA61B-79FC-4640-9494-C645A65D88E2}">
      <dgm:prSet/>
      <dgm:spPr/>
      <dgm:t>
        <a:bodyPr/>
        <a:lstStyle/>
        <a:p>
          <a:endParaRPr lang="tr-TR"/>
        </a:p>
      </dgm:t>
    </dgm:pt>
    <dgm:pt modelId="{DD226754-50DC-44F6-B136-8FA4E5E96DC2}" type="sibTrans" cxnId="{681CA61B-79FC-4640-9494-C645A65D88E2}">
      <dgm:prSet/>
      <dgm:spPr/>
      <dgm:t>
        <a:bodyPr/>
        <a:lstStyle/>
        <a:p>
          <a:endParaRPr lang="tr-TR"/>
        </a:p>
      </dgm:t>
    </dgm:pt>
    <dgm:pt modelId="{E8001F04-3D27-472D-9BF5-513CDD114DE5}">
      <dgm:prSet phldrT="[Metin]"/>
      <dgm:spPr/>
      <dgm:t>
        <a:bodyPr/>
        <a:lstStyle/>
        <a:p>
          <a:r>
            <a:rPr lang="tr-TR" dirty="0" smtClean="0"/>
            <a:t>Teşkilat şemaları</a:t>
          </a:r>
          <a:endParaRPr lang="tr-TR" dirty="0"/>
        </a:p>
      </dgm:t>
    </dgm:pt>
    <dgm:pt modelId="{FF2655F6-99D7-42F9-B95C-8247D667E7B8}" type="parTrans" cxnId="{3DFBF12A-1122-418B-8096-FC2C46F902C6}">
      <dgm:prSet/>
      <dgm:spPr/>
      <dgm:t>
        <a:bodyPr/>
        <a:lstStyle/>
        <a:p>
          <a:endParaRPr lang="tr-TR"/>
        </a:p>
      </dgm:t>
    </dgm:pt>
    <dgm:pt modelId="{F6AFDE37-3FEA-45CE-BC09-62014054F55E}" type="sibTrans" cxnId="{3DFBF12A-1122-418B-8096-FC2C46F902C6}">
      <dgm:prSet/>
      <dgm:spPr/>
      <dgm:t>
        <a:bodyPr/>
        <a:lstStyle/>
        <a:p>
          <a:endParaRPr lang="tr-TR"/>
        </a:p>
      </dgm:t>
    </dgm:pt>
    <dgm:pt modelId="{59348EE6-A58C-4C33-A7AC-74D13B374D67}">
      <dgm:prSet phldrT="[Metin]"/>
      <dgm:spPr/>
      <dgm:t>
        <a:bodyPr/>
        <a:lstStyle/>
        <a:p>
          <a:r>
            <a:rPr lang="tr-TR" dirty="0" smtClean="0"/>
            <a:t>Yasal belgeler</a:t>
          </a:r>
          <a:endParaRPr lang="tr-TR" dirty="0"/>
        </a:p>
      </dgm:t>
    </dgm:pt>
    <dgm:pt modelId="{ED730F50-D948-4F09-B18E-937F6980B9FD}" type="parTrans" cxnId="{CF5CF25F-5530-4F4C-9355-447862BFE4AB}">
      <dgm:prSet/>
      <dgm:spPr/>
      <dgm:t>
        <a:bodyPr/>
        <a:lstStyle/>
        <a:p>
          <a:endParaRPr lang="tr-TR"/>
        </a:p>
      </dgm:t>
    </dgm:pt>
    <dgm:pt modelId="{C456798D-073B-49A8-9126-07D3F50D32E0}" type="sibTrans" cxnId="{CF5CF25F-5530-4F4C-9355-447862BFE4AB}">
      <dgm:prSet/>
      <dgm:spPr/>
      <dgm:t>
        <a:bodyPr/>
        <a:lstStyle/>
        <a:p>
          <a:endParaRPr lang="tr-TR"/>
        </a:p>
      </dgm:t>
    </dgm:pt>
    <dgm:pt modelId="{1C0A0896-D24C-49DB-B3CE-097B153EE63F}">
      <dgm:prSet phldrT="[Metin]"/>
      <dgm:spPr/>
      <dgm:t>
        <a:bodyPr/>
        <a:lstStyle/>
        <a:p>
          <a:endParaRPr lang="tr-TR"/>
        </a:p>
      </dgm:t>
    </dgm:pt>
    <dgm:pt modelId="{3739E00A-CE72-4C57-9EC7-06D0BB4427A0}" type="parTrans" cxnId="{25B9440B-4166-41A3-9A72-18A5A012B43D}">
      <dgm:prSet/>
      <dgm:spPr/>
      <dgm:t>
        <a:bodyPr/>
        <a:lstStyle/>
        <a:p>
          <a:endParaRPr lang="tr-TR"/>
        </a:p>
      </dgm:t>
    </dgm:pt>
    <dgm:pt modelId="{53307042-F980-4ED4-B660-E3F6329A4BC3}" type="sibTrans" cxnId="{25B9440B-4166-41A3-9A72-18A5A012B43D}">
      <dgm:prSet/>
      <dgm:spPr/>
      <dgm:t>
        <a:bodyPr/>
        <a:lstStyle/>
        <a:p>
          <a:endParaRPr lang="tr-TR"/>
        </a:p>
      </dgm:t>
    </dgm:pt>
    <dgm:pt modelId="{1FC4EA5F-7BE8-4BB6-BC44-057FA99A12FD}">
      <dgm:prSet phldrT="[Metin]" custRadScaleRad="132942" custRadScaleInc="-950"/>
      <dgm:spPr/>
      <dgm:t>
        <a:bodyPr/>
        <a:lstStyle/>
        <a:p>
          <a:endParaRPr lang="tr-TR"/>
        </a:p>
      </dgm:t>
    </dgm:pt>
    <dgm:pt modelId="{DC732958-8562-40E1-A8D6-4CDA21CBDE37}" type="parTrans" cxnId="{6FF6D01D-39F1-43EC-8A2C-92CB38D2781E}">
      <dgm:prSet/>
      <dgm:spPr/>
      <dgm:t>
        <a:bodyPr/>
        <a:lstStyle/>
        <a:p>
          <a:endParaRPr lang="tr-TR"/>
        </a:p>
      </dgm:t>
    </dgm:pt>
    <dgm:pt modelId="{B061326D-1665-4C2E-87DC-65F89CB1649A}" type="sibTrans" cxnId="{6FF6D01D-39F1-43EC-8A2C-92CB38D2781E}">
      <dgm:prSet/>
      <dgm:spPr/>
      <dgm:t>
        <a:bodyPr/>
        <a:lstStyle/>
        <a:p>
          <a:endParaRPr lang="tr-TR"/>
        </a:p>
      </dgm:t>
    </dgm:pt>
    <dgm:pt modelId="{AC2462F5-216D-41AD-8BB6-6E7A6E7A26F9}">
      <dgm:prSet phldrT="[Metin]" custRadScaleRad="139543" custRadScaleInc="-3041"/>
      <dgm:spPr/>
      <dgm:t>
        <a:bodyPr/>
        <a:lstStyle/>
        <a:p>
          <a:endParaRPr lang="tr-TR"/>
        </a:p>
      </dgm:t>
    </dgm:pt>
    <dgm:pt modelId="{EA1D46B2-F17F-4D75-8F6E-BD9D2F972239}" type="parTrans" cxnId="{C38ED114-B2CF-4AF3-98CA-DCF1755A87DF}">
      <dgm:prSet/>
      <dgm:spPr/>
      <dgm:t>
        <a:bodyPr/>
        <a:lstStyle/>
        <a:p>
          <a:endParaRPr lang="tr-TR"/>
        </a:p>
      </dgm:t>
    </dgm:pt>
    <dgm:pt modelId="{91A5944D-3BB3-486D-8A05-B943F963727E}" type="sibTrans" cxnId="{C38ED114-B2CF-4AF3-98CA-DCF1755A87DF}">
      <dgm:prSet/>
      <dgm:spPr/>
      <dgm:t>
        <a:bodyPr/>
        <a:lstStyle/>
        <a:p>
          <a:endParaRPr lang="tr-TR"/>
        </a:p>
      </dgm:t>
    </dgm:pt>
    <dgm:pt modelId="{724D0BBA-6B84-429D-8E72-FBA9D3F849F5}">
      <dgm:prSet phldrT="[Metin]" custRadScaleRad="130781" custRadScaleInc="-46364"/>
      <dgm:spPr/>
      <dgm:t>
        <a:bodyPr/>
        <a:lstStyle/>
        <a:p>
          <a:endParaRPr lang="tr-TR"/>
        </a:p>
      </dgm:t>
    </dgm:pt>
    <dgm:pt modelId="{24B5F4D3-761C-464E-BF7A-8029A34EFB9B}" type="parTrans" cxnId="{578B62CB-A9AA-4D2B-9C52-ED9B985735CB}">
      <dgm:prSet/>
      <dgm:spPr/>
      <dgm:t>
        <a:bodyPr/>
        <a:lstStyle/>
        <a:p>
          <a:endParaRPr lang="tr-TR"/>
        </a:p>
      </dgm:t>
    </dgm:pt>
    <dgm:pt modelId="{581A0116-80C6-469E-8F15-B2AC8FA412C6}" type="sibTrans" cxnId="{578B62CB-A9AA-4D2B-9C52-ED9B985735CB}">
      <dgm:prSet/>
      <dgm:spPr/>
      <dgm:t>
        <a:bodyPr/>
        <a:lstStyle/>
        <a:p>
          <a:endParaRPr lang="tr-TR"/>
        </a:p>
      </dgm:t>
    </dgm:pt>
    <dgm:pt modelId="{5A93A6CC-C85F-4EE9-B3AB-7171C1537601}">
      <dgm:prSet/>
      <dgm:spPr/>
      <dgm:t>
        <a:bodyPr/>
        <a:lstStyle/>
        <a:p>
          <a:r>
            <a:rPr lang="tr-TR" dirty="0" smtClean="0"/>
            <a:t>Genel paydaş listeleri</a:t>
          </a:r>
          <a:endParaRPr lang="tr-TR" dirty="0"/>
        </a:p>
      </dgm:t>
    </dgm:pt>
    <dgm:pt modelId="{B2B94742-A279-4FFB-B252-6F651C6FDEBF}" type="parTrans" cxnId="{1B538B86-CADB-4CC7-A016-4B7ABF24DBA3}">
      <dgm:prSet/>
      <dgm:spPr/>
      <dgm:t>
        <a:bodyPr/>
        <a:lstStyle/>
        <a:p>
          <a:endParaRPr lang="tr-TR"/>
        </a:p>
      </dgm:t>
    </dgm:pt>
    <dgm:pt modelId="{AE87E99D-CB8C-41C8-A66C-2265C1B20ADD}" type="sibTrans" cxnId="{1B538B86-CADB-4CC7-A016-4B7ABF24DBA3}">
      <dgm:prSet/>
      <dgm:spPr/>
      <dgm:t>
        <a:bodyPr/>
        <a:lstStyle/>
        <a:p>
          <a:endParaRPr lang="tr-TR"/>
        </a:p>
      </dgm:t>
    </dgm:pt>
    <dgm:pt modelId="{DB863CB0-D319-43DC-8D35-1FC9690DFFEB}" type="pres">
      <dgm:prSet presAssocID="{4220CF07-68D4-4850-AA83-CE3B997DD0F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875E319-3000-4FE2-B4FD-80C5D1E98108}" type="pres">
      <dgm:prSet presAssocID="{D16F12AF-EEA3-4F6A-B176-D0FE27EDF66D}" presName="centerShape" presStyleLbl="node0" presStyleIdx="0" presStyleCnt="1" custScaleX="230051" custScaleY="181260"/>
      <dgm:spPr/>
      <dgm:t>
        <a:bodyPr/>
        <a:lstStyle/>
        <a:p>
          <a:endParaRPr lang="tr-TR"/>
        </a:p>
      </dgm:t>
    </dgm:pt>
    <dgm:pt modelId="{9D317D1C-BB0B-4FFD-92BF-175167130FC9}" type="pres">
      <dgm:prSet presAssocID="{A738D41D-08E2-4893-A6AF-FF2A78C5C074}" presName="parTrans" presStyleLbl="sibTrans2D1" presStyleIdx="0" presStyleCnt="5"/>
      <dgm:spPr/>
      <dgm:t>
        <a:bodyPr/>
        <a:lstStyle/>
        <a:p>
          <a:endParaRPr lang="tr-TR"/>
        </a:p>
      </dgm:t>
    </dgm:pt>
    <dgm:pt modelId="{C92BC475-CFB6-4ED2-AE48-BE29014B3316}" type="pres">
      <dgm:prSet presAssocID="{A738D41D-08E2-4893-A6AF-FF2A78C5C074}" presName="connectorText" presStyleLbl="sibTrans2D1" presStyleIdx="0" presStyleCnt="5"/>
      <dgm:spPr/>
      <dgm:t>
        <a:bodyPr/>
        <a:lstStyle/>
        <a:p>
          <a:endParaRPr lang="tr-TR"/>
        </a:p>
      </dgm:t>
    </dgm:pt>
    <dgm:pt modelId="{61212545-A302-4C39-9896-7DFEF6354331}" type="pres">
      <dgm:prSet presAssocID="{A5A042DB-C1DF-4CD2-95A4-E0D8EA144276}" presName="node" presStyleLbl="node1" presStyleIdx="0" presStyleCnt="5" custRadScaleRad="136244" custRadScaleInc="-20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198FB9-CEEA-45B5-876C-55537DDEA999}" type="pres">
      <dgm:prSet presAssocID="{7822976E-C59E-4FBF-A138-6C2FEDE00F30}" presName="parTrans" presStyleLbl="sibTrans2D1" presStyleIdx="1" presStyleCnt="5"/>
      <dgm:spPr/>
      <dgm:t>
        <a:bodyPr/>
        <a:lstStyle/>
        <a:p>
          <a:endParaRPr lang="tr-TR"/>
        </a:p>
      </dgm:t>
    </dgm:pt>
    <dgm:pt modelId="{C2B95638-A5B3-45B7-BAA9-5B0E7DCEF338}" type="pres">
      <dgm:prSet presAssocID="{7822976E-C59E-4FBF-A138-6C2FEDE00F30}" presName="connectorText" presStyleLbl="sibTrans2D1" presStyleIdx="1" presStyleCnt="5"/>
      <dgm:spPr/>
      <dgm:t>
        <a:bodyPr/>
        <a:lstStyle/>
        <a:p>
          <a:endParaRPr lang="tr-TR"/>
        </a:p>
      </dgm:t>
    </dgm:pt>
    <dgm:pt modelId="{AD648D5C-707F-4F71-B107-5EFF7FFBD6A7}" type="pres">
      <dgm:prSet presAssocID="{EA9A7E45-9195-41E4-8A2D-8F25935C1DBC}" presName="node" presStyleLbl="node1" presStyleIdx="1" presStyleCnt="5" custRadScaleRad="127761" custRadScaleInc="119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C8248E-8F0A-4DF7-AB13-522B30587EBC}" type="pres">
      <dgm:prSet presAssocID="{FF2655F6-99D7-42F9-B95C-8247D667E7B8}" presName="parTrans" presStyleLbl="sibTrans2D1" presStyleIdx="2" presStyleCnt="5"/>
      <dgm:spPr/>
      <dgm:t>
        <a:bodyPr/>
        <a:lstStyle/>
        <a:p>
          <a:endParaRPr lang="tr-TR"/>
        </a:p>
      </dgm:t>
    </dgm:pt>
    <dgm:pt modelId="{A1FAB5E9-0D56-4859-8B35-A0AFCAC56062}" type="pres">
      <dgm:prSet presAssocID="{FF2655F6-99D7-42F9-B95C-8247D667E7B8}" presName="connectorText" presStyleLbl="sibTrans2D1" presStyleIdx="2" presStyleCnt="5"/>
      <dgm:spPr/>
      <dgm:t>
        <a:bodyPr/>
        <a:lstStyle/>
        <a:p>
          <a:endParaRPr lang="tr-TR"/>
        </a:p>
      </dgm:t>
    </dgm:pt>
    <dgm:pt modelId="{7A764AFB-DE02-4D1C-AE3B-76D405BEB7FE}" type="pres">
      <dgm:prSet presAssocID="{E8001F04-3D27-472D-9BF5-513CDD114DE5}" presName="node" presStyleLbl="node1" presStyleIdx="2" presStyleCnt="5" custRadScaleRad="131784" custRadScaleInc="-229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EB3E8B-E1C7-45B3-A707-FB96CA5A190A}" type="pres">
      <dgm:prSet presAssocID="{ED730F50-D948-4F09-B18E-937F6980B9FD}" presName="parTrans" presStyleLbl="sibTrans2D1" presStyleIdx="3" presStyleCnt="5"/>
      <dgm:spPr/>
      <dgm:t>
        <a:bodyPr/>
        <a:lstStyle/>
        <a:p>
          <a:endParaRPr lang="tr-TR"/>
        </a:p>
      </dgm:t>
    </dgm:pt>
    <dgm:pt modelId="{1E9807D2-A6DF-4807-A756-0DB1FBDDFE6C}" type="pres">
      <dgm:prSet presAssocID="{ED730F50-D948-4F09-B18E-937F6980B9FD}" presName="connectorText" presStyleLbl="sibTrans2D1" presStyleIdx="3" presStyleCnt="5"/>
      <dgm:spPr/>
      <dgm:t>
        <a:bodyPr/>
        <a:lstStyle/>
        <a:p>
          <a:endParaRPr lang="tr-TR"/>
        </a:p>
      </dgm:t>
    </dgm:pt>
    <dgm:pt modelId="{3D73CCE1-680A-4523-BE90-1B54358EDE76}" type="pres">
      <dgm:prSet presAssocID="{59348EE6-A58C-4C33-A7AC-74D13B374D67}" presName="node" presStyleLbl="node1" presStyleIdx="3" presStyleCnt="5" custRadScaleRad="139024" custRadScaleInc="433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C362E9-215B-4865-99CD-9F4F2A348F69}" type="pres">
      <dgm:prSet presAssocID="{B2B94742-A279-4FFB-B252-6F651C6FDEBF}" presName="parTrans" presStyleLbl="sibTrans2D1" presStyleIdx="4" presStyleCnt="5"/>
      <dgm:spPr/>
      <dgm:t>
        <a:bodyPr/>
        <a:lstStyle/>
        <a:p>
          <a:endParaRPr lang="tr-TR"/>
        </a:p>
      </dgm:t>
    </dgm:pt>
    <dgm:pt modelId="{9FB39649-3794-4F2C-9A5C-EE4907AE1938}" type="pres">
      <dgm:prSet presAssocID="{B2B94742-A279-4FFB-B252-6F651C6FDEBF}" presName="connectorText" presStyleLbl="sibTrans2D1" presStyleIdx="4" presStyleCnt="5"/>
      <dgm:spPr/>
      <dgm:t>
        <a:bodyPr/>
        <a:lstStyle/>
        <a:p>
          <a:endParaRPr lang="tr-TR"/>
        </a:p>
      </dgm:t>
    </dgm:pt>
    <dgm:pt modelId="{6BE59705-9E8B-498E-8827-5DED3FB5AFA9}" type="pres">
      <dgm:prSet presAssocID="{5A93A6CC-C85F-4EE9-B3AB-7171C1537601}" presName="node" presStyleLbl="node1" presStyleIdx="4" presStyleCnt="5" custRadScaleRad="146043" custRadScaleInc="59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E075A4-34C0-4E1B-9B2D-3C5EAAA6F839}" type="presOf" srcId="{FF2655F6-99D7-42F9-B95C-8247D667E7B8}" destId="{A1FAB5E9-0D56-4859-8B35-A0AFCAC56062}" srcOrd="1" destOrd="0" presId="urn:microsoft.com/office/officeart/2005/8/layout/radial5"/>
    <dgm:cxn modelId="{68174F12-4DB7-48E2-AA7A-61B187195D28}" type="presOf" srcId="{A738D41D-08E2-4893-A6AF-FF2A78C5C074}" destId="{9D317D1C-BB0B-4FFD-92BF-175167130FC9}" srcOrd="0" destOrd="0" presId="urn:microsoft.com/office/officeart/2005/8/layout/radial5"/>
    <dgm:cxn modelId="{4AFF7660-C3DC-4A8D-84A0-2A04EB9B84CA}" srcId="{D16F12AF-EEA3-4F6A-B176-D0FE27EDF66D}" destId="{A5A042DB-C1DF-4CD2-95A4-E0D8EA144276}" srcOrd="0" destOrd="0" parTransId="{A738D41D-08E2-4893-A6AF-FF2A78C5C074}" sibTransId="{C57AE755-DA26-43FF-AF55-31FF4A30A9D7}"/>
    <dgm:cxn modelId="{681CA61B-79FC-4640-9494-C645A65D88E2}" srcId="{D16F12AF-EEA3-4F6A-B176-D0FE27EDF66D}" destId="{EA9A7E45-9195-41E4-8A2D-8F25935C1DBC}" srcOrd="1" destOrd="0" parTransId="{7822976E-C59E-4FBF-A138-6C2FEDE00F30}" sibTransId="{DD226754-50DC-44F6-B136-8FA4E5E96DC2}"/>
    <dgm:cxn modelId="{B3E2A67C-5E48-43BA-B8F8-97EA2314CBE9}" type="presOf" srcId="{B2B94742-A279-4FFB-B252-6F651C6FDEBF}" destId="{9FB39649-3794-4F2C-9A5C-EE4907AE1938}" srcOrd="1" destOrd="0" presId="urn:microsoft.com/office/officeart/2005/8/layout/radial5"/>
    <dgm:cxn modelId="{59EB0CE1-7587-4F86-A4C6-862D78B3541F}" type="presOf" srcId="{A5A042DB-C1DF-4CD2-95A4-E0D8EA144276}" destId="{61212545-A302-4C39-9896-7DFEF6354331}" srcOrd="0" destOrd="0" presId="urn:microsoft.com/office/officeart/2005/8/layout/radial5"/>
    <dgm:cxn modelId="{B3E0452C-67DD-42E6-99F0-1007935C469B}" type="presOf" srcId="{FF2655F6-99D7-42F9-B95C-8247D667E7B8}" destId="{EFC8248E-8F0A-4DF7-AB13-522B30587EBC}" srcOrd="0" destOrd="0" presId="urn:microsoft.com/office/officeart/2005/8/layout/radial5"/>
    <dgm:cxn modelId="{C38ED114-B2CF-4AF3-98CA-DCF1755A87DF}" srcId="{4220CF07-68D4-4850-AA83-CE3B997DD0FB}" destId="{AC2462F5-216D-41AD-8BB6-6E7A6E7A26F9}" srcOrd="1" destOrd="0" parTransId="{EA1D46B2-F17F-4D75-8F6E-BD9D2F972239}" sibTransId="{91A5944D-3BB3-486D-8A05-B943F963727E}"/>
    <dgm:cxn modelId="{578B62CB-A9AA-4D2B-9C52-ED9B985735CB}" srcId="{4220CF07-68D4-4850-AA83-CE3B997DD0FB}" destId="{724D0BBA-6B84-429D-8E72-FBA9D3F849F5}" srcOrd="4" destOrd="0" parTransId="{24B5F4D3-761C-464E-BF7A-8029A34EFB9B}" sibTransId="{581A0116-80C6-469E-8F15-B2AC8FA412C6}"/>
    <dgm:cxn modelId="{C5FEBCC0-3E1E-4A31-9FA7-FA765F71A49E}" type="presOf" srcId="{5A93A6CC-C85F-4EE9-B3AB-7171C1537601}" destId="{6BE59705-9E8B-498E-8827-5DED3FB5AFA9}" srcOrd="0" destOrd="0" presId="urn:microsoft.com/office/officeart/2005/8/layout/radial5"/>
    <dgm:cxn modelId="{B65165DB-3F2F-4E48-BFCC-F0E0CAAE4A29}" srcId="{4220CF07-68D4-4850-AA83-CE3B997DD0FB}" destId="{D16F12AF-EEA3-4F6A-B176-D0FE27EDF66D}" srcOrd="0" destOrd="0" parTransId="{B4528C6C-63BE-4F9F-8D3D-94F07715633E}" sibTransId="{DCB57BCF-644F-4F99-ACDC-B5D78AF85B8A}"/>
    <dgm:cxn modelId="{25B9440B-4166-41A3-9A72-18A5A012B43D}" srcId="{4220CF07-68D4-4850-AA83-CE3B997DD0FB}" destId="{1C0A0896-D24C-49DB-B3CE-097B153EE63F}" srcOrd="2" destOrd="0" parTransId="{3739E00A-CE72-4C57-9EC7-06D0BB4427A0}" sibTransId="{53307042-F980-4ED4-B660-E3F6329A4BC3}"/>
    <dgm:cxn modelId="{E1B976A7-37A3-4FDC-86B2-89B4094065DE}" type="presOf" srcId="{ED730F50-D948-4F09-B18E-937F6980B9FD}" destId="{1E9807D2-A6DF-4807-A756-0DB1FBDDFE6C}" srcOrd="1" destOrd="0" presId="urn:microsoft.com/office/officeart/2005/8/layout/radial5"/>
    <dgm:cxn modelId="{D8AFEDDA-E5AD-46BA-B61E-A0E7BB5D24C3}" type="presOf" srcId="{A738D41D-08E2-4893-A6AF-FF2A78C5C074}" destId="{C92BC475-CFB6-4ED2-AE48-BE29014B3316}" srcOrd="1" destOrd="0" presId="urn:microsoft.com/office/officeart/2005/8/layout/radial5"/>
    <dgm:cxn modelId="{F3FA3C4A-3D02-4772-97F0-BA8441D28D65}" type="presOf" srcId="{B2B94742-A279-4FFB-B252-6F651C6FDEBF}" destId="{25C362E9-215B-4865-99CD-9F4F2A348F69}" srcOrd="0" destOrd="0" presId="urn:microsoft.com/office/officeart/2005/8/layout/radial5"/>
    <dgm:cxn modelId="{6FF6D01D-39F1-43EC-8A2C-92CB38D2781E}" srcId="{4220CF07-68D4-4850-AA83-CE3B997DD0FB}" destId="{1FC4EA5F-7BE8-4BB6-BC44-057FA99A12FD}" srcOrd="3" destOrd="0" parTransId="{DC732958-8562-40E1-A8D6-4CDA21CBDE37}" sibTransId="{B061326D-1665-4C2E-87DC-65F89CB1649A}"/>
    <dgm:cxn modelId="{0FAC6E5E-B350-4909-8740-601913AE5918}" type="presOf" srcId="{7822976E-C59E-4FBF-A138-6C2FEDE00F30}" destId="{30198FB9-CEEA-45B5-876C-55537DDEA999}" srcOrd="0" destOrd="0" presId="urn:microsoft.com/office/officeart/2005/8/layout/radial5"/>
    <dgm:cxn modelId="{4BFABC3D-2264-4F8D-80FA-2FAB0CBE1CDB}" type="presOf" srcId="{7822976E-C59E-4FBF-A138-6C2FEDE00F30}" destId="{C2B95638-A5B3-45B7-BAA9-5B0E7DCEF338}" srcOrd="1" destOrd="0" presId="urn:microsoft.com/office/officeart/2005/8/layout/radial5"/>
    <dgm:cxn modelId="{1B538B86-CADB-4CC7-A016-4B7ABF24DBA3}" srcId="{D16F12AF-EEA3-4F6A-B176-D0FE27EDF66D}" destId="{5A93A6CC-C85F-4EE9-B3AB-7171C1537601}" srcOrd="4" destOrd="0" parTransId="{B2B94742-A279-4FFB-B252-6F651C6FDEBF}" sibTransId="{AE87E99D-CB8C-41C8-A66C-2265C1B20ADD}"/>
    <dgm:cxn modelId="{F193F47F-5548-4F04-982D-3A0C4C8EC0DB}" type="presOf" srcId="{4220CF07-68D4-4850-AA83-CE3B997DD0FB}" destId="{DB863CB0-D319-43DC-8D35-1FC9690DFFEB}" srcOrd="0" destOrd="0" presId="urn:microsoft.com/office/officeart/2005/8/layout/radial5"/>
    <dgm:cxn modelId="{7BBED629-145E-4F06-AD5E-4A30A18519F3}" type="presOf" srcId="{D16F12AF-EEA3-4F6A-B176-D0FE27EDF66D}" destId="{E875E319-3000-4FE2-B4FD-80C5D1E98108}" srcOrd="0" destOrd="0" presId="urn:microsoft.com/office/officeart/2005/8/layout/radial5"/>
    <dgm:cxn modelId="{A91CEB5C-9A0E-466B-B72E-0E415978C0AB}" type="presOf" srcId="{59348EE6-A58C-4C33-A7AC-74D13B374D67}" destId="{3D73CCE1-680A-4523-BE90-1B54358EDE76}" srcOrd="0" destOrd="0" presId="urn:microsoft.com/office/officeart/2005/8/layout/radial5"/>
    <dgm:cxn modelId="{C20D307E-FAE2-44EC-8B1D-B57882BE39EE}" type="presOf" srcId="{E8001F04-3D27-472D-9BF5-513CDD114DE5}" destId="{7A764AFB-DE02-4D1C-AE3B-76D405BEB7FE}" srcOrd="0" destOrd="0" presId="urn:microsoft.com/office/officeart/2005/8/layout/radial5"/>
    <dgm:cxn modelId="{CF5CF25F-5530-4F4C-9355-447862BFE4AB}" srcId="{D16F12AF-EEA3-4F6A-B176-D0FE27EDF66D}" destId="{59348EE6-A58C-4C33-A7AC-74D13B374D67}" srcOrd="3" destOrd="0" parTransId="{ED730F50-D948-4F09-B18E-937F6980B9FD}" sibTransId="{C456798D-073B-49A8-9126-07D3F50D32E0}"/>
    <dgm:cxn modelId="{A55084C7-9C60-47F3-A0B8-8063FF1C03DA}" type="presOf" srcId="{ED730F50-D948-4F09-B18E-937F6980B9FD}" destId="{CBEB3E8B-E1C7-45B3-A707-FB96CA5A190A}" srcOrd="0" destOrd="0" presId="urn:microsoft.com/office/officeart/2005/8/layout/radial5"/>
    <dgm:cxn modelId="{3DFBF12A-1122-418B-8096-FC2C46F902C6}" srcId="{D16F12AF-EEA3-4F6A-B176-D0FE27EDF66D}" destId="{E8001F04-3D27-472D-9BF5-513CDD114DE5}" srcOrd="2" destOrd="0" parTransId="{FF2655F6-99D7-42F9-B95C-8247D667E7B8}" sibTransId="{F6AFDE37-3FEA-45CE-BC09-62014054F55E}"/>
    <dgm:cxn modelId="{24BE8356-CEC8-485F-A047-A2CACB748D1F}" type="presOf" srcId="{EA9A7E45-9195-41E4-8A2D-8F25935C1DBC}" destId="{AD648D5C-707F-4F71-B107-5EFF7FFBD6A7}" srcOrd="0" destOrd="0" presId="urn:microsoft.com/office/officeart/2005/8/layout/radial5"/>
    <dgm:cxn modelId="{DA247176-DDCD-4F35-A24C-943DBB50E48A}" type="presParOf" srcId="{DB863CB0-D319-43DC-8D35-1FC9690DFFEB}" destId="{E875E319-3000-4FE2-B4FD-80C5D1E98108}" srcOrd="0" destOrd="0" presId="urn:microsoft.com/office/officeart/2005/8/layout/radial5"/>
    <dgm:cxn modelId="{E3145173-EC3D-4AE2-954C-218502A0BED6}" type="presParOf" srcId="{DB863CB0-D319-43DC-8D35-1FC9690DFFEB}" destId="{9D317D1C-BB0B-4FFD-92BF-175167130FC9}" srcOrd="1" destOrd="0" presId="urn:microsoft.com/office/officeart/2005/8/layout/radial5"/>
    <dgm:cxn modelId="{8914D41C-D9E9-47E1-9CA1-AE14DB7AD220}" type="presParOf" srcId="{9D317D1C-BB0B-4FFD-92BF-175167130FC9}" destId="{C92BC475-CFB6-4ED2-AE48-BE29014B3316}" srcOrd="0" destOrd="0" presId="urn:microsoft.com/office/officeart/2005/8/layout/radial5"/>
    <dgm:cxn modelId="{C4D0D9A7-8CC5-4F82-A52C-61A88A9D2F7E}" type="presParOf" srcId="{DB863CB0-D319-43DC-8D35-1FC9690DFFEB}" destId="{61212545-A302-4C39-9896-7DFEF6354331}" srcOrd="2" destOrd="0" presId="urn:microsoft.com/office/officeart/2005/8/layout/radial5"/>
    <dgm:cxn modelId="{11E3CD0D-ECED-4FC9-A3BB-78EEAB3D72C3}" type="presParOf" srcId="{DB863CB0-D319-43DC-8D35-1FC9690DFFEB}" destId="{30198FB9-CEEA-45B5-876C-55537DDEA999}" srcOrd="3" destOrd="0" presId="urn:microsoft.com/office/officeart/2005/8/layout/radial5"/>
    <dgm:cxn modelId="{B470E5EF-335A-4B3D-B4CC-316178FF3F9C}" type="presParOf" srcId="{30198FB9-CEEA-45B5-876C-55537DDEA999}" destId="{C2B95638-A5B3-45B7-BAA9-5B0E7DCEF338}" srcOrd="0" destOrd="0" presId="urn:microsoft.com/office/officeart/2005/8/layout/radial5"/>
    <dgm:cxn modelId="{9FDE560D-4B7D-453C-8CCC-CAE180F58AD4}" type="presParOf" srcId="{DB863CB0-D319-43DC-8D35-1FC9690DFFEB}" destId="{AD648D5C-707F-4F71-B107-5EFF7FFBD6A7}" srcOrd="4" destOrd="0" presId="urn:microsoft.com/office/officeart/2005/8/layout/radial5"/>
    <dgm:cxn modelId="{784598CF-C857-489F-970B-DD2E939951C9}" type="presParOf" srcId="{DB863CB0-D319-43DC-8D35-1FC9690DFFEB}" destId="{EFC8248E-8F0A-4DF7-AB13-522B30587EBC}" srcOrd="5" destOrd="0" presId="urn:microsoft.com/office/officeart/2005/8/layout/radial5"/>
    <dgm:cxn modelId="{978D73DB-CD11-4382-B979-B3986B16AB7F}" type="presParOf" srcId="{EFC8248E-8F0A-4DF7-AB13-522B30587EBC}" destId="{A1FAB5E9-0D56-4859-8B35-A0AFCAC56062}" srcOrd="0" destOrd="0" presId="urn:microsoft.com/office/officeart/2005/8/layout/radial5"/>
    <dgm:cxn modelId="{859880D8-8B38-4599-ACF8-4E04247B2F74}" type="presParOf" srcId="{DB863CB0-D319-43DC-8D35-1FC9690DFFEB}" destId="{7A764AFB-DE02-4D1C-AE3B-76D405BEB7FE}" srcOrd="6" destOrd="0" presId="urn:microsoft.com/office/officeart/2005/8/layout/radial5"/>
    <dgm:cxn modelId="{5174DBD4-39AE-4602-A5A9-7BE22199BC6F}" type="presParOf" srcId="{DB863CB0-D319-43DC-8D35-1FC9690DFFEB}" destId="{CBEB3E8B-E1C7-45B3-A707-FB96CA5A190A}" srcOrd="7" destOrd="0" presId="urn:microsoft.com/office/officeart/2005/8/layout/radial5"/>
    <dgm:cxn modelId="{50FBAABF-3330-4767-BC10-51A32383C2D4}" type="presParOf" srcId="{CBEB3E8B-E1C7-45B3-A707-FB96CA5A190A}" destId="{1E9807D2-A6DF-4807-A756-0DB1FBDDFE6C}" srcOrd="0" destOrd="0" presId="urn:microsoft.com/office/officeart/2005/8/layout/radial5"/>
    <dgm:cxn modelId="{88269E05-6D88-441C-93A5-097472F8F31A}" type="presParOf" srcId="{DB863CB0-D319-43DC-8D35-1FC9690DFFEB}" destId="{3D73CCE1-680A-4523-BE90-1B54358EDE76}" srcOrd="8" destOrd="0" presId="urn:microsoft.com/office/officeart/2005/8/layout/radial5"/>
    <dgm:cxn modelId="{1AF54E17-8F06-4147-A7F5-A5B163D84B9A}" type="presParOf" srcId="{DB863CB0-D319-43DC-8D35-1FC9690DFFEB}" destId="{25C362E9-215B-4865-99CD-9F4F2A348F69}" srcOrd="9" destOrd="0" presId="urn:microsoft.com/office/officeart/2005/8/layout/radial5"/>
    <dgm:cxn modelId="{3C0C79AA-65BA-4334-BB01-7C9A86A41B07}" type="presParOf" srcId="{25C362E9-215B-4865-99CD-9F4F2A348F69}" destId="{9FB39649-3794-4F2C-9A5C-EE4907AE1938}" srcOrd="0" destOrd="0" presId="urn:microsoft.com/office/officeart/2005/8/layout/radial5"/>
    <dgm:cxn modelId="{BE9305E0-EB86-48AF-8272-C94B6ED59978}" type="presParOf" srcId="{DB863CB0-D319-43DC-8D35-1FC9690DFFEB}" destId="{6BE59705-9E8B-498E-8827-5DED3FB5AFA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2ECCB-6F58-45CA-B628-3F85324BA33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011F34B-7B25-46E3-BFA7-A28461B9D7CA}">
      <dgm:prSet phldrT="[Metin]"/>
      <dgm:spPr/>
      <dgm:t>
        <a:bodyPr/>
        <a:lstStyle/>
        <a:p>
          <a:r>
            <a:rPr lang="tr-TR" dirty="0" smtClean="0"/>
            <a:t>paydaş1</a:t>
          </a:r>
          <a:endParaRPr lang="tr-TR" dirty="0"/>
        </a:p>
      </dgm:t>
    </dgm:pt>
    <dgm:pt modelId="{D5B3D288-87F9-44E3-A1BB-9CCBDB78DFAF}" type="parTrans" cxnId="{9E943C91-35D0-4451-8647-D7AEC186F366}">
      <dgm:prSet/>
      <dgm:spPr/>
      <dgm:t>
        <a:bodyPr/>
        <a:lstStyle/>
        <a:p>
          <a:endParaRPr lang="tr-TR"/>
        </a:p>
      </dgm:t>
    </dgm:pt>
    <dgm:pt modelId="{7ECAAFF8-6C74-468C-AE26-1D5CD001FA93}" type="sibTrans" cxnId="{9E943C91-35D0-4451-8647-D7AEC186F366}">
      <dgm:prSet/>
      <dgm:spPr/>
      <dgm:t>
        <a:bodyPr/>
        <a:lstStyle/>
        <a:p>
          <a:endParaRPr lang="tr-TR"/>
        </a:p>
      </dgm:t>
    </dgm:pt>
    <dgm:pt modelId="{86565CE1-FF25-413D-A5C0-908BEAE24D6E}">
      <dgm:prSet phldrT="[Metin]"/>
      <dgm:spPr/>
      <dgm:t>
        <a:bodyPr/>
        <a:lstStyle/>
        <a:p>
          <a:r>
            <a:rPr lang="tr-TR" dirty="0" smtClean="0"/>
            <a:t>paydaş</a:t>
          </a:r>
          <a:endParaRPr lang="tr-TR" dirty="0"/>
        </a:p>
      </dgm:t>
    </dgm:pt>
    <dgm:pt modelId="{EB96E86D-F091-4944-80AD-D2E18D31E9AC}" type="parTrans" cxnId="{A5B9640C-97B0-4EE0-BD6E-07D39DCA9048}">
      <dgm:prSet/>
      <dgm:spPr/>
      <dgm:t>
        <a:bodyPr/>
        <a:lstStyle/>
        <a:p>
          <a:endParaRPr lang="tr-TR"/>
        </a:p>
      </dgm:t>
    </dgm:pt>
    <dgm:pt modelId="{C36D3980-88A8-4FE7-A813-342BBFCC4A0F}" type="sibTrans" cxnId="{A5B9640C-97B0-4EE0-BD6E-07D39DCA9048}">
      <dgm:prSet/>
      <dgm:spPr/>
      <dgm:t>
        <a:bodyPr/>
        <a:lstStyle/>
        <a:p>
          <a:endParaRPr lang="tr-TR"/>
        </a:p>
      </dgm:t>
    </dgm:pt>
    <dgm:pt modelId="{4F82BE7B-7C1B-4DAE-B542-DD5FFA4FCD26}">
      <dgm:prSet phldrT="[Metin]" phldr="1"/>
      <dgm:spPr/>
      <dgm:t>
        <a:bodyPr/>
        <a:lstStyle/>
        <a:p>
          <a:endParaRPr lang="tr-TR"/>
        </a:p>
      </dgm:t>
    </dgm:pt>
    <dgm:pt modelId="{11E1E3E1-B86E-4AB8-8B33-D0C593488318}" type="parTrans" cxnId="{C139FDD6-AFCC-46B0-9653-BE1CD086205C}">
      <dgm:prSet/>
      <dgm:spPr/>
      <dgm:t>
        <a:bodyPr/>
        <a:lstStyle/>
        <a:p>
          <a:endParaRPr lang="tr-TR"/>
        </a:p>
      </dgm:t>
    </dgm:pt>
    <dgm:pt modelId="{E3E09525-CDC0-45BD-9CEC-AC9B580CE365}" type="sibTrans" cxnId="{C139FDD6-AFCC-46B0-9653-BE1CD086205C}">
      <dgm:prSet/>
      <dgm:spPr/>
      <dgm:t>
        <a:bodyPr/>
        <a:lstStyle/>
        <a:p>
          <a:endParaRPr lang="tr-TR"/>
        </a:p>
      </dgm:t>
    </dgm:pt>
    <dgm:pt modelId="{BA7739FF-25E3-45C0-9FA3-DD6B1A526E27}">
      <dgm:prSet phldrT="[Metin]"/>
      <dgm:spPr/>
      <dgm:t>
        <a:bodyPr/>
        <a:lstStyle/>
        <a:p>
          <a:r>
            <a:rPr lang="tr-TR" dirty="0" smtClean="0"/>
            <a:t>Nihai Paydaş Listesi</a:t>
          </a:r>
          <a:endParaRPr lang="tr-TR" dirty="0"/>
        </a:p>
      </dgm:t>
    </dgm:pt>
    <dgm:pt modelId="{F40C30AC-0E9B-41BD-88CD-F7B091898AF2}" type="parTrans" cxnId="{61B31632-043E-4D68-99E9-A113900984D7}">
      <dgm:prSet/>
      <dgm:spPr/>
      <dgm:t>
        <a:bodyPr/>
        <a:lstStyle/>
        <a:p>
          <a:endParaRPr lang="tr-TR"/>
        </a:p>
      </dgm:t>
    </dgm:pt>
    <dgm:pt modelId="{18EA96A3-3C4C-43F1-A0AE-229D2348EDD5}" type="sibTrans" cxnId="{61B31632-043E-4D68-99E9-A113900984D7}">
      <dgm:prSet/>
      <dgm:spPr/>
      <dgm:t>
        <a:bodyPr/>
        <a:lstStyle/>
        <a:p>
          <a:endParaRPr lang="tr-TR"/>
        </a:p>
      </dgm:t>
    </dgm:pt>
    <dgm:pt modelId="{81931E66-D105-4C7D-B857-EEFE9752A3A2}" type="pres">
      <dgm:prSet presAssocID="{9A02ECCB-6F58-45CA-B628-3F85324BA33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ECDA03-A778-41BA-89BD-479DC796B9AC}" type="pres">
      <dgm:prSet presAssocID="{9A02ECCB-6F58-45CA-B628-3F85324BA330}" presName="ellipse" presStyleLbl="trBgShp" presStyleIdx="0" presStyleCnt="1"/>
      <dgm:spPr/>
    </dgm:pt>
    <dgm:pt modelId="{CB0BEC0A-4DFC-4944-9DB8-8715BBE91EFC}" type="pres">
      <dgm:prSet presAssocID="{9A02ECCB-6F58-45CA-B628-3F85324BA330}" presName="arrow1" presStyleLbl="fgShp" presStyleIdx="0" presStyleCnt="1"/>
      <dgm:spPr/>
    </dgm:pt>
    <dgm:pt modelId="{4A07F152-C540-44DF-BE16-F0AE69AE5B60}" type="pres">
      <dgm:prSet presAssocID="{9A02ECCB-6F58-45CA-B628-3F85324BA33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08A6FE-68B8-407B-96DF-DE6E4CF086A2}" type="pres">
      <dgm:prSet presAssocID="{86565CE1-FF25-413D-A5C0-908BEAE24D6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BFB527-1D33-4681-AF23-922C853403F4}" type="pres">
      <dgm:prSet presAssocID="{4F82BE7B-7C1B-4DAE-B542-DD5FFA4FCD2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80738C-2B24-439E-B3EA-B3271DD74EA0}" type="pres">
      <dgm:prSet presAssocID="{BA7739FF-25E3-45C0-9FA3-DD6B1A526E2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0BECF7-ACFB-471E-958B-CB4E02C6BC3A}" type="pres">
      <dgm:prSet presAssocID="{9A02ECCB-6F58-45CA-B628-3F85324BA330}" presName="funnel" presStyleLbl="trAlignAcc1" presStyleIdx="0" presStyleCnt="1"/>
      <dgm:spPr/>
    </dgm:pt>
  </dgm:ptLst>
  <dgm:cxnLst>
    <dgm:cxn modelId="{5B637664-F023-442F-B78B-E9DC0B835859}" type="presOf" srcId="{BA7739FF-25E3-45C0-9FA3-DD6B1A526E27}" destId="{4A07F152-C540-44DF-BE16-F0AE69AE5B60}" srcOrd="0" destOrd="0" presId="urn:microsoft.com/office/officeart/2005/8/layout/funnel1"/>
    <dgm:cxn modelId="{A5B9640C-97B0-4EE0-BD6E-07D39DCA9048}" srcId="{9A02ECCB-6F58-45CA-B628-3F85324BA330}" destId="{86565CE1-FF25-413D-A5C0-908BEAE24D6E}" srcOrd="1" destOrd="0" parTransId="{EB96E86D-F091-4944-80AD-D2E18D31E9AC}" sibTransId="{C36D3980-88A8-4FE7-A813-342BBFCC4A0F}"/>
    <dgm:cxn modelId="{3CA2128B-E05D-4D74-8476-724CCAB6BD22}" type="presOf" srcId="{4F82BE7B-7C1B-4DAE-B542-DD5FFA4FCD26}" destId="{5D08A6FE-68B8-407B-96DF-DE6E4CF086A2}" srcOrd="0" destOrd="0" presId="urn:microsoft.com/office/officeart/2005/8/layout/funnel1"/>
    <dgm:cxn modelId="{63360DE6-53AA-4515-BF17-9B895E74AF73}" type="presOf" srcId="{9A02ECCB-6F58-45CA-B628-3F85324BA330}" destId="{81931E66-D105-4C7D-B857-EEFE9752A3A2}" srcOrd="0" destOrd="0" presId="urn:microsoft.com/office/officeart/2005/8/layout/funnel1"/>
    <dgm:cxn modelId="{C139FDD6-AFCC-46B0-9653-BE1CD086205C}" srcId="{9A02ECCB-6F58-45CA-B628-3F85324BA330}" destId="{4F82BE7B-7C1B-4DAE-B542-DD5FFA4FCD26}" srcOrd="2" destOrd="0" parTransId="{11E1E3E1-B86E-4AB8-8B33-D0C593488318}" sibTransId="{E3E09525-CDC0-45BD-9CEC-AC9B580CE365}"/>
    <dgm:cxn modelId="{4A34A288-FF7D-40B4-AF03-962F0CC28523}" type="presOf" srcId="{86565CE1-FF25-413D-A5C0-908BEAE24D6E}" destId="{D0BFB527-1D33-4681-AF23-922C853403F4}" srcOrd="0" destOrd="0" presId="urn:microsoft.com/office/officeart/2005/8/layout/funnel1"/>
    <dgm:cxn modelId="{61B31632-043E-4D68-99E9-A113900984D7}" srcId="{9A02ECCB-6F58-45CA-B628-3F85324BA330}" destId="{BA7739FF-25E3-45C0-9FA3-DD6B1A526E27}" srcOrd="3" destOrd="0" parTransId="{F40C30AC-0E9B-41BD-88CD-F7B091898AF2}" sibTransId="{18EA96A3-3C4C-43F1-A0AE-229D2348EDD5}"/>
    <dgm:cxn modelId="{9C88430C-2655-4B1A-84A3-F5F7A586AE3E}" type="presOf" srcId="{F011F34B-7B25-46E3-BFA7-A28461B9D7CA}" destId="{DE80738C-2B24-439E-B3EA-B3271DD74EA0}" srcOrd="0" destOrd="0" presId="urn:microsoft.com/office/officeart/2005/8/layout/funnel1"/>
    <dgm:cxn modelId="{9E943C91-35D0-4451-8647-D7AEC186F366}" srcId="{9A02ECCB-6F58-45CA-B628-3F85324BA330}" destId="{F011F34B-7B25-46E3-BFA7-A28461B9D7CA}" srcOrd="0" destOrd="0" parTransId="{D5B3D288-87F9-44E3-A1BB-9CCBDB78DFAF}" sibTransId="{7ECAAFF8-6C74-468C-AE26-1D5CD001FA93}"/>
    <dgm:cxn modelId="{58D5DC03-EC62-4CE6-BEA0-3EC609C41E17}" type="presParOf" srcId="{81931E66-D105-4C7D-B857-EEFE9752A3A2}" destId="{39ECDA03-A778-41BA-89BD-479DC796B9AC}" srcOrd="0" destOrd="0" presId="urn:microsoft.com/office/officeart/2005/8/layout/funnel1"/>
    <dgm:cxn modelId="{101A7C46-2B69-4E33-93BF-0E9284C50952}" type="presParOf" srcId="{81931E66-D105-4C7D-B857-EEFE9752A3A2}" destId="{CB0BEC0A-4DFC-4944-9DB8-8715BBE91EFC}" srcOrd="1" destOrd="0" presId="urn:microsoft.com/office/officeart/2005/8/layout/funnel1"/>
    <dgm:cxn modelId="{855EDC10-49F4-464B-94EA-26843260C262}" type="presParOf" srcId="{81931E66-D105-4C7D-B857-EEFE9752A3A2}" destId="{4A07F152-C540-44DF-BE16-F0AE69AE5B60}" srcOrd="2" destOrd="0" presId="urn:microsoft.com/office/officeart/2005/8/layout/funnel1"/>
    <dgm:cxn modelId="{C4E2697D-7C39-487A-9A68-269916B3AE99}" type="presParOf" srcId="{81931E66-D105-4C7D-B857-EEFE9752A3A2}" destId="{5D08A6FE-68B8-407B-96DF-DE6E4CF086A2}" srcOrd="3" destOrd="0" presId="urn:microsoft.com/office/officeart/2005/8/layout/funnel1"/>
    <dgm:cxn modelId="{7AE67091-3E0E-49EA-90C6-E6FE8C8C8366}" type="presParOf" srcId="{81931E66-D105-4C7D-B857-EEFE9752A3A2}" destId="{D0BFB527-1D33-4681-AF23-922C853403F4}" srcOrd="4" destOrd="0" presId="urn:microsoft.com/office/officeart/2005/8/layout/funnel1"/>
    <dgm:cxn modelId="{343C4ED5-5A1F-4EF4-BB4A-D14A5F853890}" type="presParOf" srcId="{81931E66-D105-4C7D-B857-EEFE9752A3A2}" destId="{DE80738C-2B24-439E-B3EA-B3271DD74EA0}" srcOrd="5" destOrd="0" presId="urn:microsoft.com/office/officeart/2005/8/layout/funnel1"/>
    <dgm:cxn modelId="{F8AF12A5-EACC-4E76-B50E-2AAF42E66B1E}" type="presParOf" srcId="{81931E66-D105-4C7D-B857-EEFE9752A3A2}" destId="{9D0BECF7-ACFB-471E-958B-CB4E02C6BC3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B3AD7-9606-49E8-95B8-D8C8BE018D89}">
      <dsp:nvSpPr>
        <dsp:cNvPr id="0" name=""/>
        <dsp:cNvSpPr/>
      </dsp:nvSpPr>
      <dsp:spPr>
        <a:xfrm>
          <a:off x="611475" y="0"/>
          <a:ext cx="3328144" cy="33281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rmalizeH="1" baseline="0" dirty="0" smtClean="0"/>
            <a:t>Bakanlık</a:t>
          </a:r>
          <a:endParaRPr lang="tr-TR" sz="1200" kern="1200" normalizeH="1" baseline="0" dirty="0"/>
        </a:p>
      </dsp:txBody>
      <dsp:txXfrm>
        <a:off x="1810272" y="166407"/>
        <a:ext cx="930549" cy="499221"/>
      </dsp:txXfrm>
    </dsp:sp>
    <dsp:sp modelId="{10157D9E-642F-42B9-B606-8F476ADFEDBC}">
      <dsp:nvSpPr>
        <dsp:cNvPr id="0" name=""/>
        <dsp:cNvSpPr/>
      </dsp:nvSpPr>
      <dsp:spPr>
        <a:xfrm>
          <a:off x="1000515" y="389046"/>
          <a:ext cx="2662515" cy="2662515"/>
        </a:xfrm>
        <a:prstGeom prst="ellipse">
          <a:avLst/>
        </a:prstGeom>
        <a:solidFill>
          <a:schemeClr val="accent3">
            <a:hueOff val="817465"/>
            <a:satOff val="-27042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rmalizeH="1" baseline="0" dirty="0" smtClean="0"/>
            <a:t>İl MEM</a:t>
          </a:r>
          <a:endParaRPr lang="tr-TR" sz="1200" kern="1200" normalizeH="1" baseline="0" dirty="0"/>
        </a:p>
      </dsp:txBody>
      <dsp:txXfrm>
        <a:off x="1866498" y="548797"/>
        <a:ext cx="930549" cy="479252"/>
      </dsp:txXfrm>
    </dsp:sp>
    <dsp:sp modelId="{1C761578-BCA9-457E-9D3C-1EECE9E81935}">
      <dsp:nvSpPr>
        <dsp:cNvPr id="0" name=""/>
        <dsp:cNvSpPr/>
      </dsp:nvSpPr>
      <dsp:spPr>
        <a:xfrm>
          <a:off x="1296147" y="792098"/>
          <a:ext cx="1996886" cy="1996886"/>
        </a:xfrm>
        <a:prstGeom prst="ellipse">
          <a:avLst/>
        </a:prstGeom>
        <a:solidFill>
          <a:schemeClr val="accent3">
            <a:hueOff val="1634930"/>
            <a:satOff val="-54083"/>
            <a:lumOff val="-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rmalizeH="1" baseline="0" dirty="0" smtClean="0"/>
            <a:t>İlçe MEM</a:t>
          </a:r>
          <a:endParaRPr lang="tr-TR" sz="1200" kern="1200" normalizeH="1" baseline="0" dirty="0"/>
        </a:p>
      </dsp:txBody>
      <dsp:txXfrm>
        <a:off x="1829316" y="941864"/>
        <a:ext cx="930549" cy="449299"/>
      </dsp:txXfrm>
    </dsp:sp>
    <dsp:sp modelId="{F5C04FDE-CE47-4120-83FD-FA00832A60FC}">
      <dsp:nvSpPr>
        <dsp:cNvPr id="0" name=""/>
        <dsp:cNvSpPr/>
      </dsp:nvSpPr>
      <dsp:spPr>
        <a:xfrm>
          <a:off x="1656186" y="1152123"/>
          <a:ext cx="1331257" cy="1331257"/>
        </a:xfrm>
        <a:prstGeom prst="ellipse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normalizeH="1" baseline="0" dirty="0" smtClean="0"/>
            <a:t>Okul</a:t>
          </a:r>
          <a:endParaRPr lang="tr-TR" sz="1200" kern="1200" normalizeH="1" baseline="0" dirty="0"/>
        </a:p>
      </dsp:txBody>
      <dsp:txXfrm>
        <a:off x="1851144" y="1484937"/>
        <a:ext cx="941341" cy="665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5E319-3000-4FE2-B4FD-80C5D1E98108}">
      <dsp:nvSpPr>
        <dsp:cNvPr id="0" name=""/>
        <dsp:cNvSpPr/>
      </dsp:nvSpPr>
      <dsp:spPr>
        <a:xfrm>
          <a:off x="2734405" y="1513950"/>
          <a:ext cx="2760788" cy="2175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Paydaşların Belirlenmesi</a:t>
          </a:r>
          <a:endParaRPr lang="tr-TR" sz="2500" kern="1200" dirty="0"/>
        </a:p>
      </dsp:txBody>
      <dsp:txXfrm>
        <a:off x="3138713" y="1832509"/>
        <a:ext cx="1952172" cy="1538141"/>
      </dsp:txXfrm>
    </dsp:sp>
    <dsp:sp modelId="{9D317D1C-BB0B-4FFD-92BF-175167130FC9}">
      <dsp:nvSpPr>
        <dsp:cNvPr id="0" name=""/>
        <dsp:cNvSpPr/>
      </dsp:nvSpPr>
      <dsp:spPr>
        <a:xfrm rot="16139825">
          <a:off x="4091912" y="1303215"/>
          <a:ext cx="7459" cy="408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4093051" y="1385939"/>
        <a:ext cx="5221" cy="244816"/>
      </dsp:txXfrm>
    </dsp:sp>
    <dsp:sp modelId="{61212545-A302-4C39-9896-7DFEF6354331}">
      <dsp:nvSpPr>
        <dsp:cNvPr id="0" name=""/>
        <dsp:cNvSpPr/>
      </dsp:nvSpPr>
      <dsp:spPr>
        <a:xfrm>
          <a:off x="3332339" y="0"/>
          <a:ext cx="1500095" cy="150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Beyin fırtınası</a:t>
          </a:r>
          <a:endParaRPr lang="tr-TR" sz="1000" kern="1200" dirty="0"/>
        </a:p>
      </dsp:txBody>
      <dsp:txXfrm>
        <a:off x="3552023" y="219684"/>
        <a:ext cx="1060727" cy="1060727"/>
      </dsp:txXfrm>
    </dsp:sp>
    <dsp:sp modelId="{30198FB9-CEEA-45B5-876C-55537DDEA999}">
      <dsp:nvSpPr>
        <dsp:cNvPr id="0" name=""/>
        <dsp:cNvSpPr/>
      </dsp:nvSpPr>
      <dsp:spPr>
        <a:xfrm rot="20779114">
          <a:off x="5481960" y="2049657"/>
          <a:ext cx="124067" cy="408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5482488" y="2135664"/>
        <a:ext cx="86847" cy="244816"/>
      </dsp:txXfrm>
    </dsp:sp>
    <dsp:sp modelId="{AD648D5C-707F-4F71-B107-5EFF7FFBD6A7}">
      <dsp:nvSpPr>
        <dsp:cNvPr id="0" name=""/>
        <dsp:cNvSpPr/>
      </dsp:nvSpPr>
      <dsp:spPr>
        <a:xfrm>
          <a:off x="5639848" y="1297703"/>
          <a:ext cx="1500095" cy="150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Önceki projeler/planlar</a:t>
          </a:r>
          <a:endParaRPr lang="tr-TR" sz="1000" kern="1200" dirty="0"/>
        </a:p>
      </dsp:txBody>
      <dsp:txXfrm>
        <a:off x="5859532" y="1517387"/>
        <a:ext cx="1060727" cy="1060727"/>
      </dsp:txXfrm>
    </dsp:sp>
    <dsp:sp modelId="{EFC8248E-8F0A-4DF7-AB13-522B30587EBC}">
      <dsp:nvSpPr>
        <dsp:cNvPr id="0" name=""/>
        <dsp:cNvSpPr/>
      </dsp:nvSpPr>
      <dsp:spPr>
        <a:xfrm rot="2501427">
          <a:off x="5056892" y="3303382"/>
          <a:ext cx="149828" cy="408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5062584" y="3370039"/>
        <a:ext cx="104880" cy="244816"/>
      </dsp:txXfrm>
    </dsp:sp>
    <dsp:sp modelId="{7A764AFB-DE02-4D1C-AE3B-76D405BEB7FE}">
      <dsp:nvSpPr>
        <dsp:cNvPr id="0" name=""/>
        <dsp:cNvSpPr/>
      </dsp:nvSpPr>
      <dsp:spPr>
        <a:xfrm>
          <a:off x="5050573" y="3353040"/>
          <a:ext cx="1500095" cy="150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Teşkilat şemaları</a:t>
          </a:r>
          <a:endParaRPr lang="tr-TR" sz="1000" kern="1200" dirty="0"/>
        </a:p>
      </dsp:txBody>
      <dsp:txXfrm>
        <a:off x="5270257" y="3572724"/>
        <a:ext cx="1060727" cy="1060727"/>
      </dsp:txXfrm>
    </dsp:sp>
    <dsp:sp modelId="{CBEB3E8B-E1C7-45B3-A707-FB96CA5A190A}">
      <dsp:nvSpPr>
        <dsp:cNvPr id="0" name=""/>
        <dsp:cNvSpPr/>
      </dsp:nvSpPr>
      <dsp:spPr>
        <a:xfrm rot="8583771">
          <a:off x="2790373" y="3293877"/>
          <a:ext cx="264525" cy="408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2861766" y="3351638"/>
        <a:ext cx="185168" cy="244816"/>
      </dsp:txXfrm>
    </dsp:sp>
    <dsp:sp modelId="{3D73CCE1-680A-4523-BE90-1B54358EDE76}">
      <dsp:nvSpPr>
        <dsp:cNvPr id="0" name=""/>
        <dsp:cNvSpPr/>
      </dsp:nvSpPr>
      <dsp:spPr>
        <a:xfrm>
          <a:off x="1367628" y="3353040"/>
          <a:ext cx="1500095" cy="150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Yasal belgeler</a:t>
          </a:r>
          <a:endParaRPr lang="tr-TR" sz="1000" kern="1200" dirty="0"/>
        </a:p>
      </dsp:txBody>
      <dsp:txXfrm>
        <a:off x="1587312" y="3572724"/>
        <a:ext cx="1060727" cy="1060727"/>
      </dsp:txXfrm>
    </dsp:sp>
    <dsp:sp modelId="{25C362E9-215B-4865-99CD-9F4F2A348F69}">
      <dsp:nvSpPr>
        <dsp:cNvPr id="0" name=""/>
        <dsp:cNvSpPr/>
      </dsp:nvSpPr>
      <dsp:spPr>
        <a:xfrm rot="12009125">
          <a:off x="2435881" y="1839168"/>
          <a:ext cx="314622" cy="408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2527379" y="1937032"/>
        <a:ext cx="220235" cy="244816"/>
      </dsp:txXfrm>
    </dsp:sp>
    <dsp:sp modelId="{6BE59705-9E8B-498E-8827-5DED3FB5AFA9}">
      <dsp:nvSpPr>
        <dsp:cNvPr id="0" name=""/>
        <dsp:cNvSpPr/>
      </dsp:nvSpPr>
      <dsp:spPr>
        <a:xfrm>
          <a:off x="852010" y="929408"/>
          <a:ext cx="1500095" cy="1500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Genel paydaş listeleri</a:t>
          </a:r>
          <a:endParaRPr lang="tr-TR" sz="1000" kern="1200" dirty="0"/>
        </a:p>
      </dsp:txBody>
      <dsp:txXfrm>
        <a:off x="1071694" y="1149092"/>
        <a:ext cx="1060727" cy="1060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3AA637-2A68-44EC-B0C9-4E16171EA993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56F58E-9021-4FBB-B6F4-000A365EAC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#_Toc394582930"/><Relationship Id="rId13" Type="http://schemas.openxmlformats.org/officeDocument/2006/relationships/hyperlink" Target="#_Toc394582935"/><Relationship Id="rId18" Type="http://schemas.openxmlformats.org/officeDocument/2006/relationships/hyperlink" Target="#_Toc394582940"/><Relationship Id="rId26" Type="http://schemas.openxmlformats.org/officeDocument/2006/relationships/hyperlink" Target="#_Toc394582948"/><Relationship Id="rId3" Type="http://schemas.openxmlformats.org/officeDocument/2006/relationships/hyperlink" Target="#_Toc394582925"/><Relationship Id="rId21" Type="http://schemas.openxmlformats.org/officeDocument/2006/relationships/hyperlink" Target="#_Toc394582943"/><Relationship Id="rId34" Type="http://schemas.openxmlformats.org/officeDocument/2006/relationships/hyperlink" Target="#_Toc394582956"/><Relationship Id="rId7" Type="http://schemas.openxmlformats.org/officeDocument/2006/relationships/hyperlink" Target="#_Toc394582929"/><Relationship Id="rId12" Type="http://schemas.openxmlformats.org/officeDocument/2006/relationships/hyperlink" Target="#_Toc394582934"/><Relationship Id="rId17" Type="http://schemas.openxmlformats.org/officeDocument/2006/relationships/hyperlink" Target="#_Toc394582939"/><Relationship Id="rId25" Type="http://schemas.openxmlformats.org/officeDocument/2006/relationships/hyperlink" Target="#_Toc394582947"/><Relationship Id="rId33" Type="http://schemas.openxmlformats.org/officeDocument/2006/relationships/hyperlink" Target="#_Toc394582955"/><Relationship Id="rId38" Type="http://schemas.openxmlformats.org/officeDocument/2006/relationships/hyperlink" Target="#_Toc394582960"/><Relationship Id="rId2" Type="http://schemas.openxmlformats.org/officeDocument/2006/relationships/hyperlink" Target="#_Toc394582924"/><Relationship Id="rId16" Type="http://schemas.openxmlformats.org/officeDocument/2006/relationships/hyperlink" Target="#_Toc394582938"/><Relationship Id="rId20" Type="http://schemas.openxmlformats.org/officeDocument/2006/relationships/hyperlink" Target="#_Toc394582942"/><Relationship Id="rId29" Type="http://schemas.openxmlformats.org/officeDocument/2006/relationships/hyperlink" Target="#_Toc394582951"/><Relationship Id="rId1" Type="http://schemas.openxmlformats.org/officeDocument/2006/relationships/slideLayout" Target="../slideLayouts/slideLayout6.xml"/><Relationship Id="rId6" Type="http://schemas.openxmlformats.org/officeDocument/2006/relationships/hyperlink" Target="#_Toc394582928"/><Relationship Id="rId11" Type="http://schemas.openxmlformats.org/officeDocument/2006/relationships/hyperlink" Target="#_Toc394582933"/><Relationship Id="rId24" Type="http://schemas.openxmlformats.org/officeDocument/2006/relationships/hyperlink" Target="#_Toc394582946"/><Relationship Id="rId32" Type="http://schemas.openxmlformats.org/officeDocument/2006/relationships/hyperlink" Target="#_Toc394582954"/><Relationship Id="rId37" Type="http://schemas.openxmlformats.org/officeDocument/2006/relationships/hyperlink" Target="#_Toc394582959"/><Relationship Id="rId5" Type="http://schemas.openxmlformats.org/officeDocument/2006/relationships/hyperlink" Target="#_Toc394582927"/><Relationship Id="rId15" Type="http://schemas.openxmlformats.org/officeDocument/2006/relationships/hyperlink" Target="#_Toc394582937"/><Relationship Id="rId23" Type="http://schemas.openxmlformats.org/officeDocument/2006/relationships/hyperlink" Target="#_Toc394582945"/><Relationship Id="rId28" Type="http://schemas.openxmlformats.org/officeDocument/2006/relationships/hyperlink" Target="#_Toc394582950"/><Relationship Id="rId36" Type="http://schemas.openxmlformats.org/officeDocument/2006/relationships/hyperlink" Target="#_Toc394582958"/><Relationship Id="rId10" Type="http://schemas.openxmlformats.org/officeDocument/2006/relationships/hyperlink" Target="#_Toc394582932"/><Relationship Id="rId19" Type="http://schemas.openxmlformats.org/officeDocument/2006/relationships/hyperlink" Target="#_Toc394582941"/><Relationship Id="rId31" Type="http://schemas.openxmlformats.org/officeDocument/2006/relationships/hyperlink" Target="#_Toc394582953"/><Relationship Id="rId4" Type="http://schemas.openxmlformats.org/officeDocument/2006/relationships/hyperlink" Target="#_Toc394582926"/><Relationship Id="rId9" Type="http://schemas.openxmlformats.org/officeDocument/2006/relationships/hyperlink" Target="#_Toc394582931"/><Relationship Id="rId14" Type="http://schemas.openxmlformats.org/officeDocument/2006/relationships/hyperlink" Target="#_Toc394582936"/><Relationship Id="rId22" Type="http://schemas.openxmlformats.org/officeDocument/2006/relationships/hyperlink" Target="#_Toc394582944"/><Relationship Id="rId27" Type="http://schemas.openxmlformats.org/officeDocument/2006/relationships/hyperlink" Target="#_Toc394582949"/><Relationship Id="rId30" Type="http://schemas.openxmlformats.org/officeDocument/2006/relationships/hyperlink" Target="#_Toc394582952"/><Relationship Id="rId35" Type="http://schemas.openxmlformats.org/officeDocument/2006/relationships/hyperlink" Target="#_Toc394582957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PAYDAŞ ANALİZİ </a:t>
            </a:r>
            <a:br>
              <a:rPr lang="tr-TR" b="1" dirty="0" smtClean="0">
                <a:solidFill>
                  <a:schemeClr val="tx2"/>
                </a:solidFill>
              </a:rPr>
            </a:b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357686" y="4429132"/>
            <a:ext cx="3828358" cy="1260629"/>
          </a:xfrm>
        </p:spPr>
        <p:txBody>
          <a:bodyPr>
            <a:normAutofit/>
          </a:bodyPr>
          <a:lstStyle/>
          <a:p>
            <a:pPr algn="r"/>
            <a:r>
              <a:rPr lang="tr-TR" sz="2800" dirty="0" smtClean="0"/>
              <a:t>Dr. Nilgün ÇALIŞKAN</a:t>
            </a:r>
          </a:p>
        </p:txBody>
      </p:sp>
    </p:spTree>
    <p:extLst>
      <p:ext uri="{BB962C8B-B14F-4D97-AF65-F5344CB8AC3E}">
        <p14:creationId xmlns:p14="http://schemas.microsoft.com/office/powerpoint/2010/main" val="14388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tr-TR" b="1" dirty="0" smtClean="0"/>
              <a:t>Etki/Önem Matrisi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0335"/>
            <a:ext cx="8485791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7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tr-TR" b="1" dirty="0" smtClean="0"/>
              <a:t>Değerlendirme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439248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Kitleye bağlı olarak,</a:t>
            </a:r>
          </a:p>
          <a:p>
            <a:pPr marL="0" indent="0">
              <a:buNone/>
            </a:pPr>
            <a:r>
              <a:rPr lang="tr-TR" dirty="0" smtClean="0"/>
              <a:t>Elde edilen sonuçlar doğrultusunda,</a:t>
            </a:r>
          </a:p>
          <a:p>
            <a:pPr marL="0" indent="0">
              <a:buNone/>
            </a:pPr>
            <a:r>
              <a:rPr lang="tr-TR" dirty="0" smtClean="0"/>
              <a:t>Hangi paydaşlar kapsamda?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895066292"/>
              </p:ext>
            </p:extLst>
          </p:nvPr>
        </p:nvGraphicFramePr>
        <p:xfrm>
          <a:off x="1691680" y="3284984"/>
          <a:ext cx="4992216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9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Paydaşların dahil edilmesi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Paydaşların görüş ve önerilerinin alınması ve değerlendirilmesi:</a:t>
            </a:r>
          </a:p>
          <a:p>
            <a:r>
              <a:rPr lang="tr-TR" dirty="0" smtClean="0"/>
              <a:t>Yöntem</a:t>
            </a:r>
          </a:p>
          <a:p>
            <a:r>
              <a:rPr lang="tr-TR" dirty="0" smtClean="0"/>
              <a:t>Ulaşılacak kişi/gruplar</a:t>
            </a:r>
          </a:p>
          <a:p>
            <a:r>
              <a:rPr lang="tr-TR" dirty="0" smtClean="0"/>
              <a:t>Çalışmanın sorumluları</a:t>
            </a:r>
          </a:p>
          <a:p>
            <a:r>
              <a:rPr lang="tr-TR" dirty="0" smtClean="0"/>
              <a:t>Süreler</a:t>
            </a:r>
          </a:p>
          <a:p>
            <a:r>
              <a:rPr lang="tr-TR" dirty="0" smtClean="0"/>
              <a:t>Değerlendirme-raporlama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7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Uygulama Süreci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Evren-örneklem belirleme</a:t>
            </a:r>
          </a:p>
          <a:p>
            <a:pPr>
              <a:buNone/>
            </a:pPr>
            <a:r>
              <a:rPr lang="tr-TR" sz="1800" i="1" dirty="0" smtClean="0"/>
              <a:t>(Basit Rastlantısal Örnekleme, Tabakalı Rastlantısal Örnekleme, Kartopu örnekleminde</a:t>
            </a:r>
            <a:r>
              <a:rPr lang="tr-TR" sz="1800" dirty="0" smtClean="0"/>
              <a:t>, </a:t>
            </a:r>
            <a:r>
              <a:rPr lang="tr-TR" sz="1800" i="1" dirty="0" smtClean="0"/>
              <a:t>Kota örneklemi)</a:t>
            </a:r>
          </a:p>
          <a:p>
            <a:r>
              <a:rPr lang="tr-TR" dirty="0" smtClean="0"/>
              <a:t> Yöntem Belirleme</a:t>
            </a:r>
          </a:p>
          <a:p>
            <a:r>
              <a:rPr lang="tr-TR" dirty="0" smtClean="0"/>
              <a:t>Formlar ve Soruların hazırlanması</a:t>
            </a:r>
          </a:p>
          <a:p>
            <a:r>
              <a:rPr lang="tr-TR" dirty="0" smtClean="0"/>
              <a:t>Veri Girişi, Analizi ve Raporlama</a:t>
            </a:r>
          </a:p>
          <a:p>
            <a:pPr>
              <a:buNone/>
            </a:pPr>
            <a:endParaRPr lang="tr-TR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4000" b="1" dirty="0" smtClean="0"/>
              <a:t>YÖNTEM BELİRLEME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Kullanılabilecek Yöntemler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Paydaş görüşleri alınırken;</a:t>
            </a:r>
          </a:p>
          <a:p>
            <a:pPr lvl="0"/>
            <a:r>
              <a:rPr lang="tr-TR" dirty="0" smtClean="0"/>
              <a:t>görüşme/mülakat,</a:t>
            </a:r>
          </a:p>
          <a:p>
            <a:r>
              <a:rPr lang="tr-TR" dirty="0" err="1" smtClean="0"/>
              <a:t>çalıştay</a:t>
            </a:r>
            <a:r>
              <a:rPr lang="tr-TR" dirty="0" smtClean="0"/>
              <a:t>/toplantı</a:t>
            </a:r>
            <a:r>
              <a:rPr lang="tr-TR" dirty="0"/>
              <a:t>,</a:t>
            </a:r>
          </a:p>
          <a:p>
            <a:pPr lvl="0"/>
            <a:r>
              <a:rPr lang="tr-TR" dirty="0" smtClean="0"/>
              <a:t>anket uygulama,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gibi yöntemlerden biri veya birkaçından faydalanılabilir.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Hangi yöntemin uygulanacağına karar verilirken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görüşülecek kişi sayısı, </a:t>
            </a:r>
          </a:p>
          <a:p>
            <a:r>
              <a:rPr lang="tr-TR" dirty="0" smtClean="0"/>
              <a:t>paydaşın erişilebilirliği,</a:t>
            </a:r>
          </a:p>
          <a:p>
            <a:r>
              <a:rPr lang="tr-TR" dirty="0" smtClean="0"/>
              <a:t>paydaşın önemi ve etkisi gibi etkenler </a:t>
            </a:r>
          </a:p>
          <a:p>
            <a:pPr>
              <a:buNone/>
            </a:pPr>
            <a:r>
              <a:rPr lang="tr-TR" dirty="0" smtClean="0"/>
              <a:t>göz önüne alınır.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Örneğin, ilçe milli eğitim müdürlüğü tarafından yapılan bir paydaş analizi çalışması ele alınacak olsun. </a:t>
            </a:r>
          </a:p>
          <a:p>
            <a:pPr lvl="2"/>
            <a:r>
              <a:rPr lang="tr-TR" dirty="0" smtClean="0"/>
              <a:t>il milli eğitim müdürü/yardımcıları ile yüz yüze görüşme</a:t>
            </a:r>
          </a:p>
          <a:p>
            <a:pPr lvl="2"/>
            <a:r>
              <a:rPr lang="tr-TR" dirty="0" smtClean="0"/>
              <a:t>İlçe </a:t>
            </a:r>
            <a:r>
              <a:rPr lang="tr-TR" dirty="0" err="1" smtClean="0"/>
              <a:t>mem</a:t>
            </a:r>
            <a:r>
              <a:rPr lang="tr-TR" dirty="0" smtClean="0"/>
              <a:t> çalışanlarına anket uygulaması ya da toplantı </a:t>
            </a:r>
          </a:p>
          <a:p>
            <a:pPr lvl="2"/>
            <a:r>
              <a:rPr lang="tr-TR" dirty="0" smtClean="0"/>
              <a:t>ilçesinde bulunan okullardaki yönetici, öğretmen, öğrenci ve veliler için anket uygulaması</a:t>
            </a:r>
          </a:p>
          <a:p>
            <a:pPr>
              <a:buNone/>
            </a:pPr>
            <a:r>
              <a:rPr lang="tr-TR" dirty="0" smtClean="0"/>
              <a:t>yapılması uygun olacaktır.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Dikkat edilmesi gereken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Görüş alma yöntemi hangisi seçilmiş olursa olsun </a:t>
            </a:r>
            <a:r>
              <a:rPr lang="tr-TR" b="1" dirty="0" smtClean="0"/>
              <a:t>temel nokta</a:t>
            </a:r>
            <a:r>
              <a:rPr lang="tr-TR" dirty="0" smtClean="0"/>
              <a:t> kurumun paydaşlarından </a:t>
            </a:r>
            <a:r>
              <a:rPr lang="tr-TR" u="sng" dirty="0" smtClean="0"/>
              <a:t>hangi amaçla görüş almak istediğinin </a:t>
            </a:r>
            <a:r>
              <a:rPr lang="tr-TR" dirty="0" smtClean="0"/>
              <a:t>net olarak ortaya konulması gerekmektedir. </a:t>
            </a:r>
          </a:p>
          <a:p>
            <a:pPr>
              <a:buNone/>
            </a:pPr>
            <a:r>
              <a:rPr lang="tr-TR" dirty="0" smtClean="0"/>
              <a:t>Sonucundan faydalanılamayacak hiçbir soru sorulmamalıdır.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Görüşme/mülakat: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Stewart</a:t>
            </a:r>
            <a:r>
              <a:rPr lang="tr-TR" dirty="0" smtClean="0"/>
              <a:t> ve </a:t>
            </a:r>
            <a:r>
              <a:rPr lang="tr-TR" dirty="0" err="1" smtClean="0"/>
              <a:t>Cash</a:t>
            </a:r>
            <a:r>
              <a:rPr lang="tr-TR" dirty="0" smtClean="0"/>
              <a:t> (1985) görüşmeyi, “önceden belirlenmiş ve ciddi bir amaç için yapılan, soru sorma ve yanıtlama tarzına dayalı karşılıklı ve etkileşimli bir iletişim süreci” </a:t>
            </a:r>
          </a:p>
          <a:p>
            <a:pPr>
              <a:buNone/>
            </a:pPr>
            <a:r>
              <a:rPr lang="tr-TR" dirty="0" smtClean="0"/>
              <a:t>olarak tanımlamıştır (Yıldırım ve Şimşek, 2005).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Görüşme, yapılandırılmış, yarı yapılandırılmış ya da yapılandırılmamış şekilde yapılabilir.</a:t>
            </a:r>
          </a:p>
          <a:p>
            <a:pPr>
              <a:buNone/>
            </a:pPr>
            <a:r>
              <a:rPr lang="tr-TR" dirty="0" smtClean="0"/>
              <a:t>Ancak stratejik plana yansıtılacak olan paydaş analizi kapsamında yapılacak görüşmelerin </a:t>
            </a:r>
            <a:r>
              <a:rPr lang="tr-TR" i="1" dirty="0" smtClean="0"/>
              <a:t>yapılandırılmış ya da yarı yapılandırılmış formlar</a:t>
            </a:r>
            <a:r>
              <a:rPr lang="tr-TR" dirty="0" smtClean="0"/>
              <a:t> aracılığıyla yapılması uygun olacaktır.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tr-TR" dirty="0" smtClean="0"/>
              <a:t>PAYDAŞ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i="1" dirty="0" smtClean="0"/>
              <a:t>‘</a:t>
            </a:r>
            <a:r>
              <a:rPr lang="tr-TR" sz="2800" i="1" dirty="0" smtClean="0"/>
              <a:t>Bir kurumun stratejik geleceğini etkileme, dahil olma ya da değiştirme </a:t>
            </a:r>
            <a:r>
              <a:rPr lang="tr-TR" sz="2800" i="1" u="sng" dirty="0" smtClean="0"/>
              <a:t>gücü olan </a:t>
            </a:r>
            <a:r>
              <a:rPr lang="tr-TR" sz="2800" i="1" dirty="0" smtClean="0"/>
              <a:t>kişi ya da gruplar</a:t>
            </a:r>
            <a:r>
              <a:rPr lang="en-US" sz="2800" i="1" dirty="0" smtClean="0"/>
              <a:t>' (Eden and Ackermann</a:t>
            </a:r>
            <a:r>
              <a:rPr lang="tr-TR" sz="2800" i="1" dirty="0" smtClean="0"/>
              <a:t>, </a:t>
            </a:r>
            <a:r>
              <a:rPr lang="en-US" sz="2800" i="1" dirty="0" smtClean="0"/>
              <a:t>1998).</a:t>
            </a:r>
            <a:endParaRPr lang="tr-TR" sz="2800" i="1" dirty="0"/>
          </a:p>
          <a:p>
            <a:endParaRPr lang="tr-TR" sz="2800" i="1" dirty="0"/>
          </a:p>
          <a:p>
            <a:endParaRPr lang="tr-TR" sz="2800" dirty="0" smtClean="0"/>
          </a:p>
          <a:p>
            <a:pPr algn="just"/>
            <a:r>
              <a:rPr lang="tr-TR" sz="2800" dirty="0" smtClean="0"/>
              <a:t>‘</a:t>
            </a:r>
            <a:r>
              <a:rPr lang="tr-TR" sz="2800" i="1" dirty="0" smtClean="0"/>
              <a:t>Bir kurumdan, stratejiden ya da projeden </a:t>
            </a:r>
            <a:r>
              <a:rPr lang="tr-TR" sz="2800" i="1" u="sng" dirty="0" smtClean="0"/>
              <a:t>etkilenen</a:t>
            </a:r>
            <a:r>
              <a:rPr lang="tr-TR" sz="2800" i="1" dirty="0" smtClean="0"/>
              <a:t> ya da onları </a:t>
            </a:r>
            <a:r>
              <a:rPr lang="tr-TR" sz="2800" i="1" u="sng" dirty="0" smtClean="0"/>
              <a:t>etkileyen</a:t>
            </a:r>
            <a:r>
              <a:rPr lang="tr-TR" sz="2800" i="1" dirty="0" smtClean="0"/>
              <a:t> herhangi biri, paydaştır.’ (</a:t>
            </a:r>
            <a:r>
              <a:rPr lang="tr-TR" sz="2800" i="1" dirty="0" err="1" smtClean="0"/>
              <a:t>Bryson</a:t>
            </a:r>
            <a:r>
              <a:rPr lang="tr-TR" sz="2800" i="1" dirty="0" smtClean="0"/>
              <a:t>, 2004)</a:t>
            </a:r>
          </a:p>
        </p:txBody>
      </p:sp>
      <p:sp>
        <p:nvSpPr>
          <p:cNvPr id="4" name="Aşağı Ok 3"/>
          <p:cNvSpPr/>
          <p:nvPr/>
        </p:nvSpPr>
        <p:spPr>
          <a:xfrm>
            <a:off x="4017172" y="371703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 Protokolü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Kendisini nasıl tanıtacağı</a:t>
            </a:r>
          </a:p>
          <a:p>
            <a:pPr lvl="0"/>
            <a:r>
              <a:rPr lang="tr-TR" dirty="0" smtClean="0"/>
              <a:t>Amacını nasıl açıklayacağı</a:t>
            </a:r>
          </a:p>
          <a:p>
            <a:pPr lvl="0"/>
            <a:r>
              <a:rPr lang="tr-TR" dirty="0" smtClean="0"/>
              <a:t>Kaynak kişiden beklenenlerin neler olduğunun açıklanması </a:t>
            </a:r>
          </a:p>
          <a:p>
            <a:pPr lvl="0"/>
            <a:r>
              <a:rPr lang="tr-TR" dirty="0" smtClean="0"/>
              <a:t>Hangi soruların nasıl ve hangi sırada sorulacağı </a:t>
            </a:r>
          </a:p>
          <a:p>
            <a:pPr lvl="0"/>
            <a:r>
              <a:rPr lang="tr-TR" dirty="0" smtClean="0"/>
              <a:t>Kayıt işleminin nasıl yürütüleceği</a:t>
            </a:r>
          </a:p>
          <a:p>
            <a:pPr lvl="0"/>
            <a:r>
              <a:rPr lang="tr-TR" dirty="0" smtClean="0"/>
              <a:t>Görüşmenin hangi ifadelerle bitirileceği</a:t>
            </a:r>
          </a:p>
          <a:p>
            <a:pPr>
              <a:buNone/>
            </a:pPr>
            <a:r>
              <a:rPr lang="tr-TR" sz="1800" i="1" dirty="0" smtClean="0"/>
              <a:t>Kaynak: </a:t>
            </a:r>
            <a:r>
              <a:rPr lang="tr-TR" sz="1800" i="1" dirty="0" err="1" smtClean="0"/>
              <a:t>Karasar</a:t>
            </a:r>
            <a:r>
              <a:rPr lang="tr-TR" sz="1800" i="1" dirty="0" smtClean="0"/>
              <a:t>, 2004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Çalıştay</a:t>
            </a:r>
            <a:r>
              <a:rPr lang="tr-TR" b="1" dirty="0" smtClean="0"/>
              <a:t>/toplantı: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Grup tekniğidir. Bireylerin ortak bir konu üzerinde çalışmalarını,düşünmelerini ve öğrenmelerini sağlar </a:t>
            </a:r>
          </a:p>
          <a:p>
            <a:r>
              <a:rPr lang="tr-TR" dirty="0" smtClean="0"/>
              <a:t>Uzun bir süre gerektirmez</a:t>
            </a:r>
          </a:p>
          <a:p>
            <a:r>
              <a:rPr lang="tr-TR" dirty="0" smtClean="0"/>
              <a:t>çok kalabalık gruplara uygulanmaz</a:t>
            </a:r>
          </a:p>
          <a:p>
            <a:r>
              <a:rPr lang="tr-TR" dirty="0" smtClean="0"/>
              <a:t>Grup lideri/</a:t>
            </a:r>
            <a:r>
              <a:rPr lang="tr-TR" dirty="0" err="1" smtClean="0"/>
              <a:t>moderatör</a:t>
            </a:r>
            <a:r>
              <a:rPr lang="tr-TR" dirty="0" smtClean="0"/>
              <a:t> seçimi yapılır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Anket Uygulaması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Soruların hazırlanması</a:t>
            </a:r>
          </a:p>
          <a:p>
            <a:r>
              <a:rPr lang="tr-TR" dirty="0" smtClean="0"/>
              <a:t>Deneme (pilot) uygulamasının yapılması</a:t>
            </a:r>
          </a:p>
          <a:p>
            <a:pPr>
              <a:buNone/>
            </a:pPr>
            <a:r>
              <a:rPr lang="tr-TR" dirty="0" smtClean="0"/>
              <a:t>	Soruların, anket düzeninin, ve talimatların sınanması için yapılan ön çalışma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Deneme uygulaması ile ölçülmek istenene ulaşılıp ulaşılamadığı,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Cevaplayıcılara verilen seçeneklerin uygun olup olmadığı,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Soruların herkes tarafından anlaşılır ve açık şekilde hazırlanıp hazırlanmadığı</a:t>
            </a:r>
          </a:p>
          <a:p>
            <a:pPr lvl="1">
              <a:buFont typeface="Wingdings" pitchFamily="2" charset="2"/>
              <a:buChar char="ü"/>
            </a:pPr>
            <a:r>
              <a:rPr lang="tr-TR" dirty="0" smtClean="0"/>
              <a:t>Anket formunda tekrar eden ya da çalışmayan soruların var olup olmadığı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Anket Uygulaması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Nihai formların hazırlanması</a:t>
            </a:r>
          </a:p>
          <a:p>
            <a:r>
              <a:rPr lang="tr-TR" dirty="0" smtClean="0"/>
              <a:t>Uygulama (basılı/ elektronik formlar)</a:t>
            </a:r>
          </a:p>
          <a:p>
            <a:r>
              <a:rPr lang="tr-TR" dirty="0" smtClean="0"/>
              <a:t>Veri girişi, analizi ve raporlama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Amaca uygun olarak elde edilmek istenen sorular yer alır.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4000" b="1" dirty="0" smtClean="0"/>
              <a:t>FORM VE SORU HAZIRLAMA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ve Sorular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Stratejik planlamada kullanılan paydaş anketlerinde uluslararası ve ulusal standartlara bakıldığında,genellikle ortak bazı soru türlerinin öne çıktığı görülmektedir. </a:t>
            </a:r>
          </a:p>
          <a:p>
            <a:pPr>
              <a:buNone/>
            </a:pPr>
            <a:r>
              <a:rPr lang="tr-TR" sz="1800" i="1" dirty="0" smtClean="0"/>
              <a:t>Kaynak: Paydaş Anketleri: Kalkınma Bakanlığı, 2012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Türleri Örnekleri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Kişisel özelliklere ilişkin sorular</a:t>
            </a:r>
          </a:p>
          <a:p>
            <a:r>
              <a:rPr lang="tr-TR" dirty="0" smtClean="0"/>
              <a:t>Kurumsal Özelliklere İlişkin Sorular</a:t>
            </a:r>
          </a:p>
          <a:p>
            <a:r>
              <a:rPr lang="tr-TR" dirty="0" smtClean="0"/>
              <a:t>Tanınırlık ve Algılama Soruları</a:t>
            </a:r>
          </a:p>
          <a:p>
            <a:r>
              <a:rPr lang="tr-TR" dirty="0" smtClean="0"/>
              <a:t>Hizmete Özel Sorular</a:t>
            </a:r>
          </a:p>
          <a:p>
            <a:r>
              <a:rPr lang="tr-TR" dirty="0" smtClean="0"/>
              <a:t>Organizasyon Yapısına Özel Sorular</a:t>
            </a:r>
          </a:p>
          <a:p>
            <a:r>
              <a:rPr lang="tr-TR" dirty="0" smtClean="0"/>
              <a:t>İş birliği ve Eşgüdüm Soruları</a:t>
            </a:r>
          </a:p>
          <a:p>
            <a:r>
              <a:rPr lang="tr-TR" dirty="0" smtClean="0"/>
              <a:t>Beklenti Tespit Soruları</a:t>
            </a:r>
          </a:p>
          <a:p>
            <a:r>
              <a:rPr lang="tr-TR" dirty="0" smtClean="0"/>
              <a:t>Öneri Tespit Soruları</a:t>
            </a:r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00820"/>
              </p:ext>
            </p:extLst>
          </p:nvPr>
        </p:nvGraphicFramePr>
        <p:xfrm>
          <a:off x="-2382838" y="138113"/>
          <a:ext cx="26241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Belge" r:id="rId4" imgW="5746651" imgH="8898970" progId="Word.Document.12">
                  <p:embed/>
                </p:oleObj>
              </mc:Choice>
              <mc:Fallback>
                <p:oleObj name="Belge" r:id="rId4" imgW="5746651" imgH="88989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382838" y="138113"/>
                        <a:ext cx="2624138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 Formatı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1. Derecelendirme (ölçekler)</a:t>
            </a:r>
          </a:p>
          <a:p>
            <a:pPr>
              <a:buNone/>
            </a:pPr>
            <a:r>
              <a:rPr lang="tr-TR" dirty="0" smtClean="0"/>
              <a:t>2. Sıralama soruları</a:t>
            </a:r>
          </a:p>
          <a:p>
            <a:pPr>
              <a:buNone/>
            </a:pPr>
            <a:r>
              <a:rPr lang="tr-TR" dirty="0" smtClean="0"/>
              <a:t>3. Çoktan seçmeli sorular </a:t>
            </a:r>
          </a:p>
          <a:p>
            <a:pPr>
              <a:buNone/>
            </a:pPr>
            <a:r>
              <a:rPr lang="tr-TR" dirty="0" smtClean="0"/>
              <a:t>4. Evet/Hayır soruları </a:t>
            </a:r>
          </a:p>
          <a:p>
            <a:pPr>
              <a:buNone/>
            </a:pPr>
            <a:r>
              <a:rPr lang="tr-TR" dirty="0" smtClean="0"/>
              <a:t>5. Açık uçlu sorular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Soru türleri, soru ile elde edilmek istenen bilginin niteliğine göre belirlenmelidir.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Bir form içerisinde birden fazla türde soru kullanılabilir.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43948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Dikkat edilmesi gereken noktalar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1643050"/>
            <a:ext cx="6777317" cy="41895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Soru, ne tür bilgi istendiğini açıkça belirler. </a:t>
            </a:r>
            <a:r>
              <a:rPr lang="tr-TR" dirty="0"/>
              <a:t>H</a:t>
            </a:r>
            <a:r>
              <a:rPr lang="tr-TR" dirty="0" smtClean="0"/>
              <a:t>erkes tarafından kolayca anlaşılır nitelikte olmalıdır. </a:t>
            </a:r>
          </a:p>
          <a:p>
            <a:pPr lvl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“Milli eğitim politikasını nasıl buluyorsunuz? X! </a:t>
            </a:r>
          </a:p>
          <a:p>
            <a:pPr lvl="0"/>
            <a:r>
              <a:rPr lang="tr-TR" dirty="0" smtClean="0"/>
              <a:t>Sorular yansız olmalı; cevaplayıcıyı belli cevaplara yöneltecek sorulardan kaçınılmalıdır. </a:t>
            </a:r>
          </a:p>
          <a:p>
            <a:pPr lvl="0">
              <a:buNone/>
            </a:pPr>
            <a:r>
              <a:rPr lang="tr-TR" dirty="0" smtClean="0"/>
              <a:t>Örneğin, </a:t>
            </a:r>
            <a:r>
              <a:rPr lang="tr-TR" i="1" dirty="0" smtClean="0">
                <a:solidFill>
                  <a:srgbClr val="FF0000"/>
                </a:solidFill>
              </a:rPr>
              <a:t>belli bir konuda “… öyle düşünmüyorsunuz, değil mi?” X!</a:t>
            </a:r>
          </a:p>
          <a:p>
            <a:pPr lvl="0"/>
            <a:r>
              <a:rPr lang="tr-TR" dirty="0" smtClean="0"/>
              <a:t>Soru, tek amaçlı olmalıdır. Örneğin, üst düzey bir yönetici aynı zamanda bir veli olabilir. </a:t>
            </a:r>
          </a:p>
          <a:p>
            <a:pPr lvl="0"/>
            <a:r>
              <a:rPr lang="tr-TR" dirty="0" smtClean="0"/>
              <a:t>Sorular cevaplayıcının ilgisi ve bilgisi dâhilinde hazırlanmalıdır. Kişileri bilmediği konularda zorlamak verimsiz bir sonuca yol açacaktır.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4000" b="1" dirty="0" smtClean="0"/>
              <a:t>Veri Girişi, Analizi ve Raporlama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tr-TR" dirty="0" smtClean="0"/>
              <a:t>PAYDAŞ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700808"/>
            <a:ext cx="6777317" cy="3508977"/>
          </a:xfrm>
        </p:spPr>
        <p:txBody>
          <a:bodyPr/>
          <a:lstStyle/>
          <a:p>
            <a:pPr marL="0" indent="0" algn="just">
              <a:buNone/>
            </a:pPr>
            <a:r>
              <a:rPr lang="tr-TR" i="1" dirty="0" smtClean="0"/>
              <a:t>‘Kuruluşun ürün ve hizmetleri ile ilgisi olan, kuruluştan doğrudan veya dolaylı, olumlu ya da olumsuz yönde etkilenen veya kuruluşu etkileyen kişi, grup veya kurumlardır.’</a:t>
            </a:r>
          </a:p>
          <a:p>
            <a:r>
              <a:rPr lang="tr-TR" dirty="0" smtClean="0"/>
              <a:t>İç Paydaş</a:t>
            </a:r>
          </a:p>
          <a:p>
            <a:r>
              <a:rPr lang="tr-TR" dirty="0" smtClean="0"/>
              <a:t>Dış Paydaş</a:t>
            </a:r>
          </a:p>
          <a:p>
            <a:pPr marL="68580" indent="0">
              <a:buNone/>
            </a:pPr>
            <a:r>
              <a:rPr lang="tr-TR" dirty="0" smtClean="0"/>
              <a:t>(Hizmet alanlar)</a:t>
            </a:r>
          </a:p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563888" y="3068960"/>
          <a:ext cx="4464496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71848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Temel Adımlar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4855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Veri Girişi-</a:t>
            </a:r>
            <a:r>
              <a:rPr lang="tr-TR" dirty="0" smtClean="0">
                <a:solidFill>
                  <a:srgbClr val="FF0000"/>
                </a:solidFill>
              </a:rPr>
              <a:t>Kodlama</a:t>
            </a:r>
          </a:p>
          <a:p>
            <a:r>
              <a:rPr lang="tr-TR" dirty="0" smtClean="0"/>
              <a:t>Veri Analizi</a:t>
            </a:r>
          </a:p>
          <a:p>
            <a:pPr>
              <a:buNone/>
            </a:pPr>
            <a:r>
              <a:rPr lang="tr-TR" dirty="0" smtClean="0"/>
              <a:t>!Analizlerde kullanılacak teknikler mutlaka soru tipi, analizin amacı ve kullanılan verilere bağlı olarak seçilmelidir.!</a:t>
            </a:r>
          </a:p>
          <a:p>
            <a:pPr>
              <a:buNone/>
            </a:pPr>
            <a:r>
              <a:rPr lang="tr-TR" dirty="0" smtClean="0"/>
              <a:t>Kurgu önceden hazırlanmalıdır!</a:t>
            </a:r>
          </a:p>
          <a:p>
            <a:r>
              <a:rPr lang="tr-TR" dirty="0" smtClean="0"/>
              <a:t>Raporlama</a:t>
            </a:r>
          </a:p>
          <a:p>
            <a:pPr>
              <a:buNone/>
            </a:pPr>
            <a:r>
              <a:rPr lang="tr-TR" dirty="0" smtClean="0"/>
              <a:t>Söz konusu çalışmalar katılımcılık esasına göre yapıldığından hazırlanan rapor/raporların paydaşlarla paylaşılması da önem arz etmektedir.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Paydaş Görüşleri Analizi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</a:p>
          <a:p>
            <a:r>
              <a:rPr lang="tr-TR" dirty="0" smtClean="0"/>
              <a:t>Kurgu</a:t>
            </a:r>
          </a:p>
          <a:p>
            <a:r>
              <a:rPr lang="tr-TR" dirty="0" smtClean="0"/>
              <a:t>Verinin türü</a:t>
            </a:r>
          </a:p>
          <a:p>
            <a:r>
              <a:rPr lang="tr-TR" dirty="0" smtClean="0"/>
              <a:t>İstenilen sonuç</a:t>
            </a:r>
          </a:p>
          <a:p>
            <a:r>
              <a:rPr lang="tr-TR" dirty="0" smtClean="0"/>
              <a:t>Analiz yöntemi</a:t>
            </a:r>
          </a:p>
          <a:p>
            <a:r>
              <a:rPr lang="tr-TR" dirty="0" smtClean="0"/>
              <a:t>Rapor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r>
              <a:rPr lang="tr-TR" sz="4000" b="1" dirty="0" smtClean="0"/>
              <a:t>Stratejik Planda Yeri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Paydaş Analizi Bölümü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tanım</a:t>
            </a:r>
          </a:p>
          <a:p>
            <a:r>
              <a:rPr lang="tr-TR" dirty="0" smtClean="0"/>
              <a:t>Hazırlık çalışmaları</a:t>
            </a:r>
          </a:p>
          <a:p>
            <a:r>
              <a:rPr lang="tr-TR" dirty="0" smtClean="0"/>
              <a:t>Paydaş belirleme, </a:t>
            </a:r>
            <a:r>
              <a:rPr lang="tr-TR" dirty="0" err="1" smtClean="0"/>
              <a:t>önceliklendirme</a:t>
            </a:r>
            <a:r>
              <a:rPr lang="tr-TR" dirty="0" smtClean="0"/>
              <a:t> ve değerlendirme süreci</a:t>
            </a:r>
          </a:p>
          <a:p>
            <a:r>
              <a:rPr lang="tr-TR" dirty="0" smtClean="0"/>
              <a:t>Evren-örneklem</a:t>
            </a:r>
          </a:p>
          <a:p>
            <a:r>
              <a:rPr lang="tr-TR" dirty="0" smtClean="0"/>
              <a:t>Görüş alma yöntem ve araçları</a:t>
            </a:r>
          </a:p>
          <a:p>
            <a:r>
              <a:rPr lang="tr-TR" dirty="0" smtClean="0"/>
              <a:t>Değerlendirme-Sonuçlar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Kullanım alanları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Paydaş analizi sonuçları temel olarak kurum içi ve dışı </a:t>
            </a:r>
            <a:r>
              <a:rPr lang="tr-TR" dirty="0"/>
              <a:t>analiz </a:t>
            </a:r>
            <a:r>
              <a:rPr lang="tr-TR" dirty="0" smtClean="0"/>
              <a:t>(SWOT analizi </a:t>
            </a:r>
            <a:r>
              <a:rPr lang="tr-TR" dirty="0" err="1" smtClean="0"/>
              <a:t>vb</a:t>
            </a:r>
            <a:r>
              <a:rPr lang="tr-TR" dirty="0" smtClean="0"/>
              <a:t>) bölümünde yer almakla birlikte</a:t>
            </a:r>
          </a:p>
          <a:p>
            <a:r>
              <a:rPr lang="tr-TR" dirty="0" smtClean="0"/>
              <a:t>Gelişim alanları</a:t>
            </a:r>
          </a:p>
          <a:p>
            <a:r>
              <a:rPr lang="tr-TR" dirty="0" smtClean="0"/>
              <a:t>Stratejik amaç ve hedeflerin düzenlenmesi</a:t>
            </a:r>
          </a:p>
          <a:p>
            <a:r>
              <a:rPr lang="tr-TR" dirty="0" smtClean="0"/>
              <a:t>Stratejilerin belirlenmesi</a:t>
            </a:r>
          </a:p>
          <a:p>
            <a:r>
              <a:rPr lang="tr-TR" dirty="0" smtClean="0"/>
              <a:t>Faaliyetlerin şekillendirilmesi</a:t>
            </a:r>
          </a:p>
          <a:p>
            <a:r>
              <a:rPr lang="tr-TR" dirty="0" smtClean="0"/>
              <a:t>İzleme değerlendirme süreci</a:t>
            </a:r>
          </a:p>
          <a:p>
            <a:pPr marL="0" indent="0">
              <a:buNone/>
            </a:pPr>
            <a:r>
              <a:rPr lang="tr-TR" dirty="0" smtClean="0"/>
              <a:t>İçerisinde yer almalıdır.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69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Bakanlığımız Paydaş Analizi Çalışması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dirty="0"/>
              <a:t>İç paydaş anketine toplamda 38.056 Bakanlığımız personeli katılım sağlamıştır. Söz konusu grubun %6’sı merkez, %94’ü ise taşra teşkilatı çalışanlarıdır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r>
              <a:rPr lang="tr-TR" dirty="0"/>
              <a:t>Dış paydaş anketine toplamda 33.372 kişi katılım sağlamıştır. Söz konusu grubun yaklaşık %44’ü kadın; %56’sı ise erkektir. </a:t>
            </a: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319689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GİRİŞ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1. GENEL BİLGİ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2. ANALİZ HAZIRLIK ÇALIŞMALARI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BÖLÜM 1- İÇ PAYDAŞ ANALİZİ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KATILIMCI PROFİLİ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ANALİZ SONUÇLARI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1. OKUL DEĞERLENDİRMESİ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A. Öncelik Verilmesi Gerektiği Düşünülen Okul Türleri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B. En Temel Problemlere Sahip Olduğu Düşünülen Okul Türleri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2. KURUM BAŞARI DEĞERLENDİRMESİ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2"/>
              </a:rPr>
              <a:t>A. Bakanlık Değerlendirmesi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3"/>
              </a:rPr>
              <a:t>B.  Birim Değerlendirmesi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4"/>
              </a:rPr>
              <a:t>3. KURUMA İLİŞKİN ALGI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5"/>
              </a:rPr>
              <a:t>A. Temel değerler/özellikler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6"/>
              </a:rPr>
              <a:t>B. Kurum içi faktörler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7"/>
              </a:rPr>
              <a:t>C. Çalışan Memnuniyeti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8"/>
              </a:rPr>
              <a:t>4. SON 5 YILDA GERÇEKLEŞEN ÇALIŞMALARIN DEĞERLENDİRİLMESİ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9"/>
              </a:rPr>
              <a:t>A. En Başarılı Çalışmalar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0"/>
              </a:rPr>
              <a:t>B. Yetersiz Kalındığı Düşünülen Çalışmalar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1"/>
              </a:rPr>
              <a:t>C. Gelecek 5 yılda Öncelik Verilmesi Gerektiği Düşünülen Çalışmalar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2"/>
              </a:rPr>
              <a:t>BÖLÜM 2-DIŞ PAYDAŞ ANALİZİ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3"/>
              </a:rPr>
              <a:t>KATILIMCI PROFİLİ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4"/>
              </a:rPr>
              <a:t>ANALİZ SONUÇLARI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5"/>
              </a:rPr>
              <a:t>1. OKUL DEĞERLENDİRMESİ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6"/>
              </a:rPr>
              <a:t>A. Öncelik Verilmesi Gerektiği Düşünülen Okul Türleri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7"/>
              </a:rPr>
              <a:t>B. En Temel Problemlere Sahip Olduğu Düşünülen Okul Türleri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8"/>
              </a:rPr>
              <a:t>2. KURUM BAŞARI DEĞERLENDİRMESİ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9"/>
              </a:rPr>
              <a:t>A. Bakanlık Değerlendirmesi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0"/>
              </a:rPr>
              <a:t>B.  Birim Değerlendirmesi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1"/>
              </a:rPr>
              <a:t>3. KURUMA İLİŞKİN ALGI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2"/>
              </a:rPr>
              <a:t>A. Temel değerler/özellikler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3"/>
              </a:rPr>
              <a:t>B. Bilgiye Erişim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4"/>
              </a:rPr>
              <a:t>C. Etki-Önem Değerlendirmesi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5"/>
              </a:rPr>
              <a:t>4. SON 5 YILDA GERÇEKLEŞEN ÇALIŞMALARIN DEĞERLENDİRİLMESİ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6"/>
              </a:rPr>
              <a:t>A. En Başarılı Çalışmalar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7"/>
              </a:rPr>
              <a:t>B. Yetersiz Kalındığı Düşünülen Çalışmalar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3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8"/>
              </a:rPr>
              <a:t>C. Gelecek 5 yılda Öncelik Verilmesi Gerektiği Düşünülen Çalışmalar</a:t>
            </a:r>
            <a:r>
              <a:rPr kumimoji="0" lang="tr-T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 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tr-TR" dirty="0"/>
          </a:p>
        </p:txBody>
      </p:sp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val="3688389463"/>
              </p:ext>
            </p:extLst>
          </p:nvPr>
        </p:nvGraphicFramePr>
        <p:xfrm>
          <a:off x="1475656" y="2132856"/>
          <a:ext cx="60486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Bölgeler bazında okul türlerinin </a:t>
            </a:r>
            <a:r>
              <a:rPr lang="tr-TR" sz="2400" b="1" dirty="0" err="1"/>
              <a:t>önceliklendirilme</a:t>
            </a:r>
            <a:r>
              <a:rPr lang="tr-TR" sz="2400" b="1" dirty="0"/>
              <a:t> yüzdeleri</a:t>
            </a:r>
            <a:endParaRPr lang="tr-TR" sz="2400" dirty="0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2137488269"/>
              </p:ext>
            </p:extLst>
          </p:nvPr>
        </p:nvGraphicFramePr>
        <p:xfrm>
          <a:off x="971600" y="2204864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9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027664"/>
            <a:ext cx="6808602" cy="529128"/>
          </a:xfrm>
        </p:spPr>
        <p:txBody>
          <a:bodyPr>
            <a:noAutofit/>
          </a:bodyPr>
          <a:lstStyle/>
          <a:p>
            <a:r>
              <a:rPr lang="tr-TR" sz="2400" b="1" dirty="0"/>
              <a:t>Bölgeler bazında okul türlerinin problemli görülme yüzdeleri</a:t>
            </a:r>
            <a:endParaRPr lang="tr-TR" sz="2400" dirty="0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1691578337"/>
              </p:ext>
            </p:extLst>
          </p:nvPr>
        </p:nvGraphicFramePr>
        <p:xfrm>
          <a:off x="1043608" y="1665287"/>
          <a:ext cx="7488832" cy="363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115616" y="530120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Marmara </a:t>
            </a:r>
            <a:r>
              <a:rPr lang="tr-TR" dirty="0"/>
              <a:t>bölgesi için ortaokullar ve liseler; Karadeniz, Ege ve İç Anadolu Bölgeleri için meslek liseleri; Doğu Anadolu Bölgesi için ilkokullar; Akdeniz ve Güneydoğu Anadolu Bölgeleri için ise </a:t>
            </a:r>
            <a:r>
              <a:rPr lang="tr-TR" dirty="0" smtClean="0"/>
              <a:t>liseler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2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NEDEN?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Tespit </a:t>
            </a:r>
          </a:p>
          <a:p>
            <a:r>
              <a:rPr lang="tr-TR" dirty="0" smtClean="0"/>
              <a:t>Tedbir (tehdit, sınırlılık, çelişki)</a:t>
            </a:r>
          </a:p>
          <a:p>
            <a:r>
              <a:rPr lang="tr-TR" dirty="0" smtClean="0"/>
              <a:t>Gelişim (imkanlar, işbirlikleri)</a:t>
            </a:r>
          </a:p>
          <a:p>
            <a:r>
              <a:rPr lang="tr-TR" dirty="0" smtClean="0"/>
              <a:t>Sürece katkı</a:t>
            </a:r>
          </a:p>
          <a:p>
            <a:r>
              <a:rPr lang="tr-TR" dirty="0" smtClean="0"/>
              <a:t>Sahiplenme</a:t>
            </a:r>
          </a:p>
          <a:p>
            <a:r>
              <a:rPr lang="tr-TR" dirty="0" smtClean="0"/>
              <a:t>Sürdürülebilirlik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b="1" dirty="0"/>
              <a:t>C. Gelecek 5 yılda Öncelik Verilmesi Gerektiği Düşünülen Çalışmalar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881139" y="1916832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Katılımcıların </a:t>
            </a:r>
            <a:r>
              <a:rPr lang="tr-TR" dirty="0"/>
              <a:t>belirledikleri temel başlıklar aşağıda verilmiştir.</a:t>
            </a:r>
          </a:p>
          <a:p>
            <a:endParaRPr lang="tr-TR" dirty="0" smtClean="0"/>
          </a:p>
          <a:p>
            <a:r>
              <a:rPr lang="tr-TR" dirty="0" smtClean="0"/>
              <a:t>Paydaşların </a:t>
            </a:r>
            <a:r>
              <a:rPr lang="tr-TR" dirty="0"/>
              <a:t>yaklaşık %72’si;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Müfredat çalışmaları (yaklaşık %13)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Temel eğitim (ilkokul ve ortaokul) (yaklaşık %13)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Eğitim-öğretim kalitesi (yaklaşık %11)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Liselere giriş sınav sistemi (yaklaşık %8)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Sosyal faaliyetler (yaklaşık %6)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Teknoloji kullanımı (yaklaşık %6)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Meslek liseleri (yaklaşık %5)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Mali haklar (yaklaşık %4)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Yeni derslik/bina/okul yapımı (yaklaşık %3)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tr-TR" dirty="0"/>
              <a:t>Hizmet içi eğitim (yaklaşık %3)</a:t>
            </a:r>
          </a:p>
        </p:txBody>
      </p:sp>
    </p:spTree>
    <p:extLst>
      <p:ext uri="{BB962C8B-B14F-4D97-AF65-F5344CB8AC3E}">
        <p14:creationId xmlns:p14="http://schemas.microsoft.com/office/powerpoint/2010/main" val="1571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Dış paydaş başarı değerlendirmesi</a:t>
            </a:r>
            <a:endParaRPr lang="tr-TR" sz="2800" b="1" dirty="0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1615754535"/>
              </p:ext>
            </p:extLst>
          </p:nvPr>
        </p:nvGraphicFramePr>
        <p:xfrm>
          <a:off x="1187624" y="1988840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Dış paydaş görüşleri</a:t>
            </a:r>
            <a:endParaRPr lang="tr-TR" dirty="0"/>
          </a:p>
        </p:txBody>
      </p:sp>
      <p:graphicFrame>
        <p:nvGraphicFramePr>
          <p:cNvPr id="3" name="Grafik 2"/>
          <p:cNvGraphicFramePr/>
          <p:nvPr>
            <p:extLst>
              <p:ext uri="{D42A27DB-BD31-4B8C-83A1-F6EECF244321}">
                <p14:modId xmlns:p14="http://schemas.microsoft.com/office/powerpoint/2010/main" val="2514305147"/>
              </p:ext>
            </p:extLst>
          </p:nvPr>
        </p:nvGraphicFramePr>
        <p:xfrm>
          <a:off x="1043608" y="1700808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Bilgiye erişim</a:t>
            </a:r>
            <a:endParaRPr lang="tr-TR" sz="28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2655"/>
              </p:ext>
            </p:extLst>
          </p:nvPr>
        </p:nvGraphicFramePr>
        <p:xfrm>
          <a:off x="899592" y="1700808"/>
          <a:ext cx="6984776" cy="4558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1656184"/>
                <a:gridCol w="1872208"/>
              </a:tblGrid>
              <a:tr h="526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Erişim yolu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Frekans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Yüzde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ctr"/>
                </a:tc>
              </a:tr>
              <a:tr h="52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Yazılı medya (gazete, dergi vb.)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10265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31%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52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Televizyon ve Radyo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15392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46%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52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Sosyal Ağlar, diğer internet siteleri vb.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14860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45%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35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Bakanlık resmi internet sitesi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8639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35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Etkinliklerimiz / Projelerimiz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3449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35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Yazışmalar / Resmi evraklar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4655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14%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  <a:tr h="350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Diğer 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2661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6" marR="4044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tr-TR" b="1" dirty="0" smtClean="0"/>
              <a:t>Kurum içi ve çevre analizi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1043608" y="2132856"/>
            <a:ext cx="684076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defRPr/>
            </a:pPr>
            <a:r>
              <a:rPr lang="tr-TR" dirty="0"/>
              <a:t>Stratejik planlamanın en önemli unsurlarından biri olan kurum içi ve çevre analizi bölümü; </a:t>
            </a:r>
          </a:p>
          <a:p>
            <a:pPr marL="457200" indent="-457200" algn="just">
              <a:defRPr/>
            </a:pPr>
            <a:r>
              <a:rPr lang="tr-TR" dirty="0"/>
              <a:t>Kurumun kendi örgütsel durumunun yanı sıra dışarıdaki yapıyı da analiz ettiği bölümdür.</a:t>
            </a:r>
          </a:p>
          <a:p>
            <a:pPr marL="457200" indent="-457200" algn="just">
              <a:defRPr/>
            </a:pPr>
            <a:r>
              <a:rPr lang="tr-TR" dirty="0">
                <a:solidFill>
                  <a:schemeClr val="accent1"/>
                </a:solidFill>
              </a:rPr>
              <a:t>Kurum İçi ve Çevre analizi olarak ikiye ayrılır</a:t>
            </a:r>
            <a:r>
              <a:rPr lang="tr-TR" dirty="0" smtClean="0">
                <a:solidFill>
                  <a:schemeClr val="accent1"/>
                </a:solidFill>
              </a:rPr>
              <a:t>.</a:t>
            </a:r>
          </a:p>
          <a:p>
            <a:pPr marL="457200" indent="-457200" algn="just">
              <a:defRPr/>
            </a:pPr>
            <a:endParaRPr lang="tr-T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just">
              <a:defRPr/>
            </a:pPr>
            <a:r>
              <a:rPr lang="tr-TR" dirty="0" smtClean="0"/>
              <a:t>Kuruluş </a:t>
            </a:r>
            <a:r>
              <a:rPr lang="tr-TR" dirty="0"/>
              <a:t>içi analiz ve çevre analizinde kullanılacak temel yöntemlerden birisi GZFT (SWOT) analizidir.</a:t>
            </a:r>
          </a:p>
          <a:p>
            <a:pPr marL="457200" indent="-457200" algn="just">
              <a:defRPr/>
            </a:pPr>
            <a:endParaRPr lang="tr-TR" sz="800" dirty="0"/>
          </a:p>
          <a:p>
            <a:pPr marL="457200" indent="-457200" algn="just">
              <a:defRPr/>
            </a:pPr>
            <a:r>
              <a:rPr lang="tr-TR" dirty="0"/>
              <a:t>GZFT analizi</a:t>
            </a:r>
            <a:r>
              <a:rPr lang="tr-TR" dirty="0">
                <a:solidFill>
                  <a:schemeClr val="bg2"/>
                </a:solidFill>
              </a:rPr>
              <a:t>, </a:t>
            </a:r>
            <a:r>
              <a:rPr lang="tr-TR" dirty="0">
                <a:solidFill>
                  <a:srgbClr val="8F2168"/>
                </a:solidFill>
              </a:rPr>
              <a:t>kuruluşun kendisinin</a:t>
            </a:r>
            <a:r>
              <a:rPr lang="tr-TR" dirty="0">
                <a:solidFill>
                  <a:schemeClr val="bg2"/>
                </a:solidFill>
              </a:rPr>
              <a:t> </a:t>
            </a:r>
            <a:r>
              <a:rPr lang="tr-TR" dirty="0"/>
              <a:t>ve </a:t>
            </a:r>
            <a:r>
              <a:rPr lang="tr-TR" dirty="0">
                <a:solidFill>
                  <a:schemeClr val="accent1"/>
                </a:solidFill>
              </a:rPr>
              <a:t>kuruluşu etkileyen koşulların</a:t>
            </a:r>
            <a:r>
              <a:rPr lang="tr-TR" dirty="0">
                <a:solidFill>
                  <a:schemeClr val="bg2"/>
                </a:solidFill>
              </a:rPr>
              <a:t> </a:t>
            </a:r>
            <a:r>
              <a:rPr lang="tr-TR" dirty="0"/>
              <a:t>sistemli olarak incelenmesidir.</a:t>
            </a:r>
          </a:p>
          <a:p>
            <a:pPr marL="457200" indent="-457200" algn="just">
              <a:defRPr/>
            </a:pPr>
            <a:endParaRPr lang="tr-TR" sz="800" dirty="0">
              <a:solidFill>
                <a:schemeClr val="bg2"/>
              </a:solidFill>
            </a:endParaRPr>
          </a:p>
          <a:p>
            <a:pPr marL="457200" indent="-457200" algn="just">
              <a:defRPr/>
            </a:pPr>
            <a:r>
              <a:rPr lang="tr-TR" dirty="0">
                <a:solidFill>
                  <a:srgbClr val="8F2168"/>
                </a:solidFill>
              </a:rPr>
              <a:t>GZ kuruluş içi analiz kısmını,</a:t>
            </a:r>
          </a:p>
          <a:p>
            <a:pPr marL="457200" indent="-457200" algn="just">
              <a:defRPr/>
            </a:pPr>
            <a:r>
              <a:rPr lang="tr-TR" dirty="0">
                <a:solidFill>
                  <a:schemeClr val="accent1"/>
                </a:solidFill>
              </a:rPr>
              <a:t>FT ise çevre analizi kısımlarını oluşturur.</a:t>
            </a:r>
          </a:p>
          <a:p>
            <a:pPr marL="457200" indent="-457200" algn="just">
              <a:defRPr/>
            </a:pPr>
            <a:endParaRPr lang="tr-T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tr-TR" b="1" dirty="0" smtClean="0"/>
              <a:t>Kurum içi analizi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tr-TR" b="1" dirty="0">
                <a:solidFill>
                  <a:srgbClr val="FF0000"/>
                </a:solidFill>
                <a:cs typeface="Arial" charset="0"/>
              </a:rPr>
              <a:t>1- Beşeri Kaynaklar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Kuruluş personelinin sayısı ve dağılımı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Personelin eğitim düzeyi, yetkinliği ve deneyimi</a:t>
            </a:r>
          </a:p>
          <a:p>
            <a:pPr marL="68580" indent="0">
              <a:lnSpc>
                <a:spcPct val="90000"/>
              </a:lnSpc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2- Teknolojik Yapı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Kuruluşun teknolojik alt yapısı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Teknolojiyi kullanma düzeyi</a:t>
            </a:r>
          </a:p>
          <a:p>
            <a:pPr marL="68580" indent="0">
              <a:lnSpc>
                <a:spcPct val="90000"/>
              </a:lnSpc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3- Mali Durum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Mali kaynaklar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Bütçe büyüklüğü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Kuruluşun araç, bina envanteri ve diğer varlıkları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893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10000"/>
          </a:bodyPr>
          <a:lstStyle/>
          <a:p>
            <a:pPr marL="68580" indent="0">
              <a:lnSpc>
                <a:spcPct val="90000"/>
              </a:lnSpc>
              <a:buNone/>
              <a:defRPr/>
            </a:pPr>
            <a:r>
              <a:rPr lang="tr-TR" b="1" dirty="0">
                <a:solidFill>
                  <a:srgbClr val="FF0000"/>
                </a:solidFill>
                <a:cs typeface="Arial" charset="0"/>
              </a:rPr>
              <a:t>4- Kuruluşun Yapısı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Örgüt yapısı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Birimler ve yetki çakışmaları,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Kuruluş yapısında ve görev alanındaki önemli değişimler,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Kuruluş yapısında ve görev alanında yapılması düşünülen önemli değişiklikler,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  <a:cs typeface="Arial" charset="0"/>
              </a:rPr>
              <a:t>İzleme ve değerlendirme sistemi</a:t>
            </a:r>
          </a:p>
          <a:p>
            <a:pPr marL="68580" indent="0">
              <a:lnSpc>
                <a:spcPct val="90000"/>
              </a:lnSpc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5- Kurum Kültürü</a:t>
            </a:r>
          </a:p>
          <a:p>
            <a:pPr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İletişim süreçleri</a:t>
            </a:r>
          </a:p>
          <a:p>
            <a:pPr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Karar alma süreçleri</a:t>
            </a:r>
          </a:p>
          <a:p>
            <a:pPr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1" dirty="0">
                <a:solidFill>
                  <a:srgbClr val="080808"/>
                </a:solidFill>
              </a:rPr>
              <a:t>Gelenekler ve değerler</a:t>
            </a:r>
            <a:endParaRPr lang="tr-TR" b="1" dirty="0">
              <a:solidFill>
                <a:srgbClr val="080808"/>
              </a:solidFill>
              <a:cs typeface="Arial" charset="0"/>
            </a:endParaRP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680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/>
          <a:lstStyle/>
          <a:p>
            <a:r>
              <a:rPr lang="tr-TR" b="1" dirty="0" smtClean="0"/>
              <a:t>Çevre Analizi (PESTLE)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tr-TR" dirty="0" smtClean="0"/>
              <a:t>Kuruluşun kontrolü dışındaki koşulların ve eğilimlerin incelenerek, kuruluş için kritik olan fırsat ve tehditlerin belirlenmesidir. </a:t>
            </a:r>
            <a:r>
              <a:rPr lang="tr-TR" sz="1400" i="1" dirty="0" smtClean="0"/>
              <a:t>(SP Kılavuz, DPT)</a:t>
            </a:r>
          </a:p>
          <a:p>
            <a:pPr marL="68580" indent="0">
              <a:buNone/>
            </a:pPr>
            <a:r>
              <a:rPr lang="tr-TR" dirty="0" smtClean="0"/>
              <a:t>Genellikle SWOT analizinin bir parçası olarak kullanılan bir analiz aracıdır.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7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PESTLE Unsurları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P</a:t>
            </a:r>
            <a:r>
              <a:rPr lang="tr-TR" dirty="0" err="1" smtClean="0"/>
              <a:t>olitical</a:t>
            </a:r>
            <a:r>
              <a:rPr lang="tr-TR" dirty="0" smtClean="0"/>
              <a:t> – Politik</a:t>
            </a:r>
          </a:p>
          <a:p>
            <a:r>
              <a:rPr lang="tr-TR" b="1" dirty="0" err="1" smtClean="0"/>
              <a:t>E</a:t>
            </a:r>
            <a:r>
              <a:rPr lang="tr-TR" dirty="0" err="1" smtClean="0"/>
              <a:t>conomic</a:t>
            </a:r>
            <a:r>
              <a:rPr lang="tr-TR" dirty="0" smtClean="0"/>
              <a:t>- Ekonomik</a:t>
            </a:r>
          </a:p>
          <a:p>
            <a:r>
              <a:rPr lang="tr-TR" b="1" dirty="0" err="1" smtClean="0"/>
              <a:t>S</a:t>
            </a:r>
            <a:r>
              <a:rPr lang="tr-TR" dirty="0" err="1" smtClean="0"/>
              <a:t>ociological</a:t>
            </a:r>
            <a:r>
              <a:rPr lang="tr-TR" dirty="0" smtClean="0"/>
              <a:t>-Sosyolojik</a:t>
            </a:r>
          </a:p>
          <a:p>
            <a:r>
              <a:rPr lang="tr-TR" b="1" dirty="0" err="1" smtClean="0"/>
              <a:t>T</a:t>
            </a:r>
            <a:r>
              <a:rPr lang="tr-TR" dirty="0" err="1" smtClean="0"/>
              <a:t>echnological</a:t>
            </a:r>
            <a:r>
              <a:rPr lang="tr-TR" dirty="0" smtClean="0"/>
              <a:t>-Teknolojik</a:t>
            </a:r>
          </a:p>
          <a:p>
            <a:r>
              <a:rPr lang="tr-TR" b="1" dirty="0" smtClean="0"/>
              <a:t>L</a:t>
            </a:r>
            <a:r>
              <a:rPr lang="tr-TR" dirty="0" smtClean="0"/>
              <a:t>egal-Yasal</a:t>
            </a:r>
          </a:p>
          <a:p>
            <a:r>
              <a:rPr lang="tr-TR" b="1" dirty="0" err="1" smtClean="0"/>
              <a:t>E</a:t>
            </a:r>
            <a:r>
              <a:rPr lang="tr-TR" dirty="0" err="1" smtClean="0"/>
              <a:t>nvironmental</a:t>
            </a:r>
            <a:r>
              <a:rPr lang="tr-TR" dirty="0" smtClean="0"/>
              <a:t>-Çevresel/Ekolojik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tr-TR" b="1" dirty="0" smtClean="0"/>
              <a:t>Örnek Analiz - Özet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Politik-Yasal:</a:t>
            </a:r>
            <a:r>
              <a:rPr lang="tr-TR" dirty="0" smtClean="0"/>
              <a:t> küresel anlamda çok sayıda kanuna uyma zorunluluğu; uluslararası su sözleşmeleri, siyasi gerginlikler</a:t>
            </a:r>
          </a:p>
          <a:p>
            <a:r>
              <a:rPr lang="tr-TR" b="1" dirty="0" smtClean="0"/>
              <a:t>Ekonomik</a:t>
            </a:r>
            <a:r>
              <a:rPr lang="tr-TR" dirty="0" smtClean="0"/>
              <a:t>: ekonomik durağanlık, krizler; mısır şurubundaki fiyat artışı</a:t>
            </a:r>
          </a:p>
          <a:p>
            <a:r>
              <a:rPr lang="tr-TR" b="1" dirty="0" smtClean="0"/>
              <a:t>Sosyolojik</a:t>
            </a:r>
            <a:r>
              <a:rPr lang="tr-TR" dirty="0" smtClean="0"/>
              <a:t>: sağlıklı yaşama kaygılarının artması, mısır şurubu ve diğer bağımlılık yapıcı maddelerin sosyokültürel etkileri</a:t>
            </a:r>
          </a:p>
          <a:p>
            <a:r>
              <a:rPr lang="tr-TR" b="1" dirty="0" smtClean="0"/>
              <a:t>Teknolojik</a:t>
            </a:r>
            <a:r>
              <a:rPr lang="tr-TR" dirty="0" smtClean="0"/>
              <a:t>: hammadde tedarik etme ve hızlı dağıtım; soğutma sistemleri</a:t>
            </a:r>
          </a:p>
          <a:p>
            <a:r>
              <a:rPr lang="tr-TR" b="1" dirty="0" smtClean="0"/>
              <a:t>Çevresel (Ekolojik): </a:t>
            </a:r>
            <a:r>
              <a:rPr lang="tr-TR" dirty="0" smtClean="0"/>
              <a:t>çevreye verilen zarar, su kaynaklarının tüketilmesi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tr-TR" b="1" dirty="0" smtClean="0"/>
              <a:t>PAYDAŞ ANALİZİ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1879" y="1916832"/>
            <a:ext cx="6059016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Temel aşamaları:</a:t>
            </a:r>
          </a:p>
          <a:p>
            <a:r>
              <a:rPr lang="tr-TR" dirty="0" smtClean="0"/>
              <a:t>Paydaşların tespiti</a:t>
            </a:r>
          </a:p>
          <a:p>
            <a:r>
              <a:rPr lang="tr-TR" dirty="0" smtClean="0"/>
              <a:t>Paydaşların </a:t>
            </a:r>
            <a:r>
              <a:rPr lang="tr-TR" dirty="0" err="1"/>
              <a:t>ö</a:t>
            </a:r>
            <a:r>
              <a:rPr lang="tr-TR" dirty="0" err="1" smtClean="0"/>
              <a:t>nceliklendirilmesi</a:t>
            </a:r>
            <a:endParaRPr lang="tr-TR" dirty="0" smtClean="0"/>
          </a:p>
          <a:p>
            <a:r>
              <a:rPr lang="tr-TR" dirty="0" smtClean="0"/>
              <a:t>Paydaşların </a:t>
            </a:r>
            <a:r>
              <a:rPr lang="tr-TR" dirty="0"/>
              <a:t>d</a:t>
            </a:r>
            <a:r>
              <a:rPr lang="tr-TR" dirty="0" smtClean="0"/>
              <a:t>eğerlendirilmesi</a:t>
            </a:r>
          </a:p>
          <a:p>
            <a:r>
              <a:rPr lang="tr-TR" dirty="0" smtClean="0"/>
              <a:t>Paydaşların </a:t>
            </a:r>
            <a:r>
              <a:rPr lang="tr-TR" dirty="0"/>
              <a:t>g</a:t>
            </a:r>
            <a:r>
              <a:rPr lang="tr-TR" dirty="0" smtClean="0"/>
              <a:t>örüş ve önerilerinin alınması ve 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22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Üst Politika Belgeleri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Hükümet Programı</a:t>
            </a:r>
          </a:p>
          <a:p>
            <a:r>
              <a:rPr lang="tr-TR" dirty="0" smtClean="0"/>
              <a:t>Kalkınma Planı</a:t>
            </a:r>
          </a:p>
          <a:p>
            <a:r>
              <a:rPr lang="tr-TR" dirty="0" smtClean="0"/>
              <a:t>Dönüşüm Programları</a:t>
            </a:r>
          </a:p>
          <a:p>
            <a:r>
              <a:rPr lang="tr-TR" dirty="0" smtClean="0"/>
              <a:t>Orta Vadeli Program</a:t>
            </a:r>
          </a:p>
          <a:p>
            <a:r>
              <a:rPr lang="tr-TR" dirty="0" smtClean="0"/>
              <a:t>Orta Vadeli Mali Plan</a:t>
            </a:r>
          </a:p>
          <a:p>
            <a:r>
              <a:rPr lang="tr-TR" dirty="0" smtClean="0"/>
              <a:t>İlgili kanunlar, KHK</a:t>
            </a:r>
          </a:p>
          <a:p>
            <a:r>
              <a:rPr lang="tr-TR" dirty="0" smtClean="0"/>
              <a:t>Şura kararları</a:t>
            </a:r>
          </a:p>
          <a:p>
            <a:r>
              <a:rPr lang="tr-TR" dirty="0" smtClean="0"/>
              <a:t>Vizyon 2023</a:t>
            </a:r>
          </a:p>
          <a:p>
            <a:r>
              <a:rPr lang="tr-TR" dirty="0" smtClean="0"/>
              <a:t>AB </a:t>
            </a:r>
            <a:r>
              <a:rPr lang="tr-TR" dirty="0"/>
              <a:t>Müktesebatına Uyum Programı</a:t>
            </a:r>
          </a:p>
          <a:p>
            <a:r>
              <a:rPr lang="tr-TR" dirty="0" smtClean="0"/>
              <a:t>Strateji Belgeleri</a:t>
            </a:r>
          </a:p>
          <a:p>
            <a:r>
              <a:rPr lang="tr-TR" dirty="0" smtClean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29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 algn="r">
              <a:buNone/>
            </a:pPr>
            <a:r>
              <a:rPr lang="tr-TR" dirty="0" smtClean="0"/>
              <a:t>TEŞEKKÜR EDERİM.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3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024744" cy="1143000"/>
          </a:xfrm>
        </p:spPr>
        <p:txBody>
          <a:bodyPr>
            <a:normAutofit/>
          </a:bodyPr>
          <a:lstStyle/>
          <a:p>
            <a:r>
              <a:rPr lang="tr-TR" b="1" dirty="0" smtClean="0"/>
              <a:t>Paydaşların tespiti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46187"/>
              </p:ext>
            </p:extLst>
          </p:nvPr>
        </p:nvGraphicFramePr>
        <p:xfrm>
          <a:off x="467544" y="1556792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Paydaşların </a:t>
            </a:r>
            <a:r>
              <a:rPr lang="tr-TR" b="1" dirty="0" err="1" smtClean="0"/>
              <a:t>önceliklendirilmesi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- Değerlendirme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Nasıl belirlenir?</a:t>
            </a:r>
          </a:p>
          <a:p>
            <a:r>
              <a:rPr lang="tr-TR" dirty="0" smtClean="0"/>
              <a:t>Paydaş listesi</a:t>
            </a:r>
          </a:p>
          <a:p>
            <a:r>
              <a:rPr lang="tr-TR" dirty="0" smtClean="0"/>
              <a:t>Paydaş/ürün-hizmet matrisi</a:t>
            </a:r>
          </a:p>
          <a:p>
            <a:r>
              <a:rPr lang="tr-TR" dirty="0" smtClean="0"/>
              <a:t>Etki/önem matrisi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Paydaş listesi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78210"/>
              </p:ext>
            </p:extLst>
          </p:nvPr>
        </p:nvGraphicFramePr>
        <p:xfrm>
          <a:off x="539553" y="2348881"/>
          <a:ext cx="7560840" cy="3558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631"/>
                <a:gridCol w="2591590"/>
                <a:gridCol w="1760325"/>
                <a:gridCol w="1595294"/>
              </a:tblGrid>
              <a:tr h="10665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paydaş adı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iç paydaş/dış paydaş/yararlanıcı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neden paydaş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önceliği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5015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r>
                        <a:rPr lang="tr-TR" sz="1600" u="none" strike="noStrike" dirty="0" smtClean="0">
                          <a:effectLst/>
                        </a:rPr>
                        <a:t>Bakan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r>
                        <a:rPr lang="tr-TR" sz="1600" u="none" strike="noStrike" dirty="0" smtClean="0">
                          <a:effectLst/>
                        </a:rPr>
                        <a:t>iç paydaş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r>
                        <a:rPr lang="tr-TR" sz="1600" u="none" strike="noStrike" dirty="0" smtClean="0">
                          <a:effectLst/>
                        </a:rPr>
                        <a:t>doğrudan karar verme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makamı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r>
                        <a:rPr lang="tr-TR" sz="1600" u="none" strike="noStrike" dirty="0" smtClean="0">
                          <a:effectLst/>
                        </a:rPr>
                        <a:t>anahtar rol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01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01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01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501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76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effectLst/>
                        </a:rPr>
                        <a:t> 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tr-TR" b="1" dirty="0" smtClean="0"/>
              <a:t>Paydaş/Ürün-Hizmet Matrisi</a:t>
            </a:r>
            <a:endParaRPr lang="tr-TR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57375"/>
            <a:ext cx="8388994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2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19735</TotalTime>
  <Words>1654</Words>
  <Application>Microsoft Office PowerPoint</Application>
  <PresentationFormat>Ekran Gösterisi (4:3)</PresentationFormat>
  <Paragraphs>362</Paragraphs>
  <Slides>51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3" baseType="lpstr">
      <vt:lpstr>Austin</vt:lpstr>
      <vt:lpstr>Belge</vt:lpstr>
      <vt:lpstr>PAYDAŞ ANALİZİ  </vt:lpstr>
      <vt:lpstr>PAYDAŞ NEDİR?</vt:lpstr>
      <vt:lpstr>PAYDAŞ NEDİR?</vt:lpstr>
      <vt:lpstr>NEDEN?</vt:lpstr>
      <vt:lpstr>PAYDAŞ ANALİZİ</vt:lpstr>
      <vt:lpstr>Paydaşların tespiti</vt:lpstr>
      <vt:lpstr>Paydaşların önceliklendirilmesi - Değerlendirme</vt:lpstr>
      <vt:lpstr>Paydaş listesi</vt:lpstr>
      <vt:lpstr>Paydaş/Ürün-Hizmet Matrisi</vt:lpstr>
      <vt:lpstr>Etki/Önem Matrisi</vt:lpstr>
      <vt:lpstr>Değerlendirme</vt:lpstr>
      <vt:lpstr>Paydaşların dahil edilmesi </vt:lpstr>
      <vt:lpstr>Uygulama Süreci</vt:lpstr>
      <vt:lpstr>PowerPoint Sunusu</vt:lpstr>
      <vt:lpstr>Kullanılabilecek Yöntemler</vt:lpstr>
      <vt:lpstr>Hangi yöntemin uygulanacağına karar verilirken </vt:lpstr>
      <vt:lpstr>Dikkat edilmesi gereken </vt:lpstr>
      <vt:lpstr>Görüşme/mülakat:</vt:lpstr>
      <vt:lpstr>PowerPoint Sunusu</vt:lpstr>
      <vt:lpstr>Görüşme Protokolü</vt:lpstr>
      <vt:lpstr>Çalıştay/toplantı:</vt:lpstr>
      <vt:lpstr>Anket Uygulaması</vt:lpstr>
      <vt:lpstr>Anket Uygulaması</vt:lpstr>
      <vt:lpstr>PowerPoint Sunusu</vt:lpstr>
      <vt:lpstr>Formlar ve Sorular</vt:lpstr>
      <vt:lpstr>Soru Türleri Örnekleri</vt:lpstr>
      <vt:lpstr>Soru Formatı</vt:lpstr>
      <vt:lpstr>Dikkat edilmesi gereken noktalar</vt:lpstr>
      <vt:lpstr>PowerPoint Sunusu</vt:lpstr>
      <vt:lpstr>Temel Adımlar</vt:lpstr>
      <vt:lpstr>Paydaş Görüşleri Analizi</vt:lpstr>
      <vt:lpstr>PowerPoint Sunusu</vt:lpstr>
      <vt:lpstr>Paydaş Analizi Bölümü</vt:lpstr>
      <vt:lpstr>Kullanım alanları</vt:lpstr>
      <vt:lpstr>Bakanlığımız Paydaş Analizi Çalışması</vt:lpstr>
      <vt:lpstr>PowerPoint Sunusu</vt:lpstr>
      <vt:lpstr>Katılım Durumu</vt:lpstr>
      <vt:lpstr>Bölgeler bazında okul türlerinin önceliklendirilme yüzdeleri</vt:lpstr>
      <vt:lpstr>Bölgeler bazında okul türlerinin problemli görülme yüzdeleri</vt:lpstr>
      <vt:lpstr>C. Gelecek 5 yılda Öncelik Verilmesi Gerektiği Düşünülen Çalışmalar </vt:lpstr>
      <vt:lpstr>Dış paydaş başarı değerlendirmesi</vt:lpstr>
      <vt:lpstr>Dış paydaş görüşleri</vt:lpstr>
      <vt:lpstr>Bilgiye erişim</vt:lpstr>
      <vt:lpstr>Kurum içi ve çevre analizi</vt:lpstr>
      <vt:lpstr>Kurum içi analizi</vt:lpstr>
      <vt:lpstr>PowerPoint Sunusu</vt:lpstr>
      <vt:lpstr>Çevre Analizi (PESTLE)</vt:lpstr>
      <vt:lpstr>PESTLE Unsurları</vt:lpstr>
      <vt:lpstr>Örnek Analiz - Özet</vt:lpstr>
      <vt:lpstr>Üst Politika Belgeleri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PERFORMANS GÖSTERGELERİ</dc:title>
  <dc:creator>Nilgun CALISKAN</dc:creator>
  <cp:lastModifiedBy>acer</cp:lastModifiedBy>
  <cp:revision>114</cp:revision>
  <dcterms:created xsi:type="dcterms:W3CDTF">2013-11-21T09:19:23Z</dcterms:created>
  <dcterms:modified xsi:type="dcterms:W3CDTF">2014-10-22T15:01:50Z</dcterms:modified>
</cp:coreProperties>
</file>