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17"/>
  </p:notesMasterIdLst>
  <p:sldIdLst>
    <p:sldId id="343" r:id="rId2"/>
    <p:sldId id="405" r:id="rId3"/>
    <p:sldId id="406" r:id="rId4"/>
    <p:sldId id="428" r:id="rId5"/>
    <p:sldId id="407" r:id="rId6"/>
    <p:sldId id="408" r:id="rId7"/>
    <p:sldId id="429" r:id="rId8"/>
    <p:sldId id="409" r:id="rId9"/>
    <p:sldId id="410" r:id="rId10"/>
    <p:sldId id="411" r:id="rId11"/>
    <p:sldId id="430" r:id="rId12"/>
    <p:sldId id="413" r:id="rId13"/>
    <p:sldId id="431" r:id="rId14"/>
    <p:sldId id="432" r:id="rId15"/>
    <p:sldId id="427" r:id="rId1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48" autoAdjust="0"/>
    <p:restoredTop sz="94737" autoAdjust="0"/>
  </p:normalViewPr>
  <p:slideViewPr>
    <p:cSldViewPr>
      <p:cViewPr>
        <p:scale>
          <a:sx n="80" d="100"/>
          <a:sy n="80" d="100"/>
        </p:scale>
        <p:origin x="-852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CEAAF-D591-4C3D-8757-EB1051948167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3_5" csCatId="accent3" phldr="1"/>
      <dgm:spPr/>
    </dgm:pt>
    <dgm:pt modelId="{E7786346-BD42-4E95-8F2E-CCD8224103AD}">
      <dgm:prSet phldrT="[Metin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8DB1DD"/>
        </a:solidFill>
        <a:ln>
          <a:noFill/>
        </a:ln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r-TR" sz="105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MİSYON</a:t>
          </a:r>
          <a:endParaRPr lang="tr-TR" sz="1050" b="1" cap="none" spc="0" dirty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4EF94639-67E8-46DA-906E-710B8FB40A8A}" type="parTrans" cxnId="{78DC2A7F-8A31-4390-A9FA-8443210D273C}">
      <dgm:prSet/>
      <dgm:spPr/>
      <dgm:t>
        <a:bodyPr/>
        <a:lstStyle/>
        <a:p>
          <a:endParaRPr lang="tr-TR"/>
        </a:p>
      </dgm:t>
    </dgm:pt>
    <dgm:pt modelId="{CF3F24E8-1490-4619-8611-6FAD3DA51FE5}" type="sibTrans" cxnId="{78DC2A7F-8A31-4390-A9FA-8443210D273C}">
      <dgm:prSet/>
      <dgm:spPr/>
      <dgm:t>
        <a:bodyPr/>
        <a:lstStyle/>
        <a:p>
          <a:endParaRPr lang="tr-TR"/>
        </a:p>
      </dgm:t>
    </dgm:pt>
    <dgm:pt modelId="{D463BFC8-7CBD-4685-BA33-9A3766C843EE}">
      <dgm:prSet phldrT="[Metin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8DB1DD"/>
        </a:solidFill>
        <a:ln>
          <a:noFill/>
        </a:ln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r-TR" sz="105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VİZYON</a:t>
          </a:r>
          <a:endParaRPr lang="tr-TR" sz="1050" b="1" cap="none" spc="0" dirty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EA18C9D3-91A2-4AAF-8A14-F4A18556C6A3}" type="parTrans" cxnId="{BF8981DC-104E-473D-89BB-BC57E290658F}">
      <dgm:prSet/>
      <dgm:spPr/>
      <dgm:t>
        <a:bodyPr/>
        <a:lstStyle/>
        <a:p>
          <a:endParaRPr lang="tr-TR"/>
        </a:p>
      </dgm:t>
    </dgm:pt>
    <dgm:pt modelId="{E8D28E12-A58D-4085-9A97-28C8773C68D1}" type="sibTrans" cxnId="{BF8981DC-104E-473D-89BB-BC57E290658F}">
      <dgm:prSet/>
      <dgm:spPr/>
      <dgm:t>
        <a:bodyPr/>
        <a:lstStyle/>
        <a:p>
          <a:endParaRPr lang="tr-TR"/>
        </a:p>
      </dgm:t>
    </dgm:pt>
    <dgm:pt modelId="{15B03A77-FB17-4825-8F24-26D9C48CADE9}">
      <dgm:prSet phldrT="[Metin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8DB1DD"/>
        </a:solidFill>
        <a:ln>
          <a:noFill/>
        </a:ln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r-TR" sz="105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TEMEL DEĞERLER</a:t>
          </a:r>
          <a:endParaRPr lang="tr-TR" sz="1050" b="1" cap="none" spc="0" dirty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9BED4AF6-E594-40BF-9D70-0B073149512B}" type="parTrans" cxnId="{325866F0-2197-446F-9882-3EAAF8EBFA9F}">
      <dgm:prSet/>
      <dgm:spPr/>
      <dgm:t>
        <a:bodyPr/>
        <a:lstStyle/>
        <a:p>
          <a:endParaRPr lang="tr-TR"/>
        </a:p>
      </dgm:t>
    </dgm:pt>
    <dgm:pt modelId="{B03937C8-AF2B-4656-A8BF-1EC1A49B3A3F}" type="sibTrans" cxnId="{325866F0-2197-446F-9882-3EAAF8EBFA9F}">
      <dgm:prSet/>
      <dgm:spPr/>
      <dgm:t>
        <a:bodyPr/>
        <a:lstStyle/>
        <a:p>
          <a:endParaRPr lang="tr-TR"/>
        </a:p>
      </dgm:t>
    </dgm:pt>
    <dgm:pt modelId="{0E299BB8-2864-4DB2-8142-25740E997171}">
      <dgm:prSet phldrT="[Metin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8DB1DD"/>
        </a:solidFill>
        <a:ln>
          <a:noFill/>
        </a:ln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r-TR" sz="105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AMAÇLAR</a:t>
          </a:r>
          <a:endParaRPr lang="tr-TR" sz="1050" b="1" cap="none" spc="0" dirty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FAD7AB59-5D25-4457-B26A-B2F43922E811}" type="parTrans" cxnId="{B75DCB0F-39CB-49D9-92A8-5BDB62EE231A}">
      <dgm:prSet/>
      <dgm:spPr/>
      <dgm:t>
        <a:bodyPr/>
        <a:lstStyle/>
        <a:p>
          <a:endParaRPr lang="tr-TR"/>
        </a:p>
      </dgm:t>
    </dgm:pt>
    <dgm:pt modelId="{62C5193B-8E09-4C4C-960A-5F7F1D2FD682}" type="sibTrans" cxnId="{B75DCB0F-39CB-49D9-92A8-5BDB62EE231A}">
      <dgm:prSet/>
      <dgm:spPr/>
      <dgm:t>
        <a:bodyPr/>
        <a:lstStyle/>
        <a:p>
          <a:endParaRPr lang="tr-TR"/>
        </a:p>
      </dgm:t>
    </dgm:pt>
    <dgm:pt modelId="{6A6D44DE-BA8D-4426-B039-54F637CB4D74}" type="pres">
      <dgm:prSet presAssocID="{032CEAAF-D591-4C3D-8757-EB1051948167}" presName="Name0" presStyleCnt="0">
        <dgm:presLayoutVars>
          <dgm:chMax val="7"/>
          <dgm:dir/>
          <dgm:resizeHandles val="exact"/>
        </dgm:presLayoutVars>
      </dgm:prSet>
      <dgm:spPr/>
    </dgm:pt>
    <dgm:pt modelId="{050CF14F-40C4-48C1-B203-41461C8AFF67}" type="pres">
      <dgm:prSet presAssocID="{032CEAAF-D591-4C3D-8757-EB1051948167}" presName="ellipse1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26D5D8-5DC4-4EB8-9F25-262F31E517D0}" type="pres">
      <dgm:prSet presAssocID="{032CEAAF-D591-4C3D-8757-EB1051948167}" presName="ellipse2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9F6869-922F-4BA1-B0C9-1CEE1428290C}" type="pres">
      <dgm:prSet presAssocID="{032CEAAF-D591-4C3D-8757-EB1051948167}" presName="ellipse3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ACE1E9-7BE5-40EC-8ADC-4EA1A1BC65BB}" type="pres">
      <dgm:prSet presAssocID="{032CEAAF-D591-4C3D-8757-EB1051948167}" presName="ellipse4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25866F0-2197-446F-9882-3EAAF8EBFA9F}" srcId="{032CEAAF-D591-4C3D-8757-EB1051948167}" destId="{15B03A77-FB17-4825-8F24-26D9C48CADE9}" srcOrd="2" destOrd="0" parTransId="{9BED4AF6-E594-40BF-9D70-0B073149512B}" sibTransId="{B03937C8-AF2B-4656-A8BF-1EC1A49B3A3F}"/>
    <dgm:cxn modelId="{BF8981DC-104E-473D-89BB-BC57E290658F}" srcId="{032CEAAF-D591-4C3D-8757-EB1051948167}" destId="{D463BFC8-7CBD-4685-BA33-9A3766C843EE}" srcOrd="1" destOrd="0" parTransId="{EA18C9D3-91A2-4AAF-8A14-F4A18556C6A3}" sibTransId="{E8D28E12-A58D-4085-9A97-28C8773C68D1}"/>
    <dgm:cxn modelId="{B8ACC0ED-1C8A-4D8C-8C35-5C11402A75DD}" type="presOf" srcId="{D463BFC8-7CBD-4685-BA33-9A3766C843EE}" destId="{4126D5D8-5DC4-4EB8-9F25-262F31E517D0}" srcOrd="0" destOrd="0" presId="urn:microsoft.com/office/officeart/2005/8/layout/rings+Icon"/>
    <dgm:cxn modelId="{EE1E5BB1-29C5-4301-B641-6E85584F6D26}" type="presOf" srcId="{15B03A77-FB17-4825-8F24-26D9C48CADE9}" destId="{A89F6869-922F-4BA1-B0C9-1CEE1428290C}" srcOrd="0" destOrd="0" presId="urn:microsoft.com/office/officeart/2005/8/layout/rings+Icon"/>
    <dgm:cxn modelId="{78DC2A7F-8A31-4390-A9FA-8443210D273C}" srcId="{032CEAAF-D591-4C3D-8757-EB1051948167}" destId="{E7786346-BD42-4E95-8F2E-CCD8224103AD}" srcOrd="0" destOrd="0" parTransId="{4EF94639-67E8-46DA-906E-710B8FB40A8A}" sibTransId="{CF3F24E8-1490-4619-8611-6FAD3DA51FE5}"/>
    <dgm:cxn modelId="{229AFDE7-1BCA-4CE0-8F17-9F8D1AD80E16}" type="presOf" srcId="{032CEAAF-D591-4C3D-8757-EB1051948167}" destId="{6A6D44DE-BA8D-4426-B039-54F637CB4D74}" srcOrd="0" destOrd="0" presId="urn:microsoft.com/office/officeart/2005/8/layout/rings+Icon"/>
    <dgm:cxn modelId="{C1D2AA8B-1E97-4B43-B3DD-C0B88D3A75F2}" type="presOf" srcId="{E7786346-BD42-4E95-8F2E-CCD8224103AD}" destId="{050CF14F-40C4-48C1-B203-41461C8AFF67}" srcOrd="0" destOrd="0" presId="urn:microsoft.com/office/officeart/2005/8/layout/rings+Icon"/>
    <dgm:cxn modelId="{B7B3CA39-237C-4A3A-A454-D86970F12C92}" type="presOf" srcId="{0E299BB8-2864-4DB2-8142-25740E997171}" destId="{DEACE1E9-7BE5-40EC-8ADC-4EA1A1BC65BB}" srcOrd="0" destOrd="0" presId="urn:microsoft.com/office/officeart/2005/8/layout/rings+Icon"/>
    <dgm:cxn modelId="{B75DCB0F-39CB-49D9-92A8-5BDB62EE231A}" srcId="{032CEAAF-D591-4C3D-8757-EB1051948167}" destId="{0E299BB8-2864-4DB2-8142-25740E997171}" srcOrd="3" destOrd="0" parTransId="{FAD7AB59-5D25-4457-B26A-B2F43922E811}" sibTransId="{62C5193B-8E09-4C4C-960A-5F7F1D2FD682}"/>
    <dgm:cxn modelId="{D032F89A-12FA-453C-901D-D2EA1B785944}" type="presParOf" srcId="{6A6D44DE-BA8D-4426-B039-54F637CB4D74}" destId="{050CF14F-40C4-48C1-B203-41461C8AFF67}" srcOrd="0" destOrd="0" presId="urn:microsoft.com/office/officeart/2005/8/layout/rings+Icon"/>
    <dgm:cxn modelId="{00EF40AD-902F-4F1D-9CC3-B7E5E1E8BA37}" type="presParOf" srcId="{6A6D44DE-BA8D-4426-B039-54F637CB4D74}" destId="{4126D5D8-5DC4-4EB8-9F25-262F31E517D0}" srcOrd="1" destOrd="0" presId="urn:microsoft.com/office/officeart/2005/8/layout/rings+Icon"/>
    <dgm:cxn modelId="{75791DA9-C274-4377-AAFC-DD565128830B}" type="presParOf" srcId="{6A6D44DE-BA8D-4426-B039-54F637CB4D74}" destId="{A89F6869-922F-4BA1-B0C9-1CEE1428290C}" srcOrd="2" destOrd="0" presId="urn:microsoft.com/office/officeart/2005/8/layout/rings+Icon"/>
    <dgm:cxn modelId="{B5F9F24B-17C1-4A66-9A74-47CE4862C1F6}" type="presParOf" srcId="{6A6D44DE-BA8D-4426-B039-54F637CB4D74}" destId="{DEACE1E9-7BE5-40EC-8ADC-4EA1A1BC65BB}" srcOrd="3" destOrd="0" presId="urn:microsoft.com/office/officeart/2005/8/layout/rings+Icon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2CEAAF-D591-4C3D-8757-EB1051948167}" type="doc">
      <dgm:prSet loTypeId="urn:microsoft.com/office/officeart/2005/8/layout/rings+Icon" loCatId="relationship" qsTypeId="urn:microsoft.com/office/officeart/2005/8/quickstyle/simple4" qsCatId="simple" csTypeId="urn:microsoft.com/office/officeart/2005/8/colors/accent3_5" csCatId="accent3" phldr="1"/>
      <dgm:spPr/>
    </dgm:pt>
    <dgm:pt modelId="{E7786346-BD42-4E95-8F2E-CCD8224103AD}">
      <dgm:prSet phldrT="[Metin]" custT="1"/>
      <dgm:spPr/>
      <dgm:t>
        <a:bodyPr/>
        <a:lstStyle/>
        <a:p>
          <a:r>
            <a:rPr lang="tr-TR" sz="900" b="1" cap="none" spc="0" smtClean="0">
              <a:ln w="50800"/>
              <a:solidFill>
                <a:schemeClr val="bg2"/>
              </a:solidFill>
              <a:effectLst/>
            </a:rPr>
            <a:t>MİSYON</a:t>
          </a:r>
          <a:endParaRPr lang="tr-TR" sz="900" b="1" cap="none" spc="0" dirty="0">
            <a:ln w="50800"/>
            <a:solidFill>
              <a:schemeClr val="bg2"/>
            </a:solidFill>
            <a:effectLst/>
          </a:endParaRPr>
        </a:p>
      </dgm:t>
    </dgm:pt>
    <dgm:pt modelId="{4EF94639-67E8-46DA-906E-710B8FB40A8A}" type="parTrans" cxnId="{78DC2A7F-8A31-4390-A9FA-8443210D273C}">
      <dgm:prSet/>
      <dgm:spPr/>
      <dgm:t>
        <a:bodyPr/>
        <a:lstStyle/>
        <a:p>
          <a:endParaRPr lang="tr-TR" sz="1400"/>
        </a:p>
      </dgm:t>
    </dgm:pt>
    <dgm:pt modelId="{CF3F24E8-1490-4619-8611-6FAD3DA51FE5}" type="sibTrans" cxnId="{78DC2A7F-8A31-4390-A9FA-8443210D273C}">
      <dgm:prSet/>
      <dgm:spPr/>
      <dgm:t>
        <a:bodyPr/>
        <a:lstStyle/>
        <a:p>
          <a:endParaRPr lang="tr-TR" sz="1400"/>
        </a:p>
      </dgm:t>
    </dgm:pt>
    <dgm:pt modelId="{D463BFC8-7CBD-4685-BA33-9A3766C843EE}">
      <dgm:prSet phldrT="[Metin]" custT="1"/>
      <dgm:spPr/>
      <dgm:t>
        <a:bodyPr/>
        <a:lstStyle/>
        <a:p>
          <a:r>
            <a:rPr lang="tr-TR" sz="900" b="1" cap="none" spc="0" smtClean="0">
              <a:ln w="50800"/>
              <a:solidFill>
                <a:schemeClr val="bg2"/>
              </a:solidFill>
              <a:effectLst/>
            </a:rPr>
            <a:t>VİZYON</a:t>
          </a:r>
          <a:endParaRPr lang="tr-TR" sz="900" b="1" cap="none" spc="0" dirty="0">
            <a:ln w="50800"/>
            <a:solidFill>
              <a:schemeClr val="bg2"/>
            </a:solidFill>
            <a:effectLst/>
          </a:endParaRPr>
        </a:p>
      </dgm:t>
    </dgm:pt>
    <dgm:pt modelId="{EA18C9D3-91A2-4AAF-8A14-F4A18556C6A3}" type="parTrans" cxnId="{BF8981DC-104E-473D-89BB-BC57E290658F}">
      <dgm:prSet/>
      <dgm:spPr/>
      <dgm:t>
        <a:bodyPr/>
        <a:lstStyle/>
        <a:p>
          <a:endParaRPr lang="tr-TR" sz="1400"/>
        </a:p>
      </dgm:t>
    </dgm:pt>
    <dgm:pt modelId="{E8D28E12-A58D-4085-9A97-28C8773C68D1}" type="sibTrans" cxnId="{BF8981DC-104E-473D-89BB-BC57E290658F}">
      <dgm:prSet/>
      <dgm:spPr/>
      <dgm:t>
        <a:bodyPr/>
        <a:lstStyle/>
        <a:p>
          <a:endParaRPr lang="tr-TR" sz="1400"/>
        </a:p>
      </dgm:t>
    </dgm:pt>
    <dgm:pt modelId="{15B03A77-FB17-4825-8F24-26D9C48CADE9}">
      <dgm:prSet phldrT="[Metin]" custT="1"/>
      <dgm:spPr/>
      <dgm:t>
        <a:bodyPr/>
        <a:lstStyle/>
        <a:p>
          <a:r>
            <a:rPr lang="tr-TR" sz="900" b="1" cap="none" spc="0" dirty="0" smtClean="0">
              <a:ln w="50800"/>
              <a:solidFill>
                <a:schemeClr val="bg2"/>
              </a:solidFill>
              <a:effectLst/>
            </a:rPr>
            <a:t>TEMEL DEĞERLER</a:t>
          </a:r>
          <a:endParaRPr lang="tr-TR" sz="900" b="1" cap="none" spc="0" dirty="0">
            <a:ln w="50800"/>
            <a:solidFill>
              <a:schemeClr val="bg2"/>
            </a:solidFill>
            <a:effectLst/>
          </a:endParaRPr>
        </a:p>
      </dgm:t>
    </dgm:pt>
    <dgm:pt modelId="{9BED4AF6-E594-40BF-9D70-0B073149512B}" type="parTrans" cxnId="{325866F0-2197-446F-9882-3EAAF8EBFA9F}">
      <dgm:prSet/>
      <dgm:spPr/>
      <dgm:t>
        <a:bodyPr/>
        <a:lstStyle/>
        <a:p>
          <a:endParaRPr lang="tr-TR" sz="1400"/>
        </a:p>
      </dgm:t>
    </dgm:pt>
    <dgm:pt modelId="{B03937C8-AF2B-4656-A8BF-1EC1A49B3A3F}" type="sibTrans" cxnId="{325866F0-2197-446F-9882-3EAAF8EBFA9F}">
      <dgm:prSet/>
      <dgm:spPr/>
      <dgm:t>
        <a:bodyPr/>
        <a:lstStyle/>
        <a:p>
          <a:endParaRPr lang="tr-TR" sz="1400"/>
        </a:p>
      </dgm:t>
    </dgm:pt>
    <dgm:pt modelId="{0E299BB8-2864-4DB2-8142-25740E997171}">
      <dgm:prSet phldrT="[Metin]" custT="1"/>
      <dgm:spPr/>
      <dgm:t>
        <a:bodyPr/>
        <a:lstStyle/>
        <a:p>
          <a:r>
            <a:rPr lang="tr-TR" sz="900" b="1" cap="none" spc="0" dirty="0" smtClean="0">
              <a:ln w="50800"/>
              <a:solidFill>
                <a:schemeClr val="bg2"/>
              </a:solidFill>
              <a:effectLst/>
            </a:rPr>
            <a:t>AMAÇLAR</a:t>
          </a:r>
          <a:endParaRPr lang="tr-TR" sz="900" b="1" cap="none" spc="0" dirty="0">
            <a:ln w="50800"/>
            <a:solidFill>
              <a:schemeClr val="bg2"/>
            </a:solidFill>
            <a:effectLst/>
          </a:endParaRPr>
        </a:p>
      </dgm:t>
    </dgm:pt>
    <dgm:pt modelId="{FAD7AB59-5D25-4457-B26A-B2F43922E811}" type="parTrans" cxnId="{B75DCB0F-39CB-49D9-92A8-5BDB62EE231A}">
      <dgm:prSet/>
      <dgm:spPr/>
      <dgm:t>
        <a:bodyPr/>
        <a:lstStyle/>
        <a:p>
          <a:endParaRPr lang="tr-TR" sz="1400"/>
        </a:p>
      </dgm:t>
    </dgm:pt>
    <dgm:pt modelId="{62C5193B-8E09-4C4C-960A-5F7F1D2FD682}" type="sibTrans" cxnId="{B75DCB0F-39CB-49D9-92A8-5BDB62EE231A}">
      <dgm:prSet/>
      <dgm:spPr/>
      <dgm:t>
        <a:bodyPr/>
        <a:lstStyle/>
        <a:p>
          <a:endParaRPr lang="tr-TR" sz="1400"/>
        </a:p>
      </dgm:t>
    </dgm:pt>
    <dgm:pt modelId="{F8FA6176-EE2B-4D46-B844-583561E4D737}">
      <dgm:prSet phldrT="[Metin]" custT="1"/>
      <dgm:spPr/>
      <dgm:t>
        <a:bodyPr/>
        <a:lstStyle/>
        <a:p>
          <a:r>
            <a:rPr lang="tr-TR" sz="900" b="1" cap="none" spc="0" dirty="0" smtClean="0">
              <a:ln w="50800"/>
              <a:solidFill>
                <a:schemeClr val="bg2"/>
              </a:solidFill>
              <a:effectLst/>
            </a:rPr>
            <a:t>HEDEFLER</a:t>
          </a:r>
          <a:endParaRPr lang="tr-TR" sz="900" b="1" cap="none" spc="0" dirty="0">
            <a:ln w="50800"/>
            <a:solidFill>
              <a:schemeClr val="bg2"/>
            </a:solidFill>
            <a:effectLst/>
          </a:endParaRPr>
        </a:p>
      </dgm:t>
    </dgm:pt>
    <dgm:pt modelId="{451160D9-DAC3-4034-ABC5-00509DF25E99}" type="parTrans" cxnId="{5C576341-23CD-4336-89F4-1ECC22DD2C9C}">
      <dgm:prSet/>
      <dgm:spPr/>
      <dgm:t>
        <a:bodyPr/>
        <a:lstStyle/>
        <a:p>
          <a:endParaRPr lang="tr-TR" sz="1400"/>
        </a:p>
      </dgm:t>
    </dgm:pt>
    <dgm:pt modelId="{92048D61-A022-4A70-B4D2-1EEC11D9310B}" type="sibTrans" cxnId="{5C576341-23CD-4336-89F4-1ECC22DD2C9C}">
      <dgm:prSet/>
      <dgm:spPr/>
      <dgm:t>
        <a:bodyPr/>
        <a:lstStyle/>
        <a:p>
          <a:endParaRPr lang="tr-TR" sz="1400"/>
        </a:p>
      </dgm:t>
    </dgm:pt>
    <dgm:pt modelId="{6A6D44DE-BA8D-4426-B039-54F637CB4D74}" type="pres">
      <dgm:prSet presAssocID="{032CEAAF-D591-4C3D-8757-EB1051948167}" presName="Name0" presStyleCnt="0">
        <dgm:presLayoutVars>
          <dgm:chMax val="7"/>
          <dgm:dir/>
          <dgm:resizeHandles val="exact"/>
        </dgm:presLayoutVars>
      </dgm:prSet>
      <dgm:spPr/>
    </dgm:pt>
    <dgm:pt modelId="{050CF14F-40C4-48C1-B203-41461C8AFF67}" type="pres">
      <dgm:prSet presAssocID="{032CEAAF-D591-4C3D-8757-EB1051948167}" presName="ellipse1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26D5D8-5DC4-4EB8-9F25-262F31E517D0}" type="pres">
      <dgm:prSet presAssocID="{032CEAAF-D591-4C3D-8757-EB1051948167}" presName="ellipse2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9F6869-922F-4BA1-B0C9-1CEE1428290C}" type="pres">
      <dgm:prSet presAssocID="{032CEAAF-D591-4C3D-8757-EB1051948167}" presName="ellipse3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ACE1E9-7BE5-40EC-8ADC-4EA1A1BC65BB}" type="pres">
      <dgm:prSet presAssocID="{032CEAAF-D591-4C3D-8757-EB1051948167}" presName="ellipse4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2CD3DC-EEE5-4CC7-BA59-435AD51BDF0A}" type="pres">
      <dgm:prSet presAssocID="{032CEAAF-D591-4C3D-8757-EB1051948167}" presName="ellips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25866F0-2197-446F-9882-3EAAF8EBFA9F}" srcId="{032CEAAF-D591-4C3D-8757-EB1051948167}" destId="{15B03A77-FB17-4825-8F24-26D9C48CADE9}" srcOrd="2" destOrd="0" parTransId="{9BED4AF6-E594-40BF-9D70-0B073149512B}" sibTransId="{B03937C8-AF2B-4656-A8BF-1EC1A49B3A3F}"/>
    <dgm:cxn modelId="{BF8981DC-104E-473D-89BB-BC57E290658F}" srcId="{032CEAAF-D591-4C3D-8757-EB1051948167}" destId="{D463BFC8-7CBD-4685-BA33-9A3766C843EE}" srcOrd="1" destOrd="0" parTransId="{EA18C9D3-91A2-4AAF-8A14-F4A18556C6A3}" sibTransId="{E8D28E12-A58D-4085-9A97-28C8773C68D1}"/>
    <dgm:cxn modelId="{231269C2-3801-41BB-BA81-822588BBCB13}" type="presOf" srcId="{D463BFC8-7CBD-4685-BA33-9A3766C843EE}" destId="{4126D5D8-5DC4-4EB8-9F25-262F31E517D0}" srcOrd="0" destOrd="0" presId="urn:microsoft.com/office/officeart/2005/8/layout/rings+Icon"/>
    <dgm:cxn modelId="{ADDE58E2-6A71-4B70-BAA4-433161F4561B}" type="presOf" srcId="{032CEAAF-D591-4C3D-8757-EB1051948167}" destId="{6A6D44DE-BA8D-4426-B039-54F637CB4D74}" srcOrd="0" destOrd="0" presId="urn:microsoft.com/office/officeart/2005/8/layout/rings+Icon"/>
    <dgm:cxn modelId="{0AC0C63E-F7C7-487F-A685-0DC10EC4DB8A}" type="presOf" srcId="{F8FA6176-EE2B-4D46-B844-583561E4D737}" destId="{412CD3DC-EEE5-4CC7-BA59-435AD51BDF0A}" srcOrd="0" destOrd="0" presId="urn:microsoft.com/office/officeart/2005/8/layout/rings+Icon"/>
    <dgm:cxn modelId="{6FCD2C35-84C7-4037-B646-84673A09C4F8}" type="presOf" srcId="{0E299BB8-2864-4DB2-8142-25740E997171}" destId="{DEACE1E9-7BE5-40EC-8ADC-4EA1A1BC65BB}" srcOrd="0" destOrd="0" presId="urn:microsoft.com/office/officeart/2005/8/layout/rings+Icon"/>
    <dgm:cxn modelId="{78DC2A7F-8A31-4390-A9FA-8443210D273C}" srcId="{032CEAAF-D591-4C3D-8757-EB1051948167}" destId="{E7786346-BD42-4E95-8F2E-CCD8224103AD}" srcOrd="0" destOrd="0" parTransId="{4EF94639-67E8-46DA-906E-710B8FB40A8A}" sibTransId="{CF3F24E8-1490-4619-8611-6FAD3DA51FE5}"/>
    <dgm:cxn modelId="{0370025F-5FB4-4FC6-A6DA-36714951DD66}" type="presOf" srcId="{15B03A77-FB17-4825-8F24-26D9C48CADE9}" destId="{A89F6869-922F-4BA1-B0C9-1CEE1428290C}" srcOrd="0" destOrd="0" presId="urn:microsoft.com/office/officeart/2005/8/layout/rings+Icon"/>
    <dgm:cxn modelId="{5C576341-23CD-4336-89F4-1ECC22DD2C9C}" srcId="{032CEAAF-D591-4C3D-8757-EB1051948167}" destId="{F8FA6176-EE2B-4D46-B844-583561E4D737}" srcOrd="4" destOrd="0" parTransId="{451160D9-DAC3-4034-ABC5-00509DF25E99}" sibTransId="{92048D61-A022-4A70-B4D2-1EEC11D9310B}"/>
    <dgm:cxn modelId="{C6F870E4-DA6B-45F4-866B-9A487E7226D8}" type="presOf" srcId="{E7786346-BD42-4E95-8F2E-CCD8224103AD}" destId="{050CF14F-40C4-48C1-B203-41461C8AFF67}" srcOrd="0" destOrd="0" presId="urn:microsoft.com/office/officeart/2005/8/layout/rings+Icon"/>
    <dgm:cxn modelId="{B75DCB0F-39CB-49D9-92A8-5BDB62EE231A}" srcId="{032CEAAF-D591-4C3D-8757-EB1051948167}" destId="{0E299BB8-2864-4DB2-8142-25740E997171}" srcOrd="3" destOrd="0" parTransId="{FAD7AB59-5D25-4457-B26A-B2F43922E811}" sibTransId="{62C5193B-8E09-4C4C-960A-5F7F1D2FD682}"/>
    <dgm:cxn modelId="{0B30E784-C65D-4F0B-BCB6-E40D1086525F}" type="presParOf" srcId="{6A6D44DE-BA8D-4426-B039-54F637CB4D74}" destId="{050CF14F-40C4-48C1-B203-41461C8AFF67}" srcOrd="0" destOrd="0" presId="urn:microsoft.com/office/officeart/2005/8/layout/rings+Icon"/>
    <dgm:cxn modelId="{8F67B567-3492-4A99-AE98-3B3B3D8CF044}" type="presParOf" srcId="{6A6D44DE-BA8D-4426-B039-54F637CB4D74}" destId="{4126D5D8-5DC4-4EB8-9F25-262F31E517D0}" srcOrd="1" destOrd="0" presId="urn:microsoft.com/office/officeart/2005/8/layout/rings+Icon"/>
    <dgm:cxn modelId="{B310B480-7DA7-457F-928C-352E3882BB18}" type="presParOf" srcId="{6A6D44DE-BA8D-4426-B039-54F637CB4D74}" destId="{A89F6869-922F-4BA1-B0C9-1CEE1428290C}" srcOrd="2" destOrd="0" presId="urn:microsoft.com/office/officeart/2005/8/layout/rings+Icon"/>
    <dgm:cxn modelId="{82BE2F24-9ECB-4D77-8CAB-F766DDC22C9D}" type="presParOf" srcId="{6A6D44DE-BA8D-4426-B039-54F637CB4D74}" destId="{DEACE1E9-7BE5-40EC-8ADC-4EA1A1BC65BB}" srcOrd="3" destOrd="0" presId="urn:microsoft.com/office/officeart/2005/8/layout/rings+Icon"/>
    <dgm:cxn modelId="{72E9431F-3196-4952-ACB0-6568BFF11CC0}" type="presParOf" srcId="{6A6D44DE-BA8D-4426-B039-54F637CB4D74}" destId="{412CD3DC-EEE5-4CC7-BA59-435AD51BDF0A}" srcOrd="4" destOrd="0" presId="urn:microsoft.com/office/officeart/2005/8/layout/rings+Icon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CF14F-40C4-48C1-B203-41461C8AFF67}">
      <dsp:nvSpPr>
        <dsp:cNvPr id="0" name=""/>
        <dsp:cNvSpPr/>
      </dsp:nvSpPr>
      <dsp:spPr>
        <a:xfrm>
          <a:off x="0" y="220472"/>
          <a:ext cx="1160855" cy="1160997"/>
        </a:xfrm>
        <a:prstGeom prst="ellipse">
          <a:avLst/>
        </a:prstGeom>
        <a:solidFill>
          <a:srgbClr val="8DB1DD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50" b="1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MİSYON</a:t>
          </a:r>
          <a:endParaRPr lang="tr-TR" sz="1050" b="1" kern="1200" cap="none" spc="0" dirty="0">
            <a:ln w="50800"/>
            <a:solidFill>
              <a:schemeClr val="bg1">
                <a:shade val="50000"/>
              </a:schemeClr>
            </a:solidFill>
            <a:effectLst/>
          </a:endParaRPr>
        </a:p>
      </dsp:txBody>
      <dsp:txXfrm>
        <a:off x="170003" y="390496"/>
        <a:ext cx="820849" cy="820949"/>
      </dsp:txXfrm>
    </dsp:sp>
    <dsp:sp modelId="{4126D5D8-5DC4-4EB8-9F25-262F31E517D0}">
      <dsp:nvSpPr>
        <dsp:cNvPr id="0" name=""/>
        <dsp:cNvSpPr/>
      </dsp:nvSpPr>
      <dsp:spPr>
        <a:xfrm>
          <a:off x="597255" y="994793"/>
          <a:ext cx="1160855" cy="1160997"/>
        </a:xfrm>
        <a:prstGeom prst="ellipse">
          <a:avLst/>
        </a:prstGeom>
        <a:solidFill>
          <a:srgbClr val="8DB1DD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50" b="1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VİZYON</a:t>
          </a:r>
          <a:endParaRPr lang="tr-TR" sz="1050" b="1" kern="1200" cap="none" spc="0" dirty="0">
            <a:ln w="50800"/>
            <a:solidFill>
              <a:schemeClr val="bg1">
                <a:shade val="50000"/>
              </a:schemeClr>
            </a:solidFill>
            <a:effectLst/>
          </a:endParaRPr>
        </a:p>
      </dsp:txBody>
      <dsp:txXfrm>
        <a:off x="767258" y="1164817"/>
        <a:ext cx="820849" cy="820949"/>
      </dsp:txXfrm>
    </dsp:sp>
    <dsp:sp modelId="{A89F6869-922F-4BA1-B0C9-1CEE1428290C}">
      <dsp:nvSpPr>
        <dsp:cNvPr id="0" name=""/>
        <dsp:cNvSpPr/>
      </dsp:nvSpPr>
      <dsp:spPr>
        <a:xfrm>
          <a:off x="1194216" y="220472"/>
          <a:ext cx="1160855" cy="1160997"/>
        </a:xfrm>
        <a:prstGeom prst="ellipse">
          <a:avLst/>
        </a:prstGeom>
        <a:solidFill>
          <a:srgbClr val="8DB1DD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50" b="1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TEMEL DEĞERLER</a:t>
          </a:r>
          <a:endParaRPr lang="tr-TR" sz="1050" b="1" kern="1200" cap="none" spc="0" dirty="0">
            <a:ln w="50800"/>
            <a:solidFill>
              <a:schemeClr val="bg1">
                <a:shade val="50000"/>
              </a:schemeClr>
            </a:solidFill>
            <a:effectLst/>
          </a:endParaRPr>
        </a:p>
      </dsp:txBody>
      <dsp:txXfrm>
        <a:off x="1364219" y="390496"/>
        <a:ext cx="820849" cy="820949"/>
      </dsp:txXfrm>
    </dsp:sp>
    <dsp:sp modelId="{DEACE1E9-7BE5-40EC-8ADC-4EA1A1BC65BB}">
      <dsp:nvSpPr>
        <dsp:cNvPr id="0" name=""/>
        <dsp:cNvSpPr/>
      </dsp:nvSpPr>
      <dsp:spPr>
        <a:xfrm>
          <a:off x="1791472" y="994793"/>
          <a:ext cx="1160855" cy="1160997"/>
        </a:xfrm>
        <a:prstGeom prst="ellipse">
          <a:avLst/>
        </a:prstGeom>
        <a:solidFill>
          <a:srgbClr val="8DB1DD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50" b="1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AMAÇLAR</a:t>
          </a:r>
          <a:endParaRPr lang="tr-TR" sz="1050" b="1" kern="1200" cap="none" spc="0" dirty="0">
            <a:ln w="50800"/>
            <a:solidFill>
              <a:schemeClr val="bg1">
                <a:shade val="50000"/>
              </a:schemeClr>
            </a:solidFill>
            <a:effectLst/>
          </a:endParaRPr>
        </a:p>
      </dsp:txBody>
      <dsp:txXfrm>
        <a:off x="1961475" y="1164817"/>
        <a:ext cx="820849" cy="820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Birbirine Bağlı Halkalar"/>
  <dgm:desc val="Örtüşen veya birbiriyle bağlantılı fikirleri veya kavramları göstermek için kullanın. Düzey 1 metninin ilk yedi satırı bir daireye karşılık gelir. Kullanılmayan metin gösterilmez ancak düzenler arasında geçiş yaptığınızda kullanılabilecek durumda kalır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Birbirine Bağlı Halkalar"/>
  <dgm:desc val="Örtüşen veya birbiriyle bağlantılı fikirleri veya kavramları göstermek için kullanın. Düzey 1 metninin ilk yedi satırı bir daireye karşılık gelir. Kullanılmayan metin gösterilmez ancak düzenler arasında geçiş yaptığınızda kullanılabilecek durumda kalır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EFA44B-335A-4A37-A1D4-05515DC606C1}" type="datetimeFigureOut">
              <a:rPr lang="tr-TR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F39A4D-D2E7-4AF5-889D-B6FF7A40868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5741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39A4D-D2E7-4AF5-889D-B6FF7A408684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920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416EAE9-528E-464F-ABAA-742708B25F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E9FF57D-619B-4E3B-A721-66B53C6D0738}" type="datetime1">
              <a:rPr lang="tr-TR" smtClean="0"/>
              <a:pPr>
                <a:defRPr/>
              </a:pPr>
              <a:t>22.10.2014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5AC4346-49BE-4F5C-B228-CEA01AC9650D}" type="datetime1">
              <a:rPr lang="tr-TR" smtClean="0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EE90648-779D-406A-9424-C05FBBFD94A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3795401-A22B-46DC-AEA3-0FC6CBDC4716}" type="datetime1">
              <a:rPr lang="tr-TR" smtClean="0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8C3A603-27FB-4CBD-873C-944EFC6DD60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0115995-36AB-4735-9C43-3FF01E24C71D}" type="datetime1">
              <a:rPr lang="tr-TR" smtClean="0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A97D3E9-188F-4115-9B38-C524BD5371F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3F129A5-E8B4-45D4-B673-23E18589C1E2}" type="datetime1">
              <a:rPr lang="tr-TR" smtClean="0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81D409C-746E-4AC8-8A04-0200DEC09CB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ED1C7CA-2C37-4760-B0F2-923AC8D01C87}" type="datetime1">
              <a:rPr lang="tr-TR" smtClean="0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FCDCE65-07D8-4CD5-B7BB-86DEDF2A96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E2C3318-941A-406A-8EE1-A61C05B05672}" type="datetime1">
              <a:rPr lang="tr-TR" smtClean="0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07978E8-05F2-4041-9347-60BEFAD139C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75332F5-3870-4856-B543-030FE2EF82F4}" type="datetime1">
              <a:rPr lang="tr-TR" smtClean="0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77808F8-2BB9-408B-868A-C14B0227A41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1043608" y="0"/>
            <a:ext cx="6912768" cy="908720"/>
          </a:xfrm>
        </p:spPr>
        <p:txBody>
          <a:bodyPr/>
          <a:lstStyle>
            <a:lvl1pPr algn="ctr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tr-TR" dirty="0" smtClean="0"/>
              <a:t>ASIL BAŞLIK STİLİ İÇİN TIKLATIN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124745"/>
            <a:ext cx="8568952" cy="5596730"/>
          </a:xfrm>
        </p:spPr>
        <p:txBody>
          <a:bodyPr/>
          <a:lstStyle>
            <a:lvl1pPr algn="just">
              <a:lnSpc>
                <a:spcPct val="150000"/>
              </a:lnSpc>
              <a:spcBef>
                <a:spcPts val="1800"/>
              </a:spcBef>
              <a:buClrTx/>
              <a:defRPr sz="2400">
                <a:solidFill>
                  <a:schemeClr val="bg2"/>
                </a:solidFill>
                <a:effectLst/>
                <a:latin typeface="Calibri" panose="020F0502020204030204" pitchFamily="34" charset="0"/>
              </a:defRPr>
            </a:lvl1pPr>
            <a:lvl2pPr algn="just">
              <a:lnSpc>
                <a:spcPct val="150000"/>
              </a:lnSpc>
              <a:spcBef>
                <a:spcPts val="1800"/>
              </a:spcBef>
              <a:buClrTx/>
              <a:defRPr sz="2400">
                <a:solidFill>
                  <a:schemeClr val="bg2"/>
                </a:solidFill>
                <a:effectLst/>
                <a:latin typeface="Calibri" panose="020F0502020204030204" pitchFamily="34" charset="0"/>
              </a:defRPr>
            </a:lvl2pPr>
            <a:lvl3pPr algn="just">
              <a:lnSpc>
                <a:spcPct val="150000"/>
              </a:lnSpc>
              <a:spcBef>
                <a:spcPts val="1800"/>
              </a:spcBef>
              <a:buClrTx/>
              <a:defRPr sz="2400">
                <a:solidFill>
                  <a:schemeClr val="bg2"/>
                </a:solidFill>
                <a:effectLst/>
                <a:latin typeface="Calibri" panose="020F0502020204030204" pitchFamily="34" charset="0"/>
              </a:defRPr>
            </a:lvl3pPr>
            <a:lvl4pPr algn="just">
              <a:lnSpc>
                <a:spcPct val="150000"/>
              </a:lnSpc>
              <a:spcBef>
                <a:spcPts val="1800"/>
              </a:spcBef>
              <a:buClrTx/>
              <a:defRPr sz="2400">
                <a:solidFill>
                  <a:schemeClr val="bg2"/>
                </a:solidFill>
                <a:effectLst/>
                <a:latin typeface="Calibri" panose="020F0502020204030204" pitchFamily="34" charset="0"/>
              </a:defRPr>
            </a:lvl4pPr>
            <a:lvl5pPr algn="just">
              <a:lnSpc>
                <a:spcPct val="150000"/>
              </a:lnSpc>
              <a:spcBef>
                <a:spcPts val="1800"/>
              </a:spcBef>
              <a:buClrTx/>
              <a:defRPr sz="2400">
                <a:solidFill>
                  <a:schemeClr val="bg2"/>
                </a:solidFill>
                <a:effectLst/>
                <a:latin typeface="Calibri" panose="020F050202020403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10289C8-044F-4ACC-839E-441385F383B3}" type="datetime1">
              <a:rPr lang="tr-TR" smtClean="0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888D95E-779E-4EB0-B73E-BEBD0DA90F7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>
          <a:xfrm>
            <a:off x="1043608" y="0"/>
            <a:ext cx="7056784" cy="908720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tr-TR" dirty="0" smtClean="0"/>
              <a:t>ASIL BAŞLIK STİLİ İÇİN TIKLATIN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BF377-D377-4466-A860-D905CC319055}" type="datetime1">
              <a:rPr lang="tr-TR" smtClean="0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17F58-BED4-4509-A595-D7344080839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298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454EE89-2B77-4C66-B191-398992D5AD29}" type="datetime1">
              <a:rPr lang="tr-TR" smtClean="0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083CD99-E68D-47DD-B551-E8C74EEA3E1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971600" y="0"/>
            <a:ext cx="7200800" cy="836712"/>
          </a:xfrm>
        </p:spPr>
        <p:txBody>
          <a:bodyPr/>
          <a:lstStyle>
            <a:lvl1pPr algn="ctr">
              <a:defRPr sz="2800" b="1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tr-TR" dirty="0" smtClean="0"/>
              <a:t>ASIL BAŞLIK STİLİ İÇİN TIKLATIN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 algn="l">
              <a:buClrTx/>
              <a:defRPr sz="1800">
                <a:solidFill>
                  <a:schemeClr val="bg2"/>
                </a:solidFill>
                <a:effectLst/>
              </a:defRPr>
            </a:lvl1pPr>
            <a:lvl2pPr algn="l">
              <a:buClrTx/>
              <a:defRPr sz="1800">
                <a:solidFill>
                  <a:schemeClr val="bg2"/>
                </a:solidFill>
                <a:effectLst/>
              </a:defRPr>
            </a:lvl2pPr>
            <a:lvl3pPr algn="l">
              <a:buClrTx/>
              <a:defRPr sz="1800">
                <a:solidFill>
                  <a:schemeClr val="bg2"/>
                </a:solidFill>
                <a:effectLst/>
              </a:defRPr>
            </a:lvl3pPr>
            <a:lvl4pPr algn="l">
              <a:buClrTx/>
              <a:defRPr sz="1800">
                <a:solidFill>
                  <a:schemeClr val="bg2"/>
                </a:solidFill>
                <a:effectLst/>
              </a:defRPr>
            </a:lvl4pPr>
            <a:lvl5pPr algn="l">
              <a:buClrTx/>
              <a:defRPr sz="1800">
                <a:solidFill>
                  <a:schemeClr val="bg2"/>
                </a:solidFill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tr-TR" sz="1800" smtClean="0">
                <a:solidFill>
                  <a:schemeClr val="bg2"/>
                </a:solidFill>
                <a:effectLst/>
              </a:defRPr>
            </a:lvl1pPr>
            <a:lvl2pPr algn="l">
              <a:defRPr lang="tr-TR" sz="1800" smtClean="0">
                <a:solidFill>
                  <a:schemeClr val="bg2"/>
                </a:solidFill>
                <a:effectLst/>
              </a:defRPr>
            </a:lvl2pPr>
            <a:lvl3pPr algn="l">
              <a:defRPr lang="tr-TR" sz="1800" smtClean="0">
                <a:solidFill>
                  <a:schemeClr val="bg2"/>
                </a:solidFill>
                <a:effectLst/>
              </a:defRPr>
            </a:lvl3pPr>
            <a:lvl4pPr algn="l">
              <a:defRPr lang="tr-TR" sz="1800" smtClean="0">
                <a:solidFill>
                  <a:schemeClr val="bg2"/>
                </a:solidFill>
                <a:effectLst/>
              </a:defRPr>
            </a:lvl4pPr>
            <a:lvl5pPr algn="l">
              <a:defRPr lang="tr-TR" sz="1800">
                <a:solidFill>
                  <a:schemeClr val="bg2"/>
                </a:solidFill>
                <a:effectLst/>
              </a:defRPr>
            </a:lvl5pPr>
          </a:lstStyle>
          <a:p>
            <a:pPr lvl="0">
              <a:buClrTx/>
            </a:pPr>
            <a:r>
              <a:rPr lang="tr-TR" smtClean="0"/>
              <a:t>Asıl metin stillerini düzenlemek için tıklatın</a:t>
            </a:r>
          </a:p>
          <a:p>
            <a:pPr lvl="1">
              <a:buClrTx/>
            </a:pPr>
            <a:r>
              <a:rPr lang="tr-TR" smtClean="0"/>
              <a:t>İkinci düzey</a:t>
            </a:r>
          </a:p>
          <a:p>
            <a:pPr lvl="2">
              <a:buClrTx/>
            </a:pPr>
            <a:r>
              <a:rPr lang="tr-TR" smtClean="0"/>
              <a:t>Üçüncü düzey</a:t>
            </a:r>
          </a:p>
          <a:p>
            <a:pPr lvl="3">
              <a:buClrTx/>
            </a:pPr>
            <a:r>
              <a:rPr lang="tr-TR" smtClean="0"/>
              <a:t>Dördüncü düzey</a:t>
            </a:r>
          </a:p>
          <a:p>
            <a:pPr lvl="4">
              <a:buClrTx/>
            </a:pPr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r-TR" sz="1200" smtClean="0">
                <a:solidFill>
                  <a:schemeClr val="bg2"/>
                </a:solidFill>
                <a:effectLst/>
                <a:latin typeface="+mn-lt"/>
              </a:defRPr>
            </a:lvl1pPr>
          </a:lstStyle>
          <a:p>
            <a:pPr eaLnBrk="0" hangingPunct="0">
              <a:spcBef>
                <a:spcPct val="20000"/>
              </a:spcBef>
              <a:buSzPct val="120000"/>
            </a:pPr>
            <a:fld id="{6F9B25DB-0BBF-4760-9167-1DFEBA916299}" type="datetime1">
              <a:rPr lang="tr-TR" smtClean="0"/>
              <a:pPr eaLnBrk="0" hangingPunct="0">
                <a:spcBef>
                  <a:spcPct val="20000"/>
                </a:spcBef>
                <a:buSzPct val="120000"/>
              </a:pPr>
              <a:t>22.10.2014</a:t>
            </a:fld>
            <a:endParaRPr lang="tr-T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tr-TR" sz="1200">
                <a:solidFill>
                  <a:schemeClr val="bg2"/>
                </a:solidFill>
                <a:effectLst/>
                <a:latin typeface="+mn-lt"/>
              </a:defRPr>
            </a:lvl1pPr>
          </a:lstStyle>
          <a:p>
            <a:pPr algn="l" eaLnBrk="0" hangingPunct="0">
              <a:spcBef>
                <a:spcPct val="20000"/>
              </a:spcBef>
              <a:buSzPct val="120000"/>
            </a:pPr>
            <a:endParaRPr lang="tr-T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r-TR" sz="1200" smtClean="0">
                <a:solidFill>
                  <a:schemeClr val="bg2"/>
                </a:solidFill>
                <a:effectLst/>
                <a:latin typeface="+mn-lt"/>
              </a:defRPr>
            </a:lvl1pPr>
          </a:lstStyle>
          <a:p>
            <a:pPr algn="l" eaLnBrk="0" hangingPunct="0">
              <a:spcBef>
                <a:spcPct val="20000"/>
              </a:spcBef>
              <a:buSzPct val="120000"/>
            </a:pPr>
            <a:fld id="{3046D4B4-7ED7-4B1F-8BB6-8388DD0810FD}" type="slidenum">
              <a:rPr lang="tr-TR" smtClean="0"/>
              <a:pPr algn="l" eaLnBrk="0" hangingPunct="0">
                <a:spcBef>
                  <a:spcPct val="20000"/>
                </a:spcBef>
                <a:buSzPct val="120000"/>
              </a:pPr>
              <a:t>‹#›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908720"/>
          </a:xfrm>
        </p:spPr>
        <p:txBody>
          <a:bodyPr/>
          <a:lstStyle>
            <a:lvl1pPr algn="ctr">
              <a:defRPr sz="2800" b="1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51D1750-B23B-4DF6-BEF8-2B2D7A1F4E89}" type="datetime1">
              <a:rPr lang="tr-TR" smtClean="0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2BFCD81-8A61-4B9A-895C-BC5EE335120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F3558A3-2CA6-4195-8F85-D9654EAF5DA4}" type="datetime1">
              <a:rPr lang="tr-TR" smtClean="0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EDE14B9-C591-445B-8F2E-CBCCD714B59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AFC557B-BB05-449F-9DD6-14E12FACE70C}" type="datetime1">
              <a:rPr lang="tr-TR" smtClean="0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A1787BD-C91B-414F-A3B9-C9C9CADC1B2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pic>
        <p:nvPicPr>
          <p:cNvPr id="5" name="Picture 3" descr="C:\Users\Bahar TUNCER\Desktop\Resim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753" y="-47625"/>
            <a:ext cx="9207500" cy="700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5516A98-3CD0-463F-B693-0C97E1C4CD75}" type="datetime1">
              <a:rPr lang="tr-TR" smtClean="0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EF62240-563E-4F9E-AF7D-49F7BDE2806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C7BF377-D377-4466-A860-D905CC319055}" type="datetime1">
              <a:rPr lang="tr-TR" smtClean="0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22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4117F58-BED4-4509-A595-D734408083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82" r:id="rId1"/>
    <p:sldLayoutId id="2147485383" r:id="rId2"/>
    <p:sldLayoutId id="2147485397" r:id="rId3"/>
    <p:sldLayoutId id="2147485384" r:id="rId4"/>
    <p:sldLayoutId id="2147485385" r:id="rId5"/>
    <p:sldLayoutId id="2147485386" r:id="rId6"/>
    <p:sldLayoutId id="2147485387" r:id="rId7"/>
    <p:sldLayoutId id="2147485388" r:id="rId8"/>
    <p:sldLayoutId id="2147485389" r:id="rId9"/>
    <p:sldLayoutId id="2147485390" r:id="rId10"/>
    <p:sldLayoutId id="2147485391" r:id="rId11"/>
    <p:sldLayoutId id="2147485392" r:id="rId12"/>
    <p:sldLayoutId id="2147485393" r:id="rId13"/>
    <p:sldLayoutId id="2147485394" r:id="rId14"/>
    <p:sldLayoutId id="2147485395" r:id="rId15"/>
    <p:sldLayoutId id="214748539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2051"/>
          <p:cNvSpPr txBox="1">
            <a:spLocks noChangeArrowheads="1"/>
          </p:cNvSpPr>
          <p:nvPr/>
        </p:nvSpPr>
        <p:spPr bwMode="auto">
          <a:xfrm>
            <a:off x="5435600" y="3068638"/>
            <a:ext cx="37084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900" b="1" dirty="0" smtClean="0"/>
              <a:t>MİLLÎ EĞİTİM BAKANLIĞI</a:t>
            </a:r>
            <a:endParaRPr lang="tr-TR" sz="1900" b="1" dirty="0"/>
          </a:p>
        </p:txBody>
      </p:sp>
      <p:sp>
        <p:nvSpPr>
          <p:cNvPr id="5124" name="Metin kutusu 1"/>
          <p:cNvSpPr txBox="1">
            <a:spLocks noChangeArrowheads="1"/>
          </p:cNvSpPr>
          <p:nvPr/>
        </p:nvSpPr>
        <p:spPr bwMode="auto">
          <a:xfrm>
            <a:off x="5479984" y="5214950"/>
            <a:ext cx="3664016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1600" b="1" dirty="0" smtClean="0"/>
              <a:t>KAMU İDARELERİ İÇİN STRATEJİK </a:t>
            </a:r>
          </a:p>
          <a:p>
            <a:pPr algn="ctr"/>
            <a:r>
              <a:rPr lang="tr-TR" sz="1600" b="1" dirty="0" smtClean="0"/>
              <a:t>PLANLAMA KILAVUZU </a:t>
            </a:r>
          </a:p>
          <a:p>
            <a:pPr algn="ctr"/>
            <a:endParaRPr lang="tr-TR" sz="1600" b="1" dirty="0" smtClean="0"/>
          </a:p>
          <a:p>
            <a:pPr algn="ctr"/>
            <a:r>
              <a:rPr lang="tr-TR" sz="1700" b="1" i="1" dirty="0" smtClean="0">
                <a:solidFill>
                  <a:srgbClr val="FFFFFF"/>
                </a:solidFill>
              </a:rPr>
              <a:t>GELECEĞE YÖNELİM 2</a:t>
            </a:r>
            <a:endParaRPr lang="tr-TR" sz="1700" b="1" i="1" dirty="0">
              <a:solidFill>
                <a:srgbClr val="FFFFFF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787BD-C91B-414F-A3B9-C9C9CADC1B28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  <p:sp>
        <p:nvSpPr>
          <p:cNvPr id="6" name="Metin kutusu 1"/>
          <p:cNvSpPr txBox="1">
            <a:spLocks noChangeArrowheads="1"/>
          </p:cNvSpPr>
          <p:nvPr/>
        </p:nvSpPr>
        <p:spPr bwMode="auto">
          <a:xfrm>
            <a:off x="5597696" y="4365104"/>
            <a:ext cx="30875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1600" b="1" dirty="0" smtClean="0"/>
              <a:t>Mehmet ÇİÇEK</a:t>
            </a:r>
          </a:p>
          <a:p>
            <a:pPr algn="ctr"/>
            <a:r>
              <a:rPr lang="tr-TR" sz="1600" b="1" i="1" dirty="0" smtClean="0">
                <a:solidFill>
                  <a:srgbClr val="FFFFFF"/>
                </a:solidFill>
              </a:rPr>
              <a:t>Millî Eğitim Uzman Yardımcısı</a:t>
            </a:r>
            <a:endParaRPr lang="tr-TR" sz="1700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HEDEF SORULARI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980728"/>
            <a:ext cx="5040560" cy="5596730"/>
          </a:xfrm>
        </p:spPr>
        <p:txBody>
          <a:bodyPr>
            <a:noAutofit/>
          </a:bodyPr>
          <a:lstStyle/>
          <a:p>
            <a:pPr algn="l"/>
            <a:r>
              <a:rPr lang="tr-TR" dirty="0" smtClean="0"/>
              <a:t>Hedefler</a:t>
            </a:r>
            <a:r>
              <a:rPr lang="tr-TR" dirty="0"/>
              <a:t>, kuruluşun misyon, vizyon, temel değerler ve </a:t>
            </a:r>
            <a:r>
              <a:rPr lang="tr-TR" dirty="0" smtClean="0"/>
              <a:t>amaçları </a:t>
            </a:r>
            <a:r>
              <a:rPr lang="tr-TR" dirty="0"/>
              <a:t>ile tutarlı mı? </a:t>
            </a:r>
          </a:p>
          <a:p>
            <a:pPr algn="l"/>
            <a:r>
              <a:rPr lang="tr-TR" dirty="0" smtClean="0"/>
              <a:t>Hangi </a:t>
            </a:r>
            <a:r>
              <a:rPr lang="tr-TR" dirty="0"/>
              <a:t>spesifik sonuçlara ulaşmaya çalışılıyor? Sonucu </a:t>
            </a:r>
            <a:r>
              <a:rPr lang="tr-TR" dirty="0" smtClean="0"/>
              <a:t>etkileyen </a:t>
            </a:r>
            <a:r>
              <a:rPr lang="tr-TR" dirty="0"/>
              <a:t>etkenler nelerdir? </a:t>
            </a:r>
          </a:p>
          <a:p>
            <a:pPr algn="l"/>
            <a:r>
              <a:rPr lang="tr-TR" dirty="0" smtClean="0"/>
              <a:t>Bir </a:t>
            </a:r>
            <a:r>
              <a:rPr lang="tr-TR" dirty="0"/>
              <a:t>amaca ilişkin hedeflerin tümü gerçekleştirildiğinde o </a:t>
            </a:r>
            <a:r>
              <a:rPr lang="tr-TR" dirty="0" smtClean="0"/>
              <a:t>amaca </a:t>
            </a:r>
            <a:r>
              <a:rPr lang="tr-TR" dirty="0"/>
              <a:t>ne ölçüde ulaşılabiliyor?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8D95E-779E-4EB0-B73E-BEBD0DA90F76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071107145"/>
              </p:ext>
            </p:extLst>
          </p:nvPr>
        </p:nvGraphicFramePr>
        <p:xfrm>
          <a:off x="5796136" y="1124744"/>
          <a:ext cx="295232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49080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HEDEF SORULARI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124745"/>
            <a:ext cx="4968552" cy="5596730"/>
          </a:xfrm>
        </p:spPr>
        <p:txBody>
          <a:bodyPr/>
          <a:lstStyle/>
          <a:p>
            <a:pPr algn="l"/>
            <a:r>
              <a:rPr lang="tr-TR" dirty="0"/>
              <a:t>İstenilen sonuçlara ne kadar zamanda ulaşılabilir? </a:t>
            </a:r>
          </a:p>
          <a:p>
            <a:pPr algn="l"/>
            <a:r>
              <a:rPr lang="tr-TR" dirty="0"/>
              <a:t>Bu hedeflere ulaşmak için sağlanan gelişme nasıl ölçülür? </a:t>
            </a:r>
          </a:p>
          <a:p>
            <a:pPr algn="l"/>
            <a:r>
              <a:rPr lang="tr-TR" dirty="0"/>
              <a:t>Ölçme için hangi verilerin ne şekilde temin edilmesi gerekir? </a:t>
            </a:r>
          </a:p>
          <a:p>
            <a:pPr algn="l"/>
            <a:r>
              <a:rPr lang="tr-TR" dirty="0"/>
              <a:t>Kıyas noktaları nelerdir? Ne kadar gelişme sağlanabilir?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8D95E-779E-4EB0-B73E-BEBD0DA90F76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49" y="4077072"/>
            <a:ext cx="2539683" cy="213333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46" y="1095965"/>
            <a:ext cx="3140686" cy="197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8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HEDEF ÖRNEKLERİ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124745"/>
            <a:ext cx="8640960" cy="559673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r-TR" b="1" dirty="0"/>
              <a:t>Stratejik Amaç 1: </a:t>
            </a:r>
            <a:r>
              <a:rPr lang="tr-TR" dirty="0"/>
              <a:t>Eğitim ve Öğretimin Niteliğini Geliştirmek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b="1" dirty="0"/>
              <a:t>Stratejik Hedef 1: </a:t>
            </a:r>
            <a:r>
              <a:rPr lang="tr-TR" dirty="0"/>
              <a:t>Akademik personelin %75’inin “Eğiticilerin Eğitimi </a:t>
            </a:r>
            <a:r>
              <a:rPr lang="tr-TR" dirty="0" err="1" smtClean="0"/>
              <a:t>Programı”na</a:t>
            </a:r>
            <a:r>
              <a:rPr lang="tr-TR" dirty="0" smtClean="0"/>
              <a:t> katılımı </a:t>
            </a:r>
            <a:r>
              <a:rPr lang="tr-TR" dirty="0"/>
              <a:t>sağlanacaktır.</a:t>
            </a:r>
          </a:p>
          <a:p>
            <a:pPr marL="0" indent="0">
              <a:lnSpc>
                <a:spcPct val="120000"/>
              </a:lnSpc>
              <a:spcAft>
                <a:spcPts val="1800"/>
              </a:spcAft>
              <a:buNone/>
            </a:pPr>
            <a:r>
              <a:rPr lang="tr-TR" b="1" dirty="0"/>
              <a:t>Performans Göstergesi: </a:t>
            </a:r>
            <a:r>
              <a:rPr lang="tr-TR" dirty="0"/>
              <a:t>Programa katılan akademik personelin </a:t>
            </a:r>
            <a:r>
              <a:rPr lang="tr-TR" dirty="0" smtClean="0"/>
              <a:t>toplam akademik </a:t>
            </a:r>
            <a:r>
              <a:rPr lang="tr-TR" dirty="0"/>
              <a:t>personele </a:t>
            </a:r>
            <a:r>
              <a:rPr lang="tr-TR" dirty="0" smtClean="0"/>
              <a:t>oranı.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 smtClean="0"/>
              <a:t>Stratejik </a:t>
            </a:r>
            <a:r>
              <a:rPr lang="tr-TR" b="1" dirty="0"/>
              <a:t>Hedef 2: </a:t>
            </a:r>
            <a:r>
              <a:rPr lang="tr-TR" dirty="0"/>
              <a:t>Öğretim elemanlarının </a:t>
            </a:r>
            <a:endParaRPr lang="tr-TR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/>
              <a:t>memnuniyet </a:t>
            </a:r>
            <a:r>
              <a:rPr lang="tr-TR" dirty="0"/>
              <a:t>düzeyleri %20 oranında artırılacaktır.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b="1" dirty="0"/>
              <a:t>Performans Göstergesi: </a:t>
            </a:r>
            <a:r>
              <a:rPr lang="tr-TR" dirty="0"/>
              <a:t>Memnuniyet düzeyi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8D95E-779E-4EB0-B73E-BEBD0DA90F76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860" y="378904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HEDEF ÖRNEKLERİ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124745"/>
            <a:ext cx="8640960" cy="396043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b="1" dirty="0" smtClean="0"/>
              <a:t>Amaç: </a:t>
            </a:r>
            <a:r>
              <a:rPr lang="tr-TR" dirty="0" smtClean="0"/>
              <a:t>Kamu </a:t>
            </a:r>
            <a:r>
              <a:rPr lang="tr-TR" dirty="0"/>
              <a:t>ve özel sektöre yön gösterecek; </a:t>
            </a:r>
            <a:endParaRPr lang="tr-TR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 smtClean="0"/>
              <a:t>ekonomik, sosyal </a:t>
            </a:r>
            <a:r>
              <a:rPr lang="tr-TR" dirty="0"/>
              <a:t>ve kültürel alanlarda </a:t>
            </a:r>
            <a:endParaRPr lang="tr-TR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 smtClean="0"/>
              <a:t>yeni </a:t>
            </a:r>
            <a:r>
              <a:rPr lang="tr-TR" dirty="0"/>
              <a:t>açılımlar </a:t>
            </a:r>
            <a:r>
              <a:rPr lang="tr-TR" dirty="0" smtClean="0"/>
              <a:t>sağlayacak çalışmalar yapmak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r-TR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r-TR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tr-TR" b="1" dirty="0" smtClean="0"/>
              <a:t>Hedef 1: </a:t>
            </a:r>
            <a:r>
              <a:rPr lang="tr-TR" dirty="0"/>
              <a:t>Toplumun tüm kesimleri için yön </a:t>
            </a:r>
            <a:r>
              <a:rPr lang="tr-TR" dirty="0" smtClean="0"/>
              <a:t>gösterecek </a:t>
            </a:r>
            <a:r>
              <a:rPr lang="sv-SE" dirty="0" smtClean="0"/>
              <a:t>nitelikte </a:t>
            </a:r>
            <a:r>
              <a:rPr lang="sv-SE" dirty="0"/>
              <a:t>analitik çalışmalar (uzun vadeli </a:t>
            </a:r>
            <a:r>
              <a:rPr lang="sv-SE" dirty="0" smtClean="0"/>
              <a:t>perspektif</a:t>
            </a:r>
            <a:r>
              <a:rPr lang="tr-TR" dirty="0" smtClean="0"/>
              <a:t> </a:t>
            </a:r>
            <a:r>
              <a:rPr lang="sv-SE" dirty="0" smtClean="0"/>
              <a:t>çalışması</a:t>
            </a:r>
            <a:r>
              <a:rPr lang="sv-SE" dirty="0"/>
              <a:t>, ana plan, fırsat analizi, etki </a:t>
            </a:r>
            <a:r>
              <a:rPr lang="sv-SE" dirty="0" smtClean="0"/>
              <a:t>analizi</a:t>
            </a:r>
            <a:r>
              <a:rPr lang="sv-SE" dirty="0"/>
              <a:t>, vb</a:t>
            </a:r>
            <a:r>
              <a:rPr lang="sv-SE" dirty="0" smtClean="0"/>
              <a:t>.)</a:t>
            </a:r>
            <a:r>
              <a:rPr lang="tr-TR" dirty="0" smtClean="0"/>
              <a:t> yapılacak </a:t>
            </a:r>
            <a:r>
              <a:rPr lang="tr-TR" dirty="0"/>
              <a:t>ve </a:t>
            </a:r>
            <a:r>
              <a:rPr lang="tr-TR" dirty="0" smtClean="0"/>
              <a:t>raporlar </a:t>
            </a:r>
            <a:r>
              <a:rPr lang="tr-TR" dirty="0"/>
              <a:t>yayımlanacaktır</a:t>
            </a:r>
            <a:r>
              <a:rPr lang="tr-TR" dirty="0" smtClean="0"/>
              <a:t>.</a:t>
            </a:r>
            <a:endParaRPr lang="tr-TR" b="1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8D95E-779E-4EB0-B73E-BEBD0DA90F76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096285"/>
              </p:ext>
            </p:extLst>
          </p:nvPr>
        </p:nvGraphicFramePr>
        <p:xfrm>
          <a:off x="395536" y="5229200"/>
          <a:ext cx="8424936" cy="12852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212700"/>
                <a:gridCol w="976736"/>
                <a:gridCol w="647100"/>
                <a:gridCol w="647100"/>
                <a:gridCol w="647100"/>
                <a:gridCol w="647100"/>
                <a:gridCol w="6471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Performans göstergeleri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Mevcut durum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2009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2010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2011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2012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2013</a:t>
                      </a:r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Uzun vadeli perspektif çalışması raporunun hazırlanması (2023/2050)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-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x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-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-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x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-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Yayımlanan rapor sayısı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4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12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14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16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18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20</a:t>
                      </a:r>
                      <a:endParaRPr lang="tr-T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412776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124745"/>
            <a:ext cx="8496944" cy="5596730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tr-TR" b="1" dirty="0" smtClean="0"/>
              <a:t>Hedef : </a:t>
            </a:r>
            <a:r>
              <a:rPr lang="tr-TR" dirty="0" smtClean="0"/>
              <a:t>İlköğretimde % 98,20 olan net okullaşma oranını plan dönemi sonuna kadar % 100’e çıkarmak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sv-SE" b="1" dirty="0" smtClean="0"/>
              <a:t>PG</a:t>
            </a:r>
            <a:r>
              <a:rPr lang="tr-TR" b="1" dirty="0" smtClean="0"/>
              <a:t>.</a:t>
            </a:r>
            <a:r>
              <a:rPr lang="sv-SE" b="1" dirty="0" smtClean="0"/>
              <a:t> </a:t>
            </a:r>
            <a:r>
              <a:rPr lang="sv-SE" dirty="0" smtClean="0"/>
              <a:t>İlköğretimde net okullaşma oranı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tr-TR" b="1" dirty="0" smtClean="0"/>
              <a:t>Stratejik Hedef : </a:t>
            </a:r>
            <a:r>
              <a:rPr lang="tr-TR" dirty="0" smtClean="0"/>
              <a:t>İlköğretimdeki okul terklerini 2014 yılı sonuna kadar ortadan kaldırmak.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tr-TR" b="1" dirty="0" smtClean="0"/>
              <a:t>PG 1. </a:t>
            </a:r>
            <a:r>
              <a:rPr lang="tr-TR" dirty="0" smtClean="0"/>
              <a:t>Sürekli devamsız öğrenci sayısı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tr-TR" b="1" dirty="0" smtClean="0"/>
              <a:t>PG 2. </a:t>
            </a:r>
            <a:r>
              <a:rPr lang="tr-TR" dirty="0" smtClean="0"/>
              <a:t>Sürekli devamsız öğrencilere yönelik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 smtClean="0"/>
              <a:t>yapılan etkinlik ve işlem sayısı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8D95E-779E-4EB0-B73E-BEBD0DA90F76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653136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sz="3200" b="1" dirty="0"/>
          </a:p>
          <a:p>
            <a:pPr marL="0" indent="0" algn="ctr">
              <a:buNone/>
            </a:pPr>
            <a:r>
              <a:rPr lang="tr-TR" sz="3200" b="1" dirty="0" smtClean="0"/>
              <a:t>TEŞEKKÜR EDERİM</a:t>
            </a:r>
          </a:p>
          <a:p>
            <a:pPr marL="0" indent="0" algn="ctr">
              <a:buNone/>
            </a:pPr>
            <a:r>
              <a:rPr lang="tr-TR" b="1" dirty="0" smtClean="0"/>
              <a:t>Mehmet ÇİÇEK</a:t>
            </a:r>
          </a:p>
          <a:p>
            <a:pPr marL="0" indent="0" algn="ctr">
              <a:buNone/>
            </a:pPr>
            <a:r>
              <a:rPr lang="tr-TR" b="1" dirty="0" smtClean="0"/>
              <a:t>Millî Eğitim Uzman Yardımcısı</a:t>
            </a:r>
          </a:p>
          <a:p>
            <a:pPr marL="0" indent="0" algn="ctr">
              <a:buNone/>
            </a:pP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8D95E-779E-4EB0-B73E-BEBD0DA90F76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12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AMAÇLAR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Amaç</a:t>
            </a:r>
            <a:r>
              <a:rPr lang="tr-TR" b="1" dirty="0"/>
              <a:t>: </a:t>
            </a:r>
            <a:r>
              <a:rPr lang="tr-TR" dirty="0" smtClean="0"/>
              <a:t>Ulaşmak </a:t>
            </a:r>
            <a:r>
              <a:rPr lang="tr-TR" dirty="0"/>
              <a:t>istenilen sonuç, </a:t>
            </a:r>
            <a:r>
              <a:rPr lang="tr-TR" dirty="0" smtClean="0"/>
              <a:t>maksat, gaye (TDK)</a:t>
            </a:r>
            <a:endParaRPr lang="tr-TR" dirty="0"/>
          </a:p>
          <a:p>
            <a:r>
              <a:rPr lang="tr-TR" b="1" dirty="0"/>
              <a:t>Amaçlar </a:t>
            </a:r>
            <a:r>
              <a:rPr lang="tr-TR" dirty="0"/>
              <a:t>kuruluşun ulaşmayı hedeflediği sonuçların kavramsal ifadesidir. </a:t>
            </a:r>
            <a:r>
              <a:rPr lang="tr-TR" dirty="0" smtClean="0"/>
              <a:t>Amaçlar, kuruluşun </a:t>
            </a:r>
            <a:r>
              <a:rPr lang="tr-TR" dirty="0"/>
              <a:t>hizmetlerine ilişkin politikaların uygulanması ile elde edilecek </a:t>
            </a:r>
            <a:r>
              <a:rPr lang="tr-TR" dirty="0" smtClean="0"/>
              <a:t>sonuçları ifade </a:t>
            </a:r>
            <a:r>
              <a:rPr lang="tr-TR" dirty="0"/>
              <a:t>eder</a:t>
            </a:r>
            <a:r>
              <a:rPr lang="tr-TR" dirty="0" smtClean="0"/>
              <a:t>. (Kamu </a:t>
            </a:r>
            <a:r>
              <a:rPr lang="tr-TR" dirty="0"/>
              <a:t>İdareleri İçin Stratejik Planlama </a:t>
            </a:r>
            <a:r>
              <a:rPr lang="tr-TR" dirty="0" smtClean="0"/>
              <a:t>Kılavuzu)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8D95E-779E-4EB0-B73E-BEBD0DA90F76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4725144"/>
            <a:ext cx="265254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AMAÇLARIN ÖZELLİKLERİ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751040"/>
          </a:xfrm>
        </p:spPr>
        <p:txBody>
          <a:bodyPr>
            <a:normAutofit/>
          </a:bodyPr>
          <a:lstStyle/>
          <a:p>
            <a:r>
              <a:rPr lang="tr-TR" dirty="0"/>
              <a:t>Kuruluşun misyonunu gerçekleştirmesine katkıda bulunmalıdır.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Misyon</a:t>
            </a:r>
            <a:r>
              <a:rPr lang="tr-TR" dirty="0"/>
              <a:t>, vizyon ve temel değerlerle uyumlu olmalıdır.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İddialı</a:t>
            </a:r>
            <a:r>
              <a:rPr lang="tr-TR" dirty="0"/>
              <a:t>, ama gerçekçi ve ulaşılabilir olmalıdır.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Ulaşılmak </a:t>
            </a:r>
            <a:r>
              <a:rPr lang="tr-TR" dirty="0"/>
              <a:t>istenen sonuçları açık bir şekilde ifade etmeli, ancak bunlara nasıl </a:t>
            </a:r>
            <a:r>
              <a:rPr lang="tr-TR" dirty="0" smtClean="0"/>
              <a:t>ulaşılacağını </a:t>
            </a:r>
            <a:r>
              <a:rPr lang="tr-TR" dirty="0"/>
              <a:t>ayrıntılı olarak açıklamamalıdır.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8D95E-779E-4EB0-B73E-BEBD0DA90F76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3919258387"/>
              </p:ext>
            </p:extLst>
          </p:nvPr>
        </p:nvGraphicFramePr>
        <p:xfrm>
          <a:off x="5364088" y="980728"/>
          <a:ext cx="295232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90" b="60156" l="17066" r="846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30" r="12355" b="39238"/>
          <a:stretch/>
        </p:blipFill>
        <p:spPr>
          <a:xfrm>
            <a:off x="5580112" y="3356992"/>
            <a:ext cx="2953953" cy="2488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29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AMAÇLARIN ÖZELLİKLERİ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823048"/>
          </a:xfrm>
        </p:spPr>
        <p:txBody>
          <a:bodyPr/>
          <a:lstStyle/>
          <a:p>
            <a:r>
              <a:rPr lang="tr-TR" dirty="0"/>
              <a:t>Hedefler için bir çerçeve çizmelidir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Durum </a:t>
            </a:r>
            <a:r>
              <a:rPr lang="tr-TR" dirty="0"/>
              <a:t>analizi sonuçlarına göre şekillenmelidir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Orta </a:t>
            </a:r>
            <a:r>
              <a:rPr lang="tr-TR" dirty="0"/>
              <a:t>vadeli bir zaman dilimini kapsamalıdır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Önemli </a:t>
            </a:r>
            <a:r>
              <a:rPr lang="tr-TR" dirty="0"/>
              <a:t>dışsal değişiklikler olmadığı sürece değiştirilmemelidir.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0" hangingPunct="0">
              <a:spcBef>
                <a:spcPct val="20000"/>
              </a:spcBef>
              <a:buSzPct val="120000"/>
            </a:pPr>
            <a:fld id="{3046D4B4-7ED7-4B1F-8BB6-8388DD0810FD}" type="slidenum">
              <a:rPr lang="tr-TR" smtClean="0"/>
              <a:pPr algn="l" eaLnBrk="0" hangingPunct="0">
                <a:spcBef>
                  <a:spcPct val="20000"/>
                </a:spcBef>
                <a:buSzPct val="120000"/>
              </a:pPr>
              <a:t>4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24744"/>
            <a:ext cx="2404652" cy="216024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335" y="3717032"/>
            <a:ext cx="330786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08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Amaçların </a:t>
            </a:r>
            <a:r>
              <a:rPr lang="tr-TR" dirty="0"/>
              <a:t>Oluşturulması için </a:t>
            </a:r>
            <a:r>
              <a:rPr lang="tr-TR" dirty="0" smtClean="0"/>
              <a:t>Cevaplanması Gereken </a:t>
            </a:r>
            <a:r>
              <a:rPr lang="tr-TR" dirty="0"/>
              <a:t>Sorular </a:t>
            </a:r>
            <a:endParaRPr lang="tr-TR" dirty="0" smtClean="0"/>
          </a:p>
          <a:p>
            <a:r>
              <a:rPr lang="tr-TR" dirty="0"/>
              <a:t>Kuruluş misyonunu yerine getirmek için neler yapmalıdır? </a:t>
            </a:r>
            <a:endParaRPr lang="tr-TR" dirty="0" smtClean="0"/>
          </a:p>
          <a:p>
            <a:r>
              <a:rPr lang="tr-TR" dirty="0"/>
              <a:t>Kuruluş orta vadede neleri başarmayı amaçlamaktadır? </a:t>
            </a:r>
            <a:endParaRPr lang="tr-TR" dirty="0" smtClean="0"/>
          </a:p>
          <a:p>
            <a:r>
              <a:rPr lang="tr-TR" dirty="0"/>
              <a:t>Kuruluşun faaliyetleri dış çevre ile uyumlu mudur, değilse ne </a:t>
            </a:r>
            <a:r>
              <a:rPr lang="tr-TR" dirty="0" smtClean="0"/>
              <a:t>değişmelidir</a:t>
            </a:r>
            <a:r>
              <a:rPr lang="tr-TR" dirty="0"/>
              <a:t>?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8D95E-779E-4EB0-B73E-BEBD0DA90F76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93096"/>
            <a:ext cx="3096344" cy="21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8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AMAÇ ÖRNEKLERİ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124745"/>
            <a:ext cx="4680520" cy="5596730"/>
          </a:xfrm>
        </p:spPr>
        <p:txBody>
          <a:bodyPr/>
          <a:lstStyle/>
          <a:p>
            <a:r>
              <a:rPr lang="tr-TR" dirty="0"/>
              <a:t>Sağlığa yönelik risklerden birey ve toplumu korumak ve </a:t>
            </a:r>
            <a:r>
              <a:rPr lang="tr-TR" dirty="0" smtClean="0"/>
              <a:t>sağlıklı </a:t>
            </a:r>
            <a:r>
              <a:rPr lang="tr-TR" dirty="0"/>
              <a:t>hayat tarzını teşvik </a:t>
            </a:r>
            <a:r>
              <a:rPr lang="tr-TR" dirty="0" smtClean="0"/>
              <a:t>etmek</a:t>
            </a:r>
          </a:p>
          <a:p>
            <a:endParaRPr lang="tr-TR" dirty="0" smtClean="0"/>
          </a:p>
          <a:p>
            <a:r>
              <a:rPr lang="tr-TR" dirty="0" smtClean="0"/>
              <a:t>Etkin, etkili ve çözüme odaklanmış hukuki danışmanlık ve muhakemat hizmeti sunmak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8D95E-779E-4EB0-B73E-BEBD0DA90F76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052736"/>
            <a:ext cx="1800200" cy="18002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05064"/>
            <a:ext cx="190655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AMAÇ ÖRNEKLERİ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124745"/>
            <a:ext cx="5472608" cy="5596730"/>
          </a:xfrm>
        </p:spPr>
        <p:txBody>
          <a:bodyPr/>
          <a:lstStyle/>
          <a:p>
            <a:pPr algn="l"/>
            <a:r>
              <a:rPr lang="tr-TR" dirty="0"/>
              <a:t>Lisans eğitiminde mükemmelliği sürdürülebilir </a:t>
            </a:r>
            <a:r>
              <a:rPr lang="tr-TR" dirty="0" smtClean="0"/>
              <a:t>kılmak</a:t>
            </a:r>
            <a:endParaRPr lang="tr-TR" dirty="0"/>
          </a:p>
          <a:p>
            <a:pPr algn="l"/>
            <a:r>
              <a:rPr lang="tr-TR" dirty="0"/>
              <a:t>Uluslararası tanınırlığımızı ve görünürlüğümüzü </a:t>
            </a:r>
            <a:r>
              <a:rPr lang="tr-TR" dirty="0" smtClean="0"/>
              <a:t>artırmak</a:t>
            </a:r>
            <a:endParaRPr lang="tr-TR" dirty="0"/>
          </a:p>
          <a:p>
            <a:pPr algn="l"/>
            <a:r>
              <a:rPr lang="tr-TR" dirty="0"/>
              <a:t>Eğitim ve Öğretimin Niteliğini </a:t>
            </a:r>
            <a:r>
              <a:rPr lang="tr-TR" dirty="0" smtClean="0"/>
              <a:t>Geliştirmek</a:t>
            </a:r>
          </a:p>
          <a:p>
            <a:pPr algn="l"/>
            <a:r>
              <a:rPr lang="tr-TR" dirty="0"/>
              <a:t>Araştırma Kapasitelerini, Olanaklarını Geliştirmek ve Araştırmayı </a:t>
            </a:r>
            <a:r>
              <a:rPr lang="tr-TR" dirty="0" smtClean="0"/>
              <a:t>Teşvik </a:t>
            </a:r>
            <a:r>
              <a:rPr lang="tr-TR" dirty="0"/>
              <a:t>Etmek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8D95E-779E-4EB0-B73E-BEBD0DA90F76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40768"/>
            <a:ext cx="2133600" cy="20574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8904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4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HEDEFLER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Hedef</a:t>
            </a:r>
            <a:r>
              <a:rPr lang="tr-TR" b="1" dirty="0"/>
              <a:t>: </a:t>
            </a:r>
            <a:r>
              <a:rPr lang="tr-TR" dirty="0"/>
              <a:t>Yapılması tasarlanan iş, </a:t>
            </a:r>
            <a:r>
              <a:rPr lang="tr-TR" dirty="0" smtClean="0"/>
              <a:t>amaç (TDK)</a:t>
            </a:r>
            <a:endParaRPr lang="tr-TR" dirty="0"/>
          </a:p>
          <a:p>
            <a:r>
              <a:rPr lang="tr-TR" b="1" dirty="0" smtClean="0"/>
              <a:t>Hedefler</a:t>
            </a:r>
            <a:r>
              <a:rPr lang="tr-TR" b="1" dirty="0"/>
              <a:t>, </a:t>
            </a:r>
            <a:r>
              <a:rPr lang="tr-TR" dirty="0"/>
              <a:t>amaçların gerçekleştirilebilmesine yönelik spesifik ve ölçülebilir alt </a:t>
            </a:r>
            <a:r>
              <a:rPr lang="tr-TR" dirty="0" smtClean="0"/>
              <a:t>amaçlardır</a:t>
            </a:r>
            <a:r>
              <a:rPr lang="tr-TR" dirty="0"/>
              <a:t>. </a:t>
            </a:r>
            <a:r>
              <a:rPr lang="tr-TR" dirty="0" smtClean="0"/>
              <a:t>Hedefler </a:t>
            </a:r>
            <a:r>
              <a:rPr lang="tr-TR" dirty="0"/>
              <a:t>ulaşılması öngörülen çıktı ve sonuçların tanımlanmış bir </a:t>
            </a:r>
            <a:r>
              <a:rPr lang="tr-TR" dirty="0" smtClean="0"/>
              <a:t>zaman </a:t>
            </a:r>
            <a:r>
              <a:rPr lang="tr-TR" dirty="0"/>
              <a:t>dilimi içinde nitelik ve nicelik olarak ifadesidir. (Kamu İdareleri İçin Stratejik Planlama Kılavuzu)</a:t>
            </a:r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8D95E-779E-4EB0-B73E-BEBD0DA90F76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509120"/>
            <a:ext cx="5400600" cy="145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154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HEDEFLERİN ÖZELLİKLERİ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124745"/>
            <a:ext cx="5256584" cy="5596730"/>
          </a:xfrm>
        </p:spPr>
        <p:txBody>
          <a:bodyPr/>
          <a:lstStyle/>
          <a:p>
            <a:r>
              <a:rPr lang="tr-TR" dirty="0" smtClean="0"/>
              <a:t>Yeterince </a:t>
            </a:r>
            <a:r>
              <a:rPr lang="tr-TR" dirty="0"/>
              <a:t>açık ve anlaşılabilir ayrıntıda olmalıdır. </a:t>
            </a:r>
            <a:endParaRPr lang="tr-TR" dirty="0" smtClean="0"/>
          </a:p>
          <a:p>
            <a:r>
              <a:rPr lang="tr-TR" dirty="0"/>
              <a:t>Ölçülebilir olmalıdır. </a:t>
            </a:r>
            <a:endParaRPr lang="tr-TR" dirty="0" smtClean="0"/>
          </a:p>
          <a:p>
            <a:r>
              <a:rPr lang="tr-TR" dirty="0"/>
              <a:t>İddialı olmalı, fakat imkansız olmamalıdır. </a:t>
            </a:r>
          </a:p>
          <a:p>
            <a:r>
              <a:rPr lang="tr-TR" dirty="0" smtClean="0"/>
              <a:t>Sonuca </a:t>
            </a:r>
            <a:r>
              <a:rPr lang="tr-TR" dirty="0"/>
              <a:t>odaklanmış olmalıdır. </a:t>
            </a:r>
          </a:p>
          <a:p>
            <a:r>
              <a:rPr lang="tr-TR" dirty="0" smtClean="0"/>
              <a:t>Zaman </a:t>
            </a:r>
            <a:r>
              <a:rPr lang="tr-TR" dirty="0"/>
              <a:t>çerçevesi belli olmalıdır.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516216" y="6280241"/>
            <a:ext cx="2133600" cy="476250"/>
          </a:xfrm>
        </p:spPr>
        <p:txBody>
          <a:bodyPr/>
          <a:lstStyle/>
          <a:p>
            <a:pPr>
              <a:defRPr/>
            </a:pPr>
            <a:fld id="{1888D95E-779E-4EB0-B73E-BEBD0DA90F76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09439"/>
            <a:ext cx="2922463" cy="4925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895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kyanus">
  <a:themeElements>
    <a:clrScheme name="Okyanus 6">
      <a:dk1>
        <a:srgbClr val="000000"/>
      </a:dk1>
      <a:lt1>
        <a:srgbClr val="FFFFFF"/>
      </a:lt1>
      <a:dk2>
        <a:srgbClr val="006B80"/>
      </a:dk2>
      <a:lt2>
        <a:srgbClr val="C1CB75"/>
      </a:lt2>
      <a:accent1>
        <a:srgbClr val="6F8406"/>
      </a:accent1>
      <a:accent2>
        <a:srgbClr val="D9E288"/>
      </a:accent2>
      <a:accent3>
        <a:srgbClr val="AABAC0"/>
      </a:accent3>
      <a:accent4>
        <a:srgbClr val="DADADA"/>
      </a:accent4>
      <a:accent5>
        <a:srgbClr val="BBC2AA"/>
      </a:accent5>
      <a:accent6>
        <a:srgbClr val="C4CD7B"/>
      </a:accent6>
      <a:hlink>
        <a:srgbClr val="00CC00"/>
      </a:hlink>
      <a:folHlink>
        <a:srgbClr val="C0FF73"/>
      </a:folHlink>
    </a:clrScheme>
    <a:fontScheme name="Okyanu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kyanus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605</Words>
  <Application>Microsoft Office PowerPoint</Application>
  <PresentationFormat>Ekran Gösterisi (4:3)</PresentationFormat>
  <Paragraphs>131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Okyanus</vt:lpstr>
      <vt:lpstr>PowerPoint Sunusu</vt:lpstr>
      <vt:lpstr>AMAÇLAR </vt:lpstr>
      <vt:lpstr>AMAÇLARIN ÖZELLİKLERİ</vt:lpstr>
      <vt:lpstr>AMAÇLARIN ÖZELLİKLERİ</vt:lpstr>
      <vt:lpstr>AMAÇLAR</vt:lpstr>
      <vt:lpstr>AMAÇ ÖRNEKLERİ</vt:lpstr>
      <vt:lpstr>AMAÇ ÖRNEKLERİ</vt:lpstr>
      <vt:lpstr>HEDEFLER </vt:lpstr>
      <vt:lpstr>HEDEFLERİN ÖZELLİKLERİ</vt:lpstr>
      <vt:lpstr>HEDEF SORULARI</vt:lpstr>
      <vt:lpstr>HEDEF SORULARI</vt:lpstr>
      <vt:lpstr>HEDEF ÖRNEKLERİ</vt:lpstr>
      <vt:lpstr>HEDEF ÖRNEKLERİ</vt:lpstr>
      <vt:lpstr>PowerPoint Sunusu</vt:lpstr>
      <vt:lpstr>PowerPoint Sunusu</vt:lpstr>
    </vt:vector>
  </TitlesOfParts>
  <Company>NeC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MINISTRY OF NATIONAL EDUCATION General Directorate of vocational and Technical Education</dc:title>
  <dc:creator>Osman YALCIN</dc:creator>
  <cp:lastModifiedBy>acer</cp:lastModifiedBy>
  <cp:revision>213</cp:revision>
  <dcterms:created xsi:type="dcterms:W3CDTF">2013-04-11T07:16:55Z</dcterms:created>
  <dcterms:modified xsi:type="dcterms:W3CDTF">2014-10-22T15:05:06Z</dcterms:modified>
</cp:coreProperties>
</file>