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6" r:id="rId6"/>
    <p:sldId id="264" r:id="rId7"/>
    <p:sldId id="265" r:id="rId8"/>
    <p:sldId id="267" r:id="rId9"/>
    <p:sldId id="268" r:id="rId10"/>
    <p:sldId id="269" r:id="rId11"/>
    <p:sldId id="270" r:id="rId12"/>
    <p:sldId id="271" r:id="rId13"/>
    <p:sldId id="272" r:id="rId14"/>
    <p:sldId id="261" r:id="rId15"/>
    <p:sldId id="262" r:id="rId16"/>
    <p:sldId id="259"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9" d="100"/>
          <a:sy n="69" d="100"/>
        </p:scale>
        <p:origin x="-142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22.10.2014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22.10.2014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22.10.2014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22.10.2014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22.10.2014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22.10.2014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22.10.2014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22.10.2014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STRATEJİLER</a:t>
            </a:r>
            <a:endParaRPr lang="tr-TR" dirty="0"/>
          </a:p>
        </p:txBody>
      </p:sp>
      <p:sp>
        <p:nvSpPr>
          <p:cNvPr id="3" name="Alt Başlık 2"/>
          <p:cNvSpPr>
            <a:spLocks noGrp="1"/>
          </p:cNvSpPr>
          <p:nvPr>
            <p:ph type="subTitle" idx="1"/>
          </p:nvPr>
        </p:nvSpPr>
        <p:spPr/>
        <p:txBody>
          <a:bodyPr/>
          <a:lstStyle/>
          <a:p>
            <a:r>
              <a:rPr lang="tr-TR" dirty="0" smtClean="0"/>
              <a:t>20-24 EKİM 2014 </a:t>
            </a:r>
          </a:p>
          <a:p>
            <a:r>
              <a:rPr lang="tr-TR" dirty="0" smtClean="0"/>
              <a:t>ANTALYA</a:t>
            </a:r>
            <a:endParaRPr lang="tr-TR" dirty="0"/>
          </a:p>
        </p:txBody>
      </p:sp>
    </p:spTree>
    <p:extLst>
      <p:ext uri="{BB962C8B-B14F-4D97-AF65-F5344CB8AC3E}">
        <p14:creationId xmlns:p14="http://schemas.microsoft.com/office/powerpoint/2010/main" val="27020723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txBody>
          <a:bodyPr>
            <a:normAutofit/>
          </a:bodyPr>
          <a:lstStyle/>
          <a:p>
            <a:r>
              <a:rPr lang="tr-TR" dirty="0" smtClean="0"/>
              <a:t>Strateji – TOWS</a:t>
            </a:r>
            <a:endParaRPr lang="tr-TR" dirty="0"/>
          </a:p>
        </p:txBody>
      </p:sp>
      <p:graphicFrame>
        <p:nvGraphicFramePr>
          <p:cNvPr id="5" name="Group 3"/>
          <p:cNvGraphicFramePr>
            <a:graphicFrameLocks noGrp="1"/>
          </p:cNvGraphicFramePr>
          <p:nvPr>
            <p:ph idx="1"/>
            <p:extLst>
              <p:ext uri="{D42A27DB-BD31-4B8C-83A1-F6EECF244321}">
                <p14:modId xmlns:p14="http://schemas.microsoft.com/office/powerpoint/2010/main" val="2741813189"/>
              </p:ext>
            </p:extLst>
          </p:nvPr>
        </p:nvGraphicFramePr>
        <p:xfrm>
          <a:off x="208284" y="1306214"/>
          <a:ext cx="8612188" cy="5291138"/>
        </p:xfrm>
        <a:graphic>
          <a:graphicData uri="http://schemas.openxmlformats.org/drawingml/2006/table">
            <a:tbl>
              <a:tblPr/>
              <a:tblGrid>
                <a:gridCol w="2105010"/>
                <a:gridCol w="3636978"/>
                <a:gridCol w="2870200"/>
              </a:tblGrid>
              <a:tr h="5048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GÜÇLÜ TARAFLAR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ZAYIF TARAFLAR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2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FIRSATLAR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tr-TR" sz="2400" b="1" i="0" u="none" strike="noStrike" cap="none" normalizeH="0" baseline="0" dirty="0" smtClean="0">
                          <a:ln>
                            <a:noFill/>
                          </a:ln>
                          <a:solidFill>
                            <a:srgbClr val="FF0066"/>
                          </a:solidFill>
                          <a:effectLst>
                            <a:outerShdw blurRad="38100" dist="38100" dir="2700000" algn="tl">
                              <a:srgbClr val="000000"/>
                            </a:outerShdw>
                          </a:effectLst>
                          <a:latin typeface="Garamond" pitchFamily="18" charset="0"/>
                        </a:rPr>
                        <a:t>GF Stratejileri: </a:t>
                      </a:r>
                      <a:r>
                        <a:rPr kumimoji="0" lang="tr-T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Kuruluşun hem güçlü yönlerini hem de dış çevrenin sunduğu fırsatların olumlu etkilerinden azami düzeyde yararlanmaya yönelik olarak geliştirilen stratejilerdir.</a:t>
                      </a:r>
                      <a:r>
                        <a:rPr kumimoji="0" lang="tr-TR"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tr-TR" sz="2400" b="0" i="0" u="none" strike="noStrike" cap="none" normalizeH="0" baseline="0" smtClean="0">
                          <a:ln>
                            <a:noFill/>
                          </a:ln>
                          <a:solidFill>
                            <a:srgbClr val="FF0066"/>
                          </a:solidFill>
                          <a:effectLst>
                            <a:outerShdw blurRad="38100" dist="38100" dir="2700000" algn="tl">
                              <a:srgbClr val="000000"/>
                            </a:outerShdw>
                          </a:effectLst>
                          <a:latin typeface="Garamond" pitchFamily="18" charset="0"/>
                        </a:rPr>
                        <a:t>ZF Stratejileri :</a:t>
                      </a:r>
                      <a:r>
                        <a:rPr kumimoji="0" lang="tr-T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 </a:t>
                      </a:r>
                    </a:p>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tr-T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Dış fırsatlardan yararlanarak mevcut zayıf yönleri giderecek stratejiler oluşturulabilir.</a:t>
                      </a:r>
                    </a:p>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endParaRPr kumimoji="0" lang="tr-T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73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tr-T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TEHDİTLER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tr-TR" sz="2400" b="1" i="0" u="none" strike="noStrike" cap="none" normalizeH="0" baseline="0" dirty="0" smtClean="0">
                          <a:ln>
                            <a:noFill/>
                          </a:ln>
                          <a:solidFill>
                            <a:srgbClr val="FF0066"/>
                          </a:solidFill>
                          <a:effectLst>
                            <a:outerShdw blurRad="38100" dist="38100" dir="2700000" algn="tl">
                              <a:srgbClr val="000000"/>
                            </a:outerShdw>
                          </a:effectLst>
                          <a:latin typeface="Garamond" pitchFamily="18" charset="0"/>
                        </a:rPr>
                        <a:t>GT Stratejileri :</a:t>
                      </a:r>
                      <a:r>
                        <a:rPr kumimoji="0" lang="tr-T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 Dış çevredeki tehditlerin olumsuz etkilerini, kuruluşun güçlü yönlerini kullanarak en aza indirmeye yöneliktir.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tr-TR" sz="2400" b="0" i="0" u="none" strike="noStrike" cap="none" normalizeH="0" baseline="0" dirty="0" smtClean="0">
                          <a:ln>
                            <a:noFill/>
                          </a:ln>
                          <a:solidFill>
                            <a:srgbClr val="FF0066"/>
                          </a:solidFill>
                          <a:effectLst>
                            <a:outerShdw blurRad="38100" dist="38100" dir="2700000" algn="tl">
                              <a:srgbClr val="000000"/>
                            </a:outerShdw>
                          </a:effectLst>
                          <a:latin typeface="Garamond" pitchFamily="18" charset="0"/>
                        </a:rPr>
                        <a:t>ZT Stratejileri :</a:t>
                      </a:r>
                      <a:r>
                        <a:rPr kumimoji="0" lang="tr-T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rPr>
                        <a:t> zayıf yönler ve tehditlerin olumsuz etkilerini en aza indirmeye yöneliktir.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524618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Stratejik Planlarda Hedeflerden sonra bu hedeflerin nasıl gerçekleştirileceğine dair stratejiler geliştiririz. Bu stratejileri geliştirirken kritik sorulardan ve TOWS matrisinden yararlanırız. Ancak TOWS matrisinden önce her bir hedef için SWOT analizi yaparız. Daha sonra da stratejileri belirlemek üzere TOWS analizine geçeriz.</a:t>
            </a:r>
            <a:endParaRPr lang="tr-TR" dirty="0"/>
          </a:p>
        </p:txBody>
      </p:sp>
      <p:sp>
        <p:nvSpPr>
          <p:cNvPr id="4" name="Başlık 1"/>
          <p:cNvSpPr>
            <a:spLocks noGrp="1"/>
          </p:cNvSpPr>
          <p:nvPr>
            <p:ph type="title"/>
          </p:nvPr>
        </p:nvSpPr>
        <p:spPr/>
        <p:txBody>
          <a:bodyPr/>
          <a:lstStyle/>
          <a:p>
            <a:r>
              <a:rPr lang="tr-TR" dirty="0" smtClean="0"/>
              <a:t>Strateji</a:t>
            </a:r>
            <a:endParaRPr lang="tr-TR" dirty="0"/>
          </a:p>
        </p:txBody>
      </p:sp>
    </p:spTree>
    <p:extLst>
      <p:ext uri="{BB962C8B-B14F-4D97-AF65-F5344CB8AC3E}">
        <p14:creationId xmlns:p14="http://schemas.microsoft.com/office/powerpoint/2010/main" val="374895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txBody>
          <a:bodyPr/>
          <a:lstStyle/>
          <a:p>
            <a:r>
              <a:rPr lang="tr-TR" dirty="0" smtClean="0"/>
              <a:t>Strateji - TOWS</a:t>
            </a:r>
            <a:endParaRPr lang="tr-TR" dirty="0"/>
          </a:p>
        </p:txBody>
      </p:sp>
      <p:sp>
        <p:nvSpPr>
          <p:cNvPr id="5" name="Rectangle 49"/>
          <p:cNvSpPr>
            <a:spLocks noChangeArrowheads="1"/>
          </p:cNvSpPr>
          <p:nvPr/>
        </p:nvSpPr>
        <p:spPr bwMode="auto">
          <a:xfrm>
            <a:off x="4643438" y="1556792"/>
            <a:ext cx="3241675" cy="2413248"/>
          </a:xfrm>
          <a:prstGeom prst="rect">
            <a:avLst/>
          </a:prstGeom>
          <a:gradFill rotWithShape="1">
            <a:gsLst>
              <a:gs pos="0">
                <a:srgbClr val="6699FF">
                  <a:alpha val="50998"/>
                </a:srgbClr>
              </a:gs>
              <a:gs pos="100000">
                <a:srgbClr val="243559"/>
              </a:gs>
            </a:gsLst>
            <a:path path="rect">
              <a:fillToRect l="100000" b="100000"/>
            </a:path>
          </a:gradFill>
          <a:ln w="9525">
            <a:noFill/>
            <a:miter lim="800000"/>
            <a:headEnd/>
            <a:tailEnd/>
          </a:ln>
        </p:spPr>
        <p:txBody>
          <a:bodyPr wrap="none" anchor="ctr"/>
          <a:lstStyle/>
          <a:p>
            <a:pPr algn="ctr">
              <a:buFontTx/>
              <a:buNone/>
              <a:defRPr/>
            </a:pPr>
            <a:r>
              <a:rPr lang="tr-TR" sz="1400">
                <a:solidFill>
                  <a:srgbClr val="000000"/>
                </a:solidFill>
                <a:cs typeface="Arial" pitchFamily="34" charset="0"/>
              </a:rPr>
              <a:t>FIRSAT VAR VE  SEN GÜÇLÜSÜN!</a:t>
            </a:r>
          </a:p>
          <a:p>
            <a:pPr algn="ctr">
              <a:buFontTx/>
              <a:buNone/>
              <a:defRPr/>
            </a:pPr>
            <a:endParaRPr lang="tr-TR" sz="1400">
              <a:cs typeface="Arial" pitchFamily="34" charset="0"/>
            </a:endParaRPr>
          </a:p>
          <a:p>
            <a:pPr algn="ctr">
              <a:buFontTx/>
              <a:buNone/>
              <a:defRPr/>
            </a:pPr>
            <a:r>
              <a:rPr lang="tr-TR" sz="1400">
                <a:solidFill>
                  <a:srgbClr val="000000"/>
                </a:solidFill>
                <a:effectLst>
                  <a:outerShdw blurRad="38100" dist="38100" dir="2700000" algn="tl">
                    <a:srgbClr val="FFFFFF"/>
                  </a:outerShdw>
                </a:effectLst>
                <a:cs typeface="Arial" pitchFamily="34" charset="0"/>
              </a:rPr>
              <a:t>FIRSATLARIN AVANTAJI İÇİN</a:t>
            </a:r>
          </a:p>
          <a:p>
            <a:pPr algn="ctr">
              <a:buFontTx/>
              <a:buNone/>
              <a:defRPr/>
            </a:pPr>
            <a:r>
              <a:rPr lang="tr-TR" sz="1400">
                <a:solidFill>
                  <a:srgbClr val="000000"/>
                </a:solidFill>
                <a:effectLst>
                  <a:outerShdw blurRad="38100" dist="38100" dir="2700000" algn="tl">
                    <a:srgbClr val="FFFFFF"/>
                  </a:outerShdw>
                </a:effectLst>
                <a:cs typeface="Arial" pitchFamily="34" charset="0"/>
              </a:rPr>
              <a:t>GÜÇLÜ YÖNLERİNİ KULLAN.</a:t>
            </a:r>
          </a:p>
        </p:txBody>
      </p:sp>
      <p:sp>
        <p:nvSpPr>
          <p:cNvPr id="6" name="Rectangle 50"/>
          <p:cNvSpPr>
            <a:spLocks noChangeArrowheads="1"/>
          </p:cNvSpPr>
          <p:nvPr/>
        </p:nvSpPr>
        <p:spPr bwMode="auto">
          <a:xfrm>
            <a:off x="4643438" y="4147840"/>
            <a:ext cx="3241675" cy="2449512"/>
          </a:xfrm>
          <a:prstGeom prst="rect">
            <a:avLst/>
          </a:prstGeom>
          <a:gradFill rotWithShape="1">
            <a:gsLst>
              <a:gs pos="0">
                <a:srgbClr val="CCECFF">
                  <a:alpha val="50998"/>
                </a:srgbClr>
              </a:gs>
              <a:gs pos="100000">
                <a:srgbClr val="475259"/>
              </a:gs>
            </a:gsLst>
            <a:path path="rect">
              <a:fillToRect l="100000" t="100000"/>
            </a:path>
          </a:gradFill>
          <a:ln w="9525">
            <a:noFill/>
            <a:miter lim="800000"/>
            <a:headEnd/>
            <a:tailEnd/>
          </a:ln>
        </p:spPr>
        <p:txBody>
          <a:bodyPr wrap="none" anchor="ctr"/>
          <a:lstStyle/>
          <a:p>
            <a:pPr algn="ctr">
              <a:buFontTx/>
              <a:buNone/>
              <a:defRPr/>
            </a:pPr>
            <a:r>
              <a:rPr lang="tr-TR" sz="1400">
                <a:solidFill>
                  <a:srgbClr val="000000"/>
                </a:solidFill>
                <a:cs typeface="Arial" pitchFamily="34" charset="0"/>
              </a:rPr>
              <a:t>FIRSAT VAR VE SEN ZAYIFSIN!</a:t>
            </a:r>
          </a:p>
          <a:p>
            <a:pPr algn="ctr">
              <a:buFontTx/>
              <a:buNone/>
              <a:defRPr/>
            </a:pPr>
            <a:endParaRPr lang="tr-TR" sz="1400">
              <a:cs typeface="Arial" pitchFamily="34" charset="0"/>
            </a:endParaRPr>
          </a:p>
          <a:p>
            <a:pPr algn="ctr">
              <a:buFontTx/>
              <a:buNone/>
              <a:defRPr/>
            </a:pPr>
            <a:r>
              <a:rPr lang="tr-TR" sz="1400">
                <a:solidFill>
                  <a:srgbClr val="000000"/>
                </a:solidFill>
                <a:effectLst>
                  <a:outerShdw blurRad="38100" dist="38100" dir="2700000" algn="tl">
                    <a:srgbClr val="FFFFFF"/>
                  </a:outerShdw>
                </a:effectLst>
                <a:cs typeface="Arial" pitchFamily="34" charset="0"/>
              </a:rPr>
              <a:t>ZAYIFLIĞINI YENMEK İÇİN</a:t>
            </a:r>
          </a:p>
          <a:p>
            <a:pPr algn="ctr">
              <a:buFontTx/>
              <a:buNone/>
              <a:defRPr/>
            </a:pPr>
            <a:r>
              <a:rPr lang="tr-TR" sz="1400">
                <a:solidFill>
                  <a:srgbClr val="000000"/>
                </a:solidFill>
                <a:effectLst>
                  <a:outerShdw blurRad="38100" dist="38100" dir="2700000" algn="tl">
                    <a:srgbClr val="FFFFFF"/>
                  </a:outerShdw>
                </a:effectLst>
                <a:cs typeface="Arial" pitchFamily="34" charset="0"/>
              </a:rPr>
              <a:t>FIRSATI KULLAN.</a:t>
            </a:r>
          </a:p>
        </p:txBody>
      </p:sp>
      <p:sp>
        <p:nvSpPr>
          <p:cNvPr id="7" name="Rectangle 51"/>
          <p:cNvSpPr>
            <a:spLocks noChangeArrowheads="1"/>
          </p:cNvSpPr>
          <p:nvPr/>
        </p:nvSpPr>
        <p:spPr bwMode="auto">
          <a:xfrm>
            <a:off x="900113" y="1556792"/>
            <a:ext cx="3311525" cy="2413248"/>
          </a:xfrm>
          <a:prstGeom prst="rect">
            <a:avLst/>
          </a:prstGeom>
          <a:gradFill rotWithShape="1">
            <a:gsLst>
              <a:gs pos="0">
                <a:srgbClr val="FF0000">
                  <a:alpha val="50998"/>
                </a:srgbClr>
              </a:gs>
              <a:gs pos="100000">
                <a:srgbClr val="590000"/>
              </a:gs>
            </a:gsLst>
            <a:path path="rect">
              <a:fillToRect r="100000" b="100000"/>
            </a:path>
          </a:gradFill>
          <a:ln w="9525">
            <a:noFill/>
            <a:miter lim="800000"/>
            <a:headEnd/>
            <a:tailEnd/>
          </a:ln>
        </p:spPr>
        <p:txBody>
          <a:bodyPr wrap="none" anchor="ctr"/>
          <a:lstStyle/>
          <a:p>
            <a:pPr algn="ctr">
              <a:buFontTx/>
              <a:buNone/>
              <a:defRPr/>
            </a:pPr>
            <a:r>
              <a:rPr lang="tr-TR" sz="1400" dirty="0">
                <a:solidFill>
                  <a:srgbClr val="000000"/>
                </a:solidFill>
                <a:cs typeface="Arial" pitchFamily="34" charset="0"/>
              </a:rPr>
              <a:t>TEHDİT VAR VE GÜÇLÜSÜN!</a:t>
            </a:r>
          </a:p>
          <a:p>
            <a:pPr algn="ctr">
              <a:buFontTx/>
              <a:buNone/>
              <a:defRPr/>
            </a:pPr>
            <a:endParaRPr lang="tr-TR" sz="1400" b="0" dirty="0">
              <a:solidFill>
                <a:srgbClr val="000000"/>
              </a:solidFill>
              <a:cs typeface="Arial" pitchFamily="34" charset="0"/>
            </a:endParaRPr>
          </a:p>
          <a:p>
            <a:pPr algn="ctr">
              <a:buFontTx/>
              <a:buNone/>
              <a:defRPr/>
            </a:pPr>
            <a:r>
              <a:rPr lang="tr-TR" sz="1400" dirty="0">
                <a:solidFill>
                  <a:srgbClr val="000000"/>
                </a:solidFill>
                <a:effectLst>
                  <a:outerShdw blurRad="38100" dist="38100" dir="2700000" algn="tl">
                    <a:srgbClr val="FFFFFF"/>
                  </a:outerShdw>
                </a:effectLst>
                <a:cs typeface="Arial" pitchFamily="34" charset="0"/>
              </a:rPr>
              <a:t>TEHDİTİ UZAKLAŞTIRMAK İÇİN </a:t>
            </a:r>
          </a:p>
          <a:p>
            <a:pPr algn="ctr">
              <a:buFontTx/>
              <a:buNone/>
              <a:defRPr/>
            </a:pPr>
            <a:r>
              <a:rPr lang="tr-TR" sz="1400" dirty="0">
                <a:solidFill>
                  <a:srgbClr val="000000"/>
                </a:solidFill>
                <a:effectLst>
                  <a:outerShdw blurRad="38100" dist="38100" dir="2700000" algn="tl">
                    <a:srgbClr val="FFFFFF"/>
                  </a:outerShdw>
                </a:effectLst>
                <a:cs typeface="Arial" pitchFamily="34" charset="0"/>
              </a:rPr>
              <a:t>GÜÇLÜ YÖNLERİNİ KULLAN</a:t>
            </a:r>
          </a:p>
        </p:txBody>
      </p:sp>
      <p:sp>
        <p:nvSpPr>
          <p:cNvPr id="8" name="Rectangle 52"/>
          <p:cNvSpPr>
            <a:spLocks noChangeArrowheads="1"/>
          </p:cNvSpPr>
          <p:nvPr/>
        </p:nvSpPr>
        <p:spPr bwMode="auto">
          <a:xfrm>
            <a:off x="900113" y="4147840"/>
            <a:ext cx="3311525" cy="2449512"/>
          </a:xfrm>
          <a:prstGeom prst="rect">
            <a:avLst/>
          </a:prstGeom>
          <a:gradFill rotWithShape="1">
            <a:gsLst>
              <a:gs pos="0">
                <a:schemeClr val="folHlink">
                  <a:alpha val="50999"/>
                </a:schemeClr>
              </a:gs>
              <a:gs pos="100000">
                <a:schemeClr val="folHlink">
                  <a:gamma/>
                  <a:shade val="34902"/>
                  <a:invGamma/>
                </a:schemeClr>
              </a:gs>
            </a:gsLst>
            <a:path path="rect">
              <a:fillToRect t="100000" r="100000"/>
            </a:path>
          </a:gradFill>
          <a:ln w="9525">
            <a:noFill/>
            <a:miter lim="800000"/>
            <a:headEnd/>
            <a:tailEnd/>
          </a:ln>
          <a:effectLst/>
        </p:spPr>
        <p:txBody>
          <a:bodyPr wrap="none" anchor="ctr"/>
          <a:lstStyle/>
          <a:p>
            <a:pPr algn="ctr">
              <a:buFontTx/>
              <a:buNone/>
              <a:defRPr/>
            </a:pPr>
            <a:r>
              <a:rPr lang="tr-TR" sz="1600">
                <a:solidFill>
                  <a:srgbClr val="000000"/>
                </a:solidFill>
                <a:cs typeface="Arial" pitchFamily="34" charset="0"/>
              </a:rPr>
              <a:t>TEHDİT VAR VE</a:t>
            </a:r>
          </a:p>
          <a:p>
            <a:pPr algn="ctr">
              <a:buFontTx/>
              <a:buNone/>
              <a:defRPr/>
            </a:pPr>
            <a:r>
              <a:rPr lang="tr-TR" sz="1600">
                <a:solidFill>
                  <a:srgbClr val="000000"/>
                </a:solidFill>
                <a:cs typeface="Arial" pitchFamily="34" charset="0"/>
              </a:rPr>
              <a:t>SEN ZAYIFSIN!</a:t>
            </a:r>
          </a:p>
          <a:p>
            <a:pPr algn="ctr">
              <a:buFontTx/>
              <a:buNone/>
              <a:defRPr/>
            </a:pPr>
            <a:endParaRPr lang="tr-TR" sz="1600">
              <a:solidFill>
                <a:srgbClr val="000000"/>
              </a:solidFill>
              <a:cs typeface="Arial" pitchFamily="34" charset="0"/>
            </a:endParaRPr>
          </a:p>
          <a:p>
            <a:pPr algn="ctr">
              <a:buFontTx/>
              <a:buNone/>
              <a:defRPr/>
            </a:pPr>
            <a:r>
              <a:rPr lang="tr-TR" sz="1600">
                <a:solidFill>
                  <a:srgbClr val="000000"/>
                </a:solidFill>
                <a:effectLst>
                  <a:outerShdw blurRad="38100" dist="38100" dir="2700000" algn="tl">
                    <a:srgbClr val="FFFFFF"/>
                  </a:outerShdw>
                </a:effectLst>
                <a:cs typeface="Arial" pitchFamily="34" charset="0"/>
              </a:rPr>
              <a:t>ZAYIFLIĞINI AZALT VE</a:t>
            </a:r>
          </a:p>
          <a:p>
            <a:pPr algn="ctr">
              <a:buFontTx/>
              <a:buNone/>
              <a:defRPr/>
            </a:pPr>
            <a:r>
              <a:rPr lang="tr-TR" sz="1600">
                <a:solidFill>
                  <a:srgbClr val="000000"/>
                </a:solidFill>
                <a:effectLst>
                  <a:outerShdw blurRad="38100" dist="38100" dir="2700000" algn="tl">
                    <a:srgbClr val="FFFFFF"/>
                  </a:outerShdw>
                </a:effectLst>
                <a:cs typeface="Arial" pitchFamily="34" charset="0"/>
              </a:rPr>
              <a:t>TEHDİTTEN KURTUL.</a:t>
            </a:r>
            <a:r>
              <a:rPr lang="tr-TR" sz="1200" b="0">
                <a:cs typeface="Arial" pitchFamily="34" charset="0"/>
              </a:rPr>
              <a:t> </a:t>
            </a:r>
          </a:p>
        </p:txBody>
      </p:sp>
      <p:sp>
        <p:nvSpPr>
          <p:cNvPr id="9" name="Line 43"/>
          <p:cNvSpPr>
            <a:spLocks noChangeShapeType="1"/>
          </p:cNvSpPr>
          <p:nvPr/>
        </p:nvSpPr>
        <p:spPr bwMode="auto">
          <a:xfrm>
            <a:off x="4427538" y="1304305"/>
            <a:ext cx="0" cy="5256212"/>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0" name="Line 44"/>
          <p:cNvSpPr>
            <a:spLocks noChangeShapeType="1"/>
          </p:cNvSpPr>
          <p:nvPr/>
        </p:nvSpPr>
        <p:spPr bwMode="auto">
          <a:xfrm flipH="1">
            <a:off x="684213" y="4041155"/>
            <a:ext cx="7632700" cy="71437"/>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1" name="Text Box 45"/>
          <p:cNvSpPr txBox="1">
            <a:spLocks noChangeArrowheads="1"/>
          </p:cNvSpPr>
          <p:nvPr/>
        </p:nvSpPr>
        <p:spPr bwMode="auto">
          <a:xfrm>
            <a:off x="8316913" y="3825255"/>
            <a:ext cx="625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defRPr>
            </a:lvl1pPr>
            <a:lvl2pPr marL="742950" indent="-285750" eaLnBrk="0" hangingPunct="0">
              <a:defRPr sz="2400" b="1">
                <a:solidFill>
                  <a:schemeClr val="tx1"/>
                </a:solidFill>
                <a:latin typeface="Arial" pitchFamily="34" charset="0"/>
              </a:defRPr>
            </a:lvl2pPr>
            <a:lvl3pPr marL="1143000" indent="-228600" eaLnBrk="0" hangingPunct="0">
              <a:defRPr sz="2400" b="1">
                <a:solidFill>
                  <a:schemeClr val="tx1"/>
                </a:solidFill>
                <a:latin typeface="Arial" pitchFamily="34" charset="0"/>
              </a:defRPr>
            </a:lvl3pPr>
            <a:lvl4pPr marL="1600200" indent="-228600" eaLnBrk="0" hangingPunct="0">
              <a:defRPr sz="2400" b="1">
                <a:solidFill>
                  <a:schemeClr val="tx1"/>
                </a:solidFill>
                <a:latin typeface="Arial" pitchFamily="34" charset="0"/>
              </a:defRPr>
            </a:lvl4pPr>
            <a:lvl5pPr marL="2057400" indent="-228600" eaLnBrk="0" hangingPunct="0">
              <a:defRPr sz="2400" b="1">
                <a:solidFill>
                  <a:schemeClr val="tx1"/>
                </a:solidFill>
                <a:latin typeface="Arial" pitchFamily="34" charset="0"/>
              </a:defRPr>
            </a:lvl5pPr>
            <a:lvl6pPr marL="2514600" indent="-228600" eaLnBrk="0" fontAlgn="base" hangingPunct="0">
              <a:spcBef>
                <a:spcPct val="0"/>
              </a:spcBef>
              <a:spcAft>
                <a:spcPct val="0"/>
              </a:spcAft>
              <a:buFont typeface="Wingdings" pitchFamily="2" charset="2"/>
              <a:buChar char="ü"/>
              <a:defRPr sz="2400" b="1">
                <a:solidFill>
                  <a:schemeClr val="tx1"/>
                </a:solidFill>
                <a:latin typeface="Arial" pitchFamily="34" charset="0"/>
              </a:defRPr>
            </a:lvl6pPr>
            <a:lvl7pPr marL="2971800" indent="-228600" eaLnBrk="0" fontAlgn="base" hangingPunct="0">
              <a:spcBef>
                <a:spcPct val="0"/>
              </a:spcBef>
              <a:spcAft>
                <a:spcPct val="0"/>
              </a:spcAft>
              <a:buFont typeface="Wingdings" pitchFamily="2" charset="2"/>
              <a:buChar char="ü"/>
              <a:defRPr sz="2400" b="1">
                <a:solidFill>
                  <a:schemeClr val="tx1"/>
                </a:solidFill>
                <a:latin typeface="Arial" pitchFamily="34" charset="0"/>
              </a:defRPr>
            </a:lvl7pPr>
            <a:lvl8pPr marL="3429000" indent="-228600" eaLnBrk="0" fontAlgn="base" hangingPunct="0">
              <a:spcBef>
                <a:spcPct val="0"/>
              </a:spcBef>
              <a:spcAft>
                <a:spcPct val="0"/>
              </a:spcAft>
              <a:buFont typeface="Wingdings" pitchFamily="2" charset="2"/>
              <a:buChar char="ü"/>
              <a:defRPr sz="2400" b="1">
                <a:solidFill>
                  <a:schemeClr val="tx1"/>
                </a:solidFill>
                <a:latin typeface="Arial" pitchFamily="34" charset="0"/>
              </a:defRPr>
            </a:lvl8pPr>
            <a:lvl9pPr marL="3886200" indent="-228600" eaLnBrk="0" fontAlgn="base" hangingPunct="0">
              <a:spcBef>
                <a:spcPct val="0"/>
              </a:spcBef>
              <a:spcAft>
                <a:spcPct val="0"/>
              </a:spcAft>
              <a:buFont typeface="Wingdings" pitchFamily="2" charset="2"/>
              <a:buChar char="ü"/>
              <a:defRPr sz="2400" b="1">
                <a:solidFill>
                  <a:schemeClr val="tx1"/>
                </a:solidFill>
                <a:latin typeface="Arial" pitchFamily="34" charset="0"/>
              </a:defRPr>
            </a:lvl9pPr>
          </a:lstStyle>
          <a:p>
            <a:pPr eaLnBrk="1" hangingPunct="1">
              <a:spcBef>
                <a:spcPct val="50000"/>
              </a:spcBef>
              <a:buFontTx/>
              <a:buNone/>
            </a:pPr>
            <a:r>
              <a:rPr lang="tr-TR" b="0">
                <a:cs typeface="Arial" pitchFamily="34" charset="0"/>
              </a:rPr>
              <a:t>F</a:t>
            </a:r>
          </a:p>
        </p:txBody>
      </p:sp>
      <p:sp>
        <p:nvSpPr>
          <p:cNvPr id="12" name="Text Box 46"/>
          <p:cNvSpPr txBox="1">
            <a:spLocks noChangeArrowheads="1"/>
          </p:cNvSpPr>
          <p:nvPr/>
        </p:nvSpPr>
        <p:spPr bwMode="auto">
          <a:xfrm>
            <a:off x="250825" y="3968130"/>
            <a:ext cx="6254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defRPr>
            </a:lvl1pPr>
            <a:lvl2pPr marL="742950" indent="-285750" eaLnBrk="0" hangingPunct="0">
              <a:defRPr sz="2400" b="1">
                <a:solidFill>
                  <a:schemeClr val="tx1"/>
                </a:solidFill>
                <a:latin typeface="Arial" pitchFamily="34" charset="0"/>
              </a:defRPr>
            </a:lvl2pPr>
            <a:lvl3pPr marL="1143000" indent="-228600" eaLnBrk="0" hangingPunct="0">
              <a:defRPr sz="2400" b="1">
                <a:solidFill>
                  <a:schemeClr val="tx1"/>
                </a:solidFill>
                <a:latin typeface="Arial" pitchFamily="34" charset="0"/>
              </a:defRPr>
            </a:lvl3pPr>
            <a:lvl4pPr marL="1600200" indent="-228600" eaLnBrk="0" hangingPunct="0">
              <a:defRPr sz="2400" b="1">
                <a:solidFill>
                  <a:schemeClr val="tx1"/>
                </a:solidFill>
                <a:latin typeface="Arial" pitchFamily="34" charset="0"/>
              </a:defRPr>
            </a:lvl4pPr>
            <a:lvl5pPr marL="2057400" indent="-228600" eaLnBrk="0" hangingPunct="0">
              <a:defRPr sz="2400" b="1">
                <a:solidFill>
                  <a:schemeClr val="tx1"/>
                </a:solidFill>
                <a:latin typeface="Arial" pitchFamily="34" charset="0"/>
              </a:defRPr>
            </a:lvl5pPr>
            <a:lvl6pPr marL="2514600" indent="-228600" eaLnBrk="0" fontAlgn="base" hangingPunct="0">
              <a:spcBef>
                <a:spcPct val="0"/>
              </a:spcBef>
              <a:spcAft>
                <a:spcPct val="0"/>
              </a:spcAft>
              <a:buFont typeface="Wingdings" pitchFamily="2" charset="2"/>
              <a:buChar char="ü"/>
              <a:defRPr sz="2400" b="1">
                <a:solidFill>
                  <a:schemeClr val="tx1"/>
                </a:solidFill>
                <a:latin typeface="Arial" pitchFamily="34" charset="0"/>
              </a:defRPr>
            </a:lvl6pPr>
            <a:lvl7pPr marL="2971800" indent="-228600" eaLnBrk="0" fontAlgn="base" hangingPunct="0">
              <a:spcBef>
                <a:spcPct val="0"/>
              </a:spcBef>
              <a:spcAft>
                <a:spcPct val="0"/>
              </a:spcAft>
              <a:buFont typeface="Wingdings" pitchFamily="2" charset="2"/>
              <a:buChar char="ü"/>
              <a:defRPr sz="2400" b="1">
                <a:solidFill>
                  <a:schemeClr val="tx1"/>
                </a:solidFill>
                <a:latin typeface="Arial" pitchFamily="34" charset="0"/>
              </a:defRPr>
            </a:lvl7pPr>
            <a:lvl8pPr marL="3429000" indent="-228600" eaLnBrk="0" fontAlgn="base" hangingPunct="0">
              <a:spcBef>
                <a:spcPct val="0"/>
              </a:spcBef>
              <a:spcAft>
                <a:spcPct val="0"/>
              </a:spcAft>
              <a:buFont typeface="Wingdings" pitchFamily="2" charset="2"/>
              <a:buChar char="ü"/>
              <a:defRPr sz="2400" b="1">
                <a:solidFill>
                  <a:schemeClr val="tx1"/>
                </a:solidFill>
                <a:latin typeface="Arial" pitchFamily="34" charset="0"/>
              </a:defRPr>
            </a:lvl8pPr>
            <a:lvl9pPr marL="3886200" indent="-228600" eaLnBrk="0" fontAlgn="base" hangingPunct="0">
              <a:spcBef>
                <a:spcPct val="0"/>
              </a:spcBef>
              <a:spcAft>
                <a:spcPct val="0"/>
              </a:spcAft>
              <a:buFont typeface="Wingdings" pitchFamily="2" charset="2"/>
              <a:buChar char="ü"/>
              <a:defRPr sz="2400" b="1">
                <a:solidFill>
                  <a:schemeClr val="tx1"/>
                </a:solidFill>
                <a:latin typeface="Arial" pitchFamily="34" charset="0"/>
              </a:defRPr>
            </a:lvl9pPr>
          </a:lstStyle>
          <a:p>
            <a:pPr eaLnBrk="1" hangingPunct="1">
              <a:spcBef>
                <a:spcPct val="50000"/>
              </a:spcBef>
              <a:buFontTx/>
              <a:buNone/>
            </a:pPr>
            <a:r>
              <a:rPr lang="tr-TR" sz="2000" b="0">
                <a:cs typeface="Arial" pitchFamily="34" charset="0"/>
              </a:rPr>
              <a:t>  T</a:t>
            </a:r>
          </a:p>
        </p:txBody>
      </p:sp>
      <p:sp>
        <p:nvSpPr>
          <p:cNvPr id="13" name="Text Box 47"/>
          <p:cNvSpPr txBox="1">
            <a:spLocks noChangeArrowheads="1"/>
          </p:cNvSpPr>
          <p:nvPr/>
        </p:nvSpPr>
        <p:spPr bwMode="auto">
          <a:xfrm>
            <a:off x="4211638" y="6560517"/>
            <a:ext cx="43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defRPr>
            </a:lvl1pPr>
            <a:lvl2pPr marL="742950" indent="-285750" eaLnBrk="0" hangingPunct="0">
              <a:defRPr sz="2400" b="1">
                <a:solidFill>
                  <a:schemeClr val="tx1"/>
                </a:solidFill>
                <a:latin typeface="Arial" pitchFamily="34" charset="0"/>
              </a:defRPr>
            </a:lvl2pPr>
            <a:lvl3pPr marL="1143000" indent="-228600" eaLnBrk="0" hangingPunct="0">
              <a:defRPr sz="2400" b="1">
                <a:solidFill>
                  <a:schemeClr val="tx1"/>
                </a:solidFill>
                <a:latin typeface="Arial" pitchFamily="34" charset="0"/>
              </a:defRPr>
            </a:lvl3pPr>
            <a:lvl4pPr marL="1600200" indent="-228600" eaLnBrk="0" hangingPunct="0">
              <a:defRPr sz="2400" b="1">
                <a:solidFill>
                  <a:schemeClr val="tx1"/>
                </a:solidFill>
                <a:latin typeface="Arial" pitchFamily="34" charset="0"/>
              </a:defRPr>
            </a:lvl4pPr>
            <a:lvl5pPr marL="2057400" indent="-228600" eaLnBrk="0" hangingPunct="0">
              <a:defRPr sz="2400" b="1">
                <a:solidFill>
                  <a:schemeClr val="tx1"/>
                </a:solidFill>
                <a:latin typeface="Arial" pitchFamily="34" charset="0"/>
              </a:defRPr>
            </a:lvl5pPr>
            <a:lvl6pPr marL="2514600" indent="-228600" eaLnBrk="0" fontAlgn="base" hangingPunct="0">
              <a:spcBef>
                <a:spcPct val="0"/>
              </a:spcBef>
              <a:spcAft>
                <a:spcPct val="0"/>
              </a:spcAft>
              <a:buFont typeface="Wingdings" pitchFamily="2" charset="2"/>
              <a:buChar char="ü"/>
              <a:defRPr sz="2400" b="1">
                <a:solidFill>
                  <a:schemeClr val="tx1"/>
                </a:solidFill>
                <a:latin typeface="Arial" pitchFamily="34" charset="0"/>
              </a:defRPr>
            </a:lvl6pPr>
            <a:lvl7pPr marL="2971800" indent="-228600" eaLnBrk="0" fontAlgn="base" hangingPunct="0">
              <a:spcBef>
                <a:spcPct val="0"/>
              </a:spcBef>
              <a:spcAft>
                <a:spcPct val="0"/>
              </a:spcAft>
              <a:buFont typeface="Wingdings" pitchFamily="2" charset="2"/>
              <a:buChar char="ü"/>
              <a:defRPr sz="2400" b="1">
                <a:solidFill>
                  <a:schemeClr val="tx1"/>
                </a:solidFill>
                <a:latin typeface="Arial" pitchFamily="34" charset="0"/>
              </a:defRPr>
            </a:lvl7pPr>
            <a:lvl8pPr marL="3429000" indent="-228600" eaLnBrk="0" fontAlgn="base" hangingPunct="0">
              <a:spcBef>
                <a:spcPct val="0"/>
              </a:spcBef>
              <a:spcAft>
                <a:spcPct val="0"/>
              </a:spcAft>
              <a:buFont typeface="Wingdings" pitchFamily="2" charset="2"/>
              <a:buChar char="ü"/>
              <a:defRPr sz="2400" b="1">
                <a:solidFill>
                  <a:schemeClr val="tx1"/>
                </a:solidFill>
                <a:latin typeface="Arial" pitchFamily="34" charset="0"/>
              </a:defRPr>
            </a:lvl8pPr>
            <a:lvl9pPr marL="3886200" indent="-228600" eaLnBrk="0" fontAlgn="base" hangingPunct="0">
              <a:spcBef>
                <a:spcPct val="0"/>
              </a:spcBef>
              <a:spcAft>
                <a:spcPct val="0"/>
              </a:spcAft>
              <a:buFont typeface="Wingdings" pitchFamily="2" charset="2"/>
              <a:buChar char="ü"/>
              <a:defRPr sz="2400" b="1">
                <a:solidFill>
                  <a:schemeClr val="tx1"/>
                </a:solidFill>
                <a:latin typeface="Arial" pitchFamily="34" charset="0"/>
              </a:defRPr>
            </a:lvl9pPr>
          </a:lstStyle>
          <a:p>
            <a:pPr eaLnBrk="1" hangingPunct="1">
              <a:spcBef>
                <a:spcPct val="50000"/>
              </a:spcBef>
              <a:buFontTx/>
              <a:buNone/>
            </a:pPr>
            <a:r>
              <a:rPr lang="tr-TR" sz="1800" b="0">
                <a:cs typeface="Arial" pitchFamily="34" charset="0"/>
              </a:rPr>
              <a:t> </a:t>
            </a:r>
            <a:r>
              <a:rPr lang="tr-TR" sz="2000" b="0">
                <a:cs typeface="Arial" pitchFamily="34" charset="0"/>
              </a:rPr>
              <a:t>Z</a:t>
            </a:r>
          </a:p>
        </p:txBody>
      </p:sp>
      <p:sp>
        <p:nvSpPr>
          <p:cNvPr id="14" name="Text Box 48"/>
          <p:cNvSpPr txBox="1">
            <a:spLocks noChangeArrowheads="1"/>
          </p:cNvSpPr>
          <p:nvPr/>
        </p:nvSpPr>
        <p:spPr bwMode="auto">
          <a:xfrm>
            <a:off x="4140200" y="943942"/>
            <a:ext cx="625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itchFamily="34" charset="0"/>
              </a:defRPr>
            </a:lvl1pPr>
            <a:lvl2pPr marL="742950" indent="-285750" eaLnBrk="0" hangingPunct="0">
              <a:defRPr sz="2400" b="1">
                <a:solidFill>
                  <a:schemeClr val="tx1"/>
                </a:solidFill>
                <a:latin typeface="Arial" pitchFamily="34" charset="0"/>
              </a:defRPr>
            </a:lvl2pPr>
            <a:lvl3pPr marL="1143000" indent="-228600" eaLnBrk="0" hangingPunct="0">
              <a:defRPr sz="2400" b="1">
                <a:solidFill>
                  <a:schemeClr val="tx1"/>
                </a:solidFill>
                <a:latin typeface="Arial" pitchFamily="34" charset="0"/>
              </a:defRPr>
            </a:lvl3pPr>
            <a:lvl4pPr marL="1600200" indent="-228600" eaLnBrk="0" hangingPunct="0">
              <a:defRPr sz="2400" b="1">
                <a:solidFill>
                  <a:schemeClr val="tx1"/>
                </a:solidFill>
                <a:latin typeface="Arial" pitchFamily="34" charset="0"/>
              </a:defRPr>
            </a:lvl4pPr>
            <a:lvl5pPr marL="2057400" indent="-228600" eaLnBrk="0" hangingPunct="0">
              <a:defRPr sz="2400" b="1">
                <a:solidFill>
                  <a:schemeClr val="tx1"/>
                </a:solidFill>
                <a:latin typeface="Arial" pitchFamily="34" charset="0"/>
              </a:defRPr>
            </a:lvl5pPr>
            <a:lvl6pPr marL="2514600" indent="-228600" eaLnBrk="0" fontAlgn="base" hangingPunct="0">
              <a:spcBef>
                <a:spcPct val="0"/>
              </a:spcBef>
              <a:spcAft>
                <a:spcPct val="0"/>
              </a:spcAft>
              <a:buFont typeface="Wingdings" pitchFamily="2" charset="2"/>
              <a:buChar char="ü"/>
              <a:defRPr sz="2400" b="1">
                <a:solidFill>
                  <a:schemeClr val="tx1"/>
                </a:solidFill>
                <a:latin typeface="Arial" pitchFamily="34" charset="0"/>
              </a:defRPr>
            </a:lvl6pPr>
            <a:lvl7pPr marL="2971800" indent="-228600" eaLnBrk="0" fontAlgn="base" hangingPunct="0">
              <a:spcBef>
                <a:spcPct val="0"/>
              </a:spcBef>
              <a:spcAft>
                <a:spcPct val="0"/>
              </a:spcAft>
              <a:buFont typeface="Wingdings" pitchFamily="2" charset="2"/>
              <a:buChar char="ü"/>
              <a:defRPr sz="2400" b="1">
                <a:solidFill>
                  <a:schemeClr val="tx1"/>
                </a:solidFill>
                <a:latin typeface="Arial" pitchFamily="34" charset="0"/>
              </a:defRPr>
            </a:lvl7pPr>
            <a:lvl8pPr marL="3429000" indent="-228600" eaLnBrk="0" fontAlgn="base" hangingPunct="0">
              <a:spcBef>
                <a:spcPct val="0"/>
              </a:spcBef>
              <a:spcAft>
                <a:spcPct val="0"/>
              </a:spcAft>
              <a:buFont typeface="Wingdings" pitchFamily="2" charset="2"/>
              <a:buChar char="ü"/>
              <a:defRPr sz="2400" b="1">
                <a:solidFill>
                  <a:schemeClr val="tx1"/>
                </a:solidFill>
                <a:latin typeface="Arial" pitchFamily="34" charset="0"/>
              </a:defRPr>
            </a:lvl8pPr>
            <a:lvl9pPr marL="3886200" indent="-228600" eaLnBrk="0" fontAlgn="base" hangingPunct="0">
              <a:spcBef>
                <a:spcPct val="0"/>
              </a:spcBef>
              <a:spcAft>
                <a:spcPct val="0"/>
              </a:spcAft>
              <a:buFont typeface="Wingdings" pitchFamily="2" charset="2"/>
              <a:buChar char="ü"/>
              <a:defRPr sz="2400" b="1">
                <a:solidFill>
                  <a:schemeClr val="tx1"/>
                </a:solidFill>
                <a:latin typeface="Arial" pitchFamily="34" charset="0"/>
              </a:defRPr>
            </a:lvl9pPr>
          </a:lstStyle>
          <a:p>
            <a:pPr eaLnBrk="1" hangingPunct="1">
              <a:spcBef>
                <a:spcPct val="50000"/>
              </a:spcBef>
              <a:buFontTx/>
              <a:buNone/>
            </a:pPr>
            <a:r>
              <a:rPr lang="tr-TR" sz="1800" b="0">
                <a:cs typeface="Arial" pitchFamily="34" charset="0"/>
              </a:rPr>
              <a:t> </a:t>
            </a:r>
            <a:r>
              <a:rPr lang="tr-TR" b="0">
                <a:cs typeface="Arial" pitchFamily="34" charset="0"/>
              </a:rPr>
              <a:t>G</a:t>
            </a:r>
          </a:p>
        </p:txBody>
      </p:sp>
    </p:spTree>
    <p:extLst>
      <p:ext uri="{BB962C8B-B14F-4D97-AF65-F5344CB8AC3E}">
        <p14:creationId xmlns:p14="http://schemas.microsoft.com/office/powerpoint/2010/main" val="24628548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txBody>
          <a:bodyPr/>
          <a:lstStyle/>
          <a:p>
            <a:r>
              <a:rPr lang="tr-TR" dirty="0" smtClean="0"/>
              <a:t>Strateji - TOWS</a:t>
            </a:r>
            <a:endParaRPr lang="tr-TR" dirty="0"/>
          </a:p>
        </p:txBody>
      </p:sp>
      <p:graphicFrame>
        <p:nvGraphicFramePr>
          <p:cNvPr id="5" name="4 Tablo"/>
          <p:cNvGraphicFramePr>
            <a:graphicFrameLocks noGrp="1"/>
          </p:cNvGraphicFramePr>
          <p:nvPr/>
        </p:nvGraphicFramePr>
        <p:xfrm>
          <a:off x="179512" y="1124745"/>
          <a:ext cx="8568952" cy="5482660"/>
        </p:xfrm>
        <a:graphic>
          <a:graphicData uri="http://schemas.openxmlformats.org/drawingml/2006/table">
            <a:tbl>
              <a:tblPr/>
              <a:tblGrid>
                <a:gridCol w="2866976"/>
                <a:gridCol w="2866976"/>
                <a:gridCol w="2835000"/>
              </a:tblGrid>
              <a:tr h="337089">
                <a:tc rowSpan="2">
                  <a:txBody>
                    <a:bodyPr/>
                    <a:lstStyle/>
                    <a:p>
                      <a:pPr algn="l">
                        <a:lnSpc>
                          <a:spcPct val="115000"/>
                        </a:lnSpc>
                        <a:spcAft>
                          <a:spcPts val="0"/>
                        </a:spcAft>
                      </a:pPr>
                      <a:r>
                        <a:rPr lang="tr-TR" sz="1400" dirty="0">
                          <a:latin typeface="Arial"/>
                          <a:ea typeface="Times New Roman"/>
                          <a:cs typeface="Calibri"/>
                        </a:rPr>
                        <a:t>İÇ FAKTÖRLER </a:t>
                      </a:r>
                    </a:p>
                    <a:p>
                      <a:pPr algn="l">
                        <a:lnSpc>
                          <a:spcPct val="115000"/>
                        </a:lnSpc>
                        <a:spcAft>
                          <a:spcPts val="0"/>
                        </a:spcAft>
                      </a:pPr>
                      <a:r>
                        <a:rPr lang="tr-TR" sz="1400" dirty="0">
                          <a:latin typeface="Arial"/>
                          <a:ea typeface="Times New Roman"/>
                          <a:cs typeface="Calibri"/>
                        </a:rPr>
                        <a:t>VE </a:t>
                      </a:r>
                    </a:p>
                    <a:p>
                      <a:pPr algn="l">
                        <a:lnSpc>
                          <a:spcPct val="115000"/>
                        </a:lnSpc>
                        <a:spcAft>
                          <a:spcPts val="0"/>
                        </a:spcAft>
                      </a:pPr>
                      <a:r>
                        <a:rPr lang="tr-TR" sz="1500" dirty="0">
                          <a:latin typeface="Arial"/>
                          <a:ea typeface="Times New Roman"/>
                          <a:cs typeface="Calibri"/>
                        </a:rPr>
                        <a:t>DIŞ FAKTÖRLER</a:t>
                      </a:r>
                      <a:endParaRPr lang="tr-TR" sz="600" dirty="0">
                        <a:latin typeface="Arial"/>
                        <a:ea typeface="Times New Roman"/>
                        <a:cs typeface="Calibri"/>
                      </a:endParaRPr>
                    </a:p>
                  </a:txBody>
                  <a:tcPr marL="52691" marR="52691" marT="0" marB="0" anchor="ctr">
                    <a:lnL w="31750" cap="flat" cmpd="dbl" algn="ctr">
                      <a:solidFill>
                        <a:srgbClr val="FABF8F"/>
                      </a:solidFill>
                      <a:prstDash val="solid"/>
                      <a:round/>
                      <a:headEnd type="none" w="med" len="med"/>
                      <a:tailEnd type="none" w="med" len="med"/>
                    </a:lnL>
                    <a:lnR w="28575" cap="flat" cmpd="dbl" algn="ctr">
                      <a:solidFill>
                        <a:srgbClr val="FBD4B4"/>
                      </a:solidFill>
                      <a:prstDash val="solid"/>
                      <a:round/>
                      <a:headEnd type="none" w="med" len="med"/>
                      <a:tailEnd type="none" w="med" len="med"/>
                    </a:lnR>
                    <a:lnT w="31750" cap="flat" cmpd="dbl" algn="ctr">
                      <a:solidFill>
                        <a:srgbClr val="FABF8F"/>
                      </a:solidFill>
                      <a:prstDash val="solid"/>
                      <a:round/>
                      <a:headEnd type="none" w="med" len="med"/>
                      <a:tailEnd type="none" w="med" len="med"/>
                    </a:lnT>
                    <a:lnB w="28575" cap="flat" cmpd="dbl" algn="ctr">
                      <a:solidFill>
                        <a:srgbClr val="FBD4B4"/>
                      </a:solidFill>
                      <a:prstDash val="solid"/>
                      <a:round/>
                      <a:headEnd type="none" w="med" len="med"/>
                      <a:tailEnd type="none" w="med" len="med"/>
                    </a:lnB>
                  </a:tcPr>
                </a:tc>
                <a:tc>
                  <a:txBody>
                    <a:bodyPr/>
                    <a:lstStyle/>
                    <a:p>
                      <a:pPr algn="l">
                        <a:lnSpc>
                          <a:spcPct val="115000"/>
                        </a:lnSpc>
                        <a:spcAft>
                          <a:spcPts val="0"/>
                        </a:spcAft>
                      </a:pPr>
                      <a:r>
                        <a:rPr lang="tr-TR" sz="1200" dirty="0">
                          <a:latin typeface="Arial"/>
                          <a:ea typeface="Times New Roman"/>
                          <a:cs typeface="Calibri"/>
                        </a:rPr>
                        <a:t>GÜÇLÜ YÖNLER</a:t>
                      </a:r>
                    </a:p>
                  </a:txBody>
                  <a:tcPr marL="52691" marR="52691" marT="0" marB="0">
                    <a:lnL w="28575" cap="flat" cmpd="dbl" algn="ctr">
                      <a:solidFill>
                        <a:srgbClr val="FBD4B4"/>
                      </a:solidFill>
                      <a:prstDash val="solid"/>
                      <a:round/>
                      <a:headEnd type="none" w="med" len="med"/>
                      <a:tailEnd type="none" w="med" len="med"/>
                    </a:lnL>
                    <a:lnR w="28575" cap="flat" cmpd="dbl" algn="ctr">
                      <a:solidFill>
                        <a:srgbClr val="FBD4B4"/>
                      </a:solidFill>
                      <a:prstDash val="solid"/>
                      <a:round/>
                      <a:headEnd type="none" w="med" len="med"/>
                      <a:tailEnd type="none" w="med" len="med"/>
                    </a:lnR>
                    <a:lnT w="31750" cap="flat" cmpd="dbl" algn="ctr">
                      <a:solidFill>
                        <a:srgbClr val="FABF8F"/>
                      </a:solidFill>
                      <a:prstDash val="solid"/>
                      <a:round/>
                      <a:headEnd type="none" w="med" len="med"/>
                      <a:tailEnd type="none" w="med" len="med"/>
                    </a:lnT>
                    <a:lnB w="28575" cap="flat" cmpd="dbl" algn="ctr">
                      <a:solidFill>
                        <a:srgbClr val="FBD4B4"/>
                      </a:solidFill>
                      <a:prstDash val="solid"/>
                      <a:round/>
                      <a:headEnd type="none" w="med" len="med"/>
                      <a:tailEnd type="none" w="med" len="med"/>
                    </a:lnB>
                  </a:tcPr>
                </a:tc>
                <a:tc>
                  <a:txBody>
                    <a:bodyPr/>
                    <a:lstStyle/>
                    <a:p>
                      <a:pPr algn="l">
                        <a:lnSpc>
                          <a:spcPct val="115000"/>
                        </a:lnSpc>
                        <a:spcAft>
                          <a:spcPts val="0"/>
                        </a:spcAft>
                      </a:pPr>
                      <a:r>
                        <a:rPr lang="tr-TR" sz="1200" dirty="0">
                          <a:latin typeface="Arial"/>
                          <a:ea typeface="Times New Roman"/>
                          <a:cs typeface="Calibri"/>
                        </a:rPr>
                        <a:t>ZAYIF YÖNLER</a:t>
                      </a:r>
                    </a:p>
                  </a:txBody>
                  <a:tcPr marL="52691" marR="52691" marT="0" marB="0">
                    <a:lnL w="28575" cap="flat" cmpd="dbl" algn="ctr">
                      <a:solidFill>
                        <a:srgbClr val="FBD4B4"/>
                      </a:solidFill>
                      <a:prstDash val="solid"/>
                      <a:round/>
                      <a:headEnd type="none" w="med" len="med"/>
                      <a:tailEnd type="none" w="med" len="med"/>
                    </a:lnL>
                    <a:lnR w="31750" cap="flat" cmpd="dbl" algn="ctr">
                      <a:solidFill>
                        <a:srgbClr val="FABF8F"/>
                      </a:solidFill>
                      <a:prstDash val="solid"/>
                      <a:round/>
                      <a:headEnd type="none" w="med" len="med"/>
                      <a:tailEnd type="none" w="med" len="med"/>
                    </a:lnR>
                    <a:lnT w="31750" cap="flat" cmpd="dbl" algn="ctr">
                      <a:solidFill>
                        <a:srgbClr val="FABF8F"/>
                      </a:solidFill>
                      <a:prstDash val="solid"/>
                      <a:round/>
                      <a:headEnd type="none" w="med" len="med"/>
                      <a:tailEnd type="none" w="med" len="med"/>
                    </a:lnT>
                    <a:lnB w="28575" cap="flat" cmpd="dbl" algn="ctr">
                      <a:solidFill>
                        <a:srgbClr val="FBD4B4"/>
                      </a:solidFill>
                      <a:prstDash val="solid"/>
                      <a:round/>
                      <a:headEnd type="none" w="med" len="med"/>
                      <a:tailEnd type="none" w="med" len="med"/>
                    </a:lnB>
                  </a:tcPr>
                </a:tc>
              </a:tr>
              <a:tr h="1011267">
                <a:tc vMerge="1">
                  <a:txBody>
                    <a:bodyPr/>
                    <a:lstStyle/>
                    <a:p>
                      <a:endParaRPr lang="tr-TR"/>
                    </a:p>
                  </a:txBody>
                  <a:tcPr/>
                </a:tc>
                <a:tc>
                  <a:txBody>
                    <a:bodyPr/>
                    <a:lstStyle/>
                    <a:p>
                      <a:pPr algn="l">
                        <a:lnSpc>
                          <a:spcPct val="115000"/>
                        </a:lnSpc>
                        <a:spcAft>
                          <a:spcPts val="0"/>
                        </a:spcAft>
                      </a:pPr>
                      <a:r>
                        <a:rPr lang="tr-TR" sz="900" dirty="0">
                          <a:latin typeface="Arial"/>
                          <a:ea typeface="Times New Roman"/>
                          <a:cs typeface="Calibri"/>
                        </a:rPr>
                        <a:t>1-Okullarda ulusal ve uluslar arası proje hazırlamaya yetkin öğretmenlerin varlığı</a:t>
                      </a:r>
                    </a:p>
                    <a:p>
                      <a:pPr algn="l">
                        <a:lnSpc>
                          <a:spcPct val="115000"/>
                        </a:lnSpc>
                        <a:spcAft>
                          <a:spcPts val="0"/>
                        </a:spcAft>
                      </a:pPr>
                      <a:r>
                        <a:rPr lang="tr-TR" sz="900" dirty="0">
                          <a:latin typeface="Arial"/>
                          <a:ea typeface="Times New Roman"/>
                          <a:cs typeface="Calibri"/>
                        </a:rPr>
                        <a:t>2-Bakanlığımızın istatistik altyapısının güçlü olması</a:t>
                      </a:r>
                    </a:p>
                    <a:p>
                      <a:pPr algn="l">
                        <a:lnSpc>
                          <a:spcPct val="115000"/>
                        </a:lnSpc>
                        <a:spcAft>
                          <a:spcPts val="0"/>
                        </a:spcAft>
                      </a:pPr>
                      <a:r>
                        <a:rPr lang="tr-TR" sz="900" dirty="0">
                          <a:latin typeface="Arial"/>
                          <a:ea typeface="Times New Roman"/>
                          <a:cs typeface="Calibri"/>
                        </a:rPr>
                        <a:t>3-Genç eğitimcilerin teknolojiyi iyi düzeyde kullanması</a:t>
                      </a:r>
                    </a:p>
                    <a:p>
                      <a:pPr algn="l">
                        <a:lnSpc>
                          <a:spcPct val="115000"/>
                        </a:lnSpc>
                        <a:spcAft>
                          <a:spcPts val="0"/>
                        </a:spcAft>
                      </a:pPr>
                      <a:r>
                        <a:rPr lang="tr-TR" sz="900" dirty="0">
                          <a:latin typeface="Arial"/>
                          <a:ea typeface="Times New Roman"/>
                          <a:cs typeface="Calibri"/>
                        </a:rPr>
                        <a:t>4-Bakanlığımızın güçlü bir kurum kültürünün olması</a:t>
                      </a:r>
                    </a:p>
                    <a:p>
                      <a:pPr algn="l">
                        <a:lnSpc>
                          <a:spcPct val="115000"/>
                        </a:lnSpc>
                        <a:spcAft>
                          <a:spcPts val="0"/>
                        </a:spcAft>
                      </a:pPr>
                      <a:r>
                        <a:rPr lang="tr-TR" sz="900" dirty="0">
                          <a:latin typeface="Arial"/>
                          <a:ea typeface="Times New Roman"/>
                          <a:cs typeface="Calibri"/>
                        </a:rPr>
                        <a:t>5-Bakanlık kadrolarında nitelikli personelin bulunması</a:t>
                      </a:r>
                    </a:p>
                  </a:txBody>
                  <a:tcPr marL="52691" marR="52691" marT="0" marB="0">
                    <a:lnL w="28575" cap="flat" cmpd="dbl" algn="ctr">
                      <a:solidFill>
                        <a:srgbClr val="FBD4B4"/>
                      </a:solidFill>
                      <a:prstDash val="solid"/>
                      <a:round/>
                      <a:headEnd type="none" w="med" len="med"/>
                      <a:tailEnd type="none" w="med" len="med"/>
                    </a:lnL>
                    <a:lnR w="28575" cap="flat" cmpd="dbl" algn="ctr">
                      <a:solidFill>
                        <a:srgbClr val="FBD4B4"/>
                      </a:solidFill>
                      <a:prstDash val="solid"/>
                      <a:round/>
                      <a:headEnd type="none" w="med" len="med"/>
                      <a:tailEnd type="none" w="med" len="med"/>
                    </a:lnR>
                    <a:lnT w="28575" cap="flat" cmpd="dbl" algn="ctr">
                      <a:solidFill>
                        <a:srgbClr val="FBD4B4"/>
                      </a:solidFill>
                      <a:prstDash val="solid"/>
                      <a:round/>
                      <a:headEnd type="none" w="med" len="med"/>
                      <a:tailEnd type="none" w="med" len="med"/>
                    </a:lnT>
                    <a:lnB w="28575" cap="flat" cmpd="dbl" algn="ctr">
                      <a:solidFill>
                        <a:srgbClr val="FBD4B4"/>
                      </a:solidFill>
                      <a:prstDash val="solid"/>
                      <a:round/>
                      <a:headEnd type="none" w="med" len="med"/>
                      <a:tailEnd type="none" w="med" len="med"/>
                    </a:lnB>
                  </a:tcPr>
                </a:tc>
                <a:tc>
                  <a:txBody>
                    <a:bodyPr/>
                    <a:lstStyle/>
                    <a:p>
                      <a:pPr algn="l">
                        <a:lnSpc>
                          <a:spcPct val="115000"/>
                        </a:lnSpc>
                        <a:spcAft>
                          <a:spcPts val="0"/>
                        </a:spcAft>
                      </a:pPr>
                      <a:r>
                        <a:rPr lang="tr-TR" sz="1000" dirty="0">
                          <a:latin typeface="Arial"/>
                          <a:ea typeface="Times New Roman"/>
                          <a:cs typeface="Calibri"/>
                        </a:rPr>
                        <a:t>1-Bina ve derslik ihtiyacının fazla olması</a:t>
                      </a:r>
                    </a:p>
                    <a:p>
                      <a:pPr algn="l">
                        <a:lnSpc>
                          <a:spcPct val="115000"/>
                        </a:lnSpc>
                        <a:spcAft>
                          <a:spcPts val="0"/>
                        </a:spcAft>
                      </a:pPr>
                      <a:r>
                        <a:rPr lang="tr-TR" sz="1000" dirty="0">
                          <a:latin typeface="Arial"/>
                          <a:ea typeface="Times New Roman"/>
                          <a:cs typeface="Calibri"/>
                        </a:rPr>
                        <a:t>2-Düzenlenen </a:t>
                      </a:r>
                      <a:r>
                        <a:rPr lang="tr-TR" sz="1000" dirty="0" err="1">
                          <a:latin typeface="Arial"/>
                          <a:ea typeface="Times New Roman"/>
                          <a:cs typeface="Calibri"/>
                        </a:rPr>
                        <a:t>hizmetiçi</a:t>
                      </a:r>
                      <a:r>
                        <a:rPr lang="tr-TR" sz="1000" dirty="0">
                          <a:latin typeface="Arial"/>
                          <a:ea typeface="Times New Roman"/>
                          <a:cs typeface="Calibri"/>
                        </a:rPr>
                        <a:t> eğitimlerin yeterli olmaması</a:t>
                      </a:r>
                    </a:p>
                    <a:p>
                      <a:pPr algn="l">
                        <a:lnSpc>
                          <a:spcPct val="115000"/>
                        </a:lnSpc>
                        <a:spcAft>
                          <a:spcPts val="0"/>
                        </a:spcAft>
                      </a:pPr>
                      <a:r>
                        <a:rPr lang="tr-TR" sz="1000" dirty="0">
                          <a:latin typeface="Arial"/>
                          <a:ea typeface="Times New Roman"/>
                          <a:cs typeface="Calibri"/>
                        </a:rPr>
                        <a:t>3-Okul öncesi okullaşma oranlarının yeterli olmaması</a:t>
                      </a:r>
                    </a:p>
                  </a:txBody>
                  <a:tcPr marL="52691" marR="52691" marT="0" marB="0">
                    <a:lnL w="28575" cap="flat" cmpd="dbl" algn="ctr">
                      <a:solidFill>
                        <a:srgbClr val="FBD4B4"/>
                      </a:solidFill>
                      <a:prstDash val="solid"/>
                      <a:round/>
                      <a:headEnd type="none" w="med" len="med"/>
                      <a:tailEnd type="none" w="med" len="med"/>
                    </a:lnL>
                    <a:lnR w="31750" cap="flat" cmpd="dbl" algn="ctr">
                      <a:solidFill>
                        <a:srgbClr val="FABF8F"/>
                      </a:solidFill>
                      <a:prstDash val="solid"/>
                      <a:round/>
                      <a:headEnd type="none" w="med" len="med"/>
                      <a:tailEnd type="none" w="med" len="med"/>
                    </a:lnR>
                    <a:lnT w="28575" cap="flat" cmpd="dbl" algn="ctr">
                      <a:solidFill>
                        <a:srgbClr val="FBD4B4"/>
                      </a:solidFill>
                      <a:prstDash val="solid"/>
                      <a:round/>
                      <a:headEnd type="none" w="med" len="med"/>
                      <a:tailEnd type="none" w="med" len="med"/>
                    </a:lnT>
                    <a:lnB w="28575" cap="flat" cmpd="dbl" algn="ctr">
                      <a:solidFill>
                        <a:srgbClr val="FBD4B4"/>
                      </a:solidFill>
                      <a:prstDash val="solid"/>
                      <a:round/>
                      <a:headEnd type="none" w="med" len="med"/>
                      <a:tailEnd type="none" w="med" len="med"/>
                    </a:lnB>
                  </a:tcPr>
                </a:tc>
              </a:tr>
              <a:tr h="344265">
                <a:tc>
                  <a:txBody>
                    <a:bodyPr/>
                    <a:lstStyle/>
                    <a:p>
                      <a:pPr algn="l">
                        <a:lnSpc>
                          <a:spcPct val="115000"/>
                        </a:lnSpc>
                        <a:spcAft>
                          <a:spcPts val="0"/>
                        </a:spcAft>
                      </a:pPr>
                      <a:r>
                        <a:rPr lang="tr-TR" sz="1200" dirty="0">
                          <a:latin typeface="Arial"/>
                          <a:ea typeface="Times New Roman"/>
                          <a:cs typeface="Calibri"/>
                        </a:rPr>
                        <a:t>FIRSATLAR</a:t>
                      </a:r>
                    </a:p>
                  </a:txBody>
                  <a:tcPr marL="52691" marR="52691" marT="0" marB="0">
                    <a:lnL w="31750" cap="flat" cmpd="dbl" algn="ctr">
                      <a:solidFill>
                        <a:srgbClr val="FABF8F"/>
                      </a:solidFill>
                      <a:prstDash val="solid"/>
                      <a:round/>
                      <a:headEnd type="none" w="med" len="med"/>
                      <a:tailEnd type="none" w="med" len="med"/>
                    </a:lnL>
                    <a:lnR w="28575" cap="flat" cmpd="dbl" algn="ctr">
                      <a:solidFill>
                        <a:srgbClr val="FBD4B4"/>
                      </a:solidFill>
                      <a:prstDash val="solid"/>
                      <a:round/>
                      <a:headEnd type="none" w="med" len="med"/>
                      <a:tailEnd type="none" w="med" len="med"/>
                    </a:lnR>
                    <a:lnT w="28575" cap="flat" cmpd="dbl" algn="ctr">
                      <a:solidFill>
                        <a:srgbClr val="FBD4B4"/>
                      </a:solidFill>
                      <a:prstDash val="solid"/>
                      <a:round/>
                      <a:headEnd type="none" w="med" len="med"/>
                      <a:tailEnd type="none" w="med" len="med"/>
                    </a:lnT>
                    <a:lnB w="28575" cap="flat" cmpd="dbl" algn="ctr">
                      <a:solidFill>
                        <a:srgbClr val="FBD4B4"/>
                      </a:solidFill>
                      <a:prstDash val="solid"/>
                      <a:round/>
                      <a:headEnd type="none" w="med" len="med"/>
                      <a:tailEnd type="none" w="med" len="med"/>
                    </a:lnB>
                  </a:tcPr>
                </a:tc>
                <a:tc>
                  <a:txBody>
                    <a:bodyPr/>
                    <a:lstStyle/>
                    <a:p>
                      <a:pPr algn="l">
                        <a:lnSpc>
                          <a:spcPct val="115000"/>
                        </a:lnSpc>
                        <a:spcAft>
                          <a:spcPts val="0"/>
                        </a:spcAft>
                      </a:pPr>
                      <a:r>
                        <a:rPr lang="tr-TR" sz="1200">
                          <a:latin typeface="Arial"/>
                          <a:ea typeface="Times New Roman"/>
                          <a:cs typeface="Calibri"/>
                        </a:rPr>
                        <a:t>G-F Stratejileri </a:t>
                      </a:r>
                    </a:p>
                  </a:txBody>
                  <a:tcPr marL="52691" marR="52691" marT="0" marB="0">
                    <a:lnL w="28575" cap="flat" cmpd="dbl" algn="ctr">
                      <a:solidFill>
                        <a:srgbClr val="FBD4B4"/>
                      </a:solidFill>
                      <a:prstDash val="solid"/>
                      <a:round/>
                      <a:headEnd type="none" w="med" len="med"/>
                      <a:tailEnd type="none" w="med" len="med"/>
                    </a:lnL>
                    <a:lnR w="28575" cap="flat" cmpd="dbl" algn="ctr">
                      <a:solidFill>
                        <a:srgbClr val="FBD4B4"/>
                      </a:solidFill>
                      <a:prstDash val="solid"/>
                      <a:round/>
                      <a:headEnd type="none" w="med" len="med"/>
                      <a:tailEnd type="none" w="med" len="med"/>
                    </a:lnR>
                    <a:lnT w="28575" cap="flat" cmpd="dbl" algn="ctr">
                      <a:solidFill>
                        <a:srgbClr val="FBD4B4"/>
                      </a:solidFill>
                      <a:prstDash val="solid"/>
                      <a:round/>
                      <a:headEnd type="none" w="med" len="med"/>
                      <a:tailEnd type="none" w="med" len="med"/>
                    </a:lnT>
                    <a:lnB w="28575" cap="flat" cmpd="dbl" algn="ctr">
                      <a:solidFill>
                        <a:srgbClr val="FBD4B4"/>
                      </a:solidFill>
                      <a:prstDash val="solid"/>
                      <a:round/>
                      <a:headEnd type="none" w="med" len="med"/>
                      <a:tailEnd type="none" w="med" len="med"/>
                    </a:lnB>
                  </a:tcPr>
                </a:tc>
                <a:tc>
                  <a:txBody>
                    <a:bodyPr/>
                    <a:lstStyle/>
                    <a:p>
                      <a:pPr algn="l">
                        <a:lnSpc>
                          <a:spcPct val="115000"/>
                        </a:lnSpc>
                        <a:spcAft>
                          <a:spcPts val="0"/>
                        </a:spcAft>
                      </a:pPr>
                      <a:r>
                        <a:rPr lang="tr-TR" sz="1200" dirty="0">
                          <a:latin typeface="Arial"/>
                          <a:ea typeface="Times New Roman"/>
                          <a:cs typeface="Calibri"/>
                        </a:rPr>
                        <a:t>Z-F Stratejileri </a:t>
                      </a:r>
                    </a:p>
                  </a:txBody>
                  <a:tcPr marL="52691" marR="52691" marT="0" marB="0">
                    <a:lnL w="28575" cap="flat" cmpd="dbl" algn="ctr">
                      <a:solidFill>
                        <a:srgbClr val="FBD4B4"/>
                      </a:solidFill>
                      <a:prstDash val="solid"/>
                      <a:round/>
                      <a:headEnd type="none" w="med" len="med"/>
                      <a:tailEnd type="none" w="med" len="med"/>
                    </a:lnL>
                    <a:lnR w="31750" cap="flat" cmpd="dbl" algn="ctr">
                      <a:solidFill>
                        <a:srgbClr val="FABF8F"/>
                      </a:solidFill>
                      <a:prstDash val="solid"/>
                      <a:round/>
                      <a:headEnd type="none" w="med" len="med"/>
                      <a:tailEnd type="none" w="med" len="med"/>
                    </a:lnR>
                    <a:lnT w="28575" cap="flat" cmpd="dbl" algn="ctr">
                      <a:solidFill>
                        <a:srgbClr val="FBD4B4"/>
                      </a:solidFill>
                      <a:prstDash val="solid"/>
                      <a:round/>
                      <a:headEnd type="none" w="med" len="med"/>
                      <a:tailEnd type="none" w="med" len="med"/>
                    </a:lnT>
                    <a:lnB w="28575" cap="flat" cmpd="dbl" algn="ctr">
                      <a:solidFill>
                        <a:srgbClr val="FBD4B4"/>
                      </a:solidFill>
                      <a:prstDash val="solid"/>
                      <a:round/>
                      <a:headEnd type="none" w="med" len="med"/>
                      <a:tailEnd type="none" w="med" len="med"/>
                    </a:lnB>
                  </a:tcPr>
                </a:tc>
              </a:tr>
              <a:tr h="2191078">
                <a:tc>
                  <a:txBody>
                    <a:bodyPr/>
                    <a:lstStyle/>
                    <a:p>
                      <a:pPr algn="l">
                        <a:lnSpc>
                          <a:spcPct val="115000"/>
                        </a:lnSpc>
                        <a:spcAft>
                          <a:spcPts val="0"/>
                        </a:spcAft>
                      </a:pPr>
                      <a:r>
                        <a:rPr lang="tr-TR" sz="900" dirty="0">
                          <a:latin typeface="Arial"/>
                          <a:ea typeface="Times New Roman"/>
                          <a:cs typeface="Calibri"/>
                        </a:rPr>
                        <a:t>1-Eğitime destek veren özel kuruluşların varlığı</a:t>
                      </a:r>
                    </a:p>
                    <a:p>
                      <a:pPr algn="l">
                        <a:lnSpc>
                          <a:spcPct val="115000"/>
                        </a:lnSpc>
                        <a:spcAft>
                          <a:spcPts val="0"/>
                        </a:spcAft>
                      </a:pPr>
                      <a:r>
                        <a:rPr lang="tr-TR" sz="900" dirty="0">
                          <a:latin typeface="Arial"/>
                          <a:ea typeface="Times New Roman"/>
                          <a:cs typeface="Calibri"/>
                        </a:rPr>
                        <a:t>2-AB Projeleri ile Eğitim Kurumlarına kaynak sağlanması</a:t>
                      </a:r>
                    </a:p>
                    <a:p>
                      <a:pPr algn="l">
                        <a:lnSpc>
                          <a:spcPct val="115000"/>
                        </a:lnSpc>
                        <a:spcAft>
                          <a:spcPts val="0"/>
                        </a:spcAft>
                      </a:pPr>
                      <a:r>
                        <a:rPr lang="tr-TR" sz="900" dirty="0">
                          <a:latin typeface="Arial"/>
                          <a:ea typeface="Times New Roman"/>
                          <a:cs typeface="Calibri"/>
                        </a:rPr>
                        <a:t>3-Eğitim kadrolarına yönelik eğitim hizmeti veren kuruluşların varlığı</a:t>
                      </a:r>
                    </a:p>
                    <a:p>
                      <a:pPr algn="l">
                        <a:lnSpc>
                          <a:spcPct val="115000"/>
                        </a:lnSpc>
                        <a:spcAft>
                          <a:spcPts val="0"/>
                        </a:spcAft>
                      </a:pPr>
                      <a:r>
                        <a:rPr lang="tr-TR" sz="900" dirty="0">
                          <a:latin typeface="Arial"/>
                          <a:ea typeface="Times New Roman"/>
                          <a:cs typeface="Calibri"/>
                        </a:rPr>
                        <a:t>4- Genç nüfusun fazla olması</a:t>
                      </a:r>
                    </a:p>
                    <a:p>
                      <a:pPr algn="l">
                        <a:lnSpc>
                          <a:spcPct val="115000"/>
                        </a:lnSpc>
                        <a:spcAft>
                          <a:spcPts val="0"/>
                        </a:spcAft>
                      </a:pPr>
                      <a:r>
                        <a:rPr lang="tr-TR" sz="900" dirty="0">
                          <a:latin typeface="Arial"/>
                          <a:ea typeface="Times New Roman"/>
                          <a:cs typeface="Calibri"/>
                        </a:rPr>
                        <a:t>5-Her ilde en az bir üniversitenin var olması</a:t>
                      </a:r>
                    </a:p>
                    <a:p>
                      <a:pPr algn="l">
                        <a:lnSpc>
                          <a:spcPct val="115000"/>
                        </a:lnSpc>
                        <a:spcAft>
                          <a:spcPts val="0"/>
                        </a:spcAft>
                      </a:pPr>
                      <a:r>
                        <a:rPr lang="tr-TR" sz="900" dirty="0">
                          <a:latin typeface="Arial"/>
                          <a:ea typeface="Times New Roman"/>
                          <a:cs typeface="Calibri"/>
                        </a:rPr>
                        <a:t>6-Okul öncesi eğitim destekleyen sivil toplum örgütlerinin yaygınlaşması.</a:t>
                      </a:r>
                    </a:p>
                    <a:p>
                      <a:pPr algn="l">
                        <a:lnSpc>
                          <a:spcPct val="115000"/>
                        </a:lnSpc>
                        <a:spcAft>
                          <a:spcPts val="0"/>
                        </a:spcAft>
                      </a:pPr>
                      <a:r>
                        <a:rPr lang="tr-TR" sz="900" dirty="0">
                          <a:latin typeface="Arial"/>
                          <a:ea typeface="Times New Roman"/>
                          <a:cs typeface="Calibri"/>
                        </a:rPr>
                        <a:t>7-Teknolojinin hızla gelişmesi</a:t>
                      </a:r>
                    </a:p>
                    <a:p>
                      <a:pPr algn="l">
                        <a:lnSpc>
                          <a:spcPct val="115000"/>
                        </a:lnSpc>
                        <a:spcAft>
                          <a:spcPts val="0"/>
                        </a:spcAft>
                      </a:pPr>
                      <a:r>
                        <a:rPr lang="tr-TR" sz="900" dirty="0">
                          <a:latin typeface="Arial"/>
                          <a:ea typeface="Times New Roman"/>
                          <a:cs typeface="Calibri"/>
                        </a:rPr>
                        <a:t>8-Teknolojinin ucuzlaması</a:t>
                      </a:r>
                    </a:p>
                    <a:p>
                      <a:pPr algn="l">
                        <a:lnSpc>
                          <a:spcPct val="115000"/>
                        </a:lnSpc>
                        <a:spcAft>
                          <a:spcPts val="0"/>
                        </a:spcAft>
                      </a:pPr>
                      <a:r>
                        <a:rPr lang="tr-TR" sz="900" dirty="0">
                          <a:latin typeface="Arial"/>
                          <a:ea typeface="Times New Roman"/>
                          <a:cs typeface="Calibri"/>
                        </a:rPr>
                        <a:t>9-İnternette çok sayıda eğitim materyalinin bulunması</a:t>
                      </a:r>
                    </a:p>
                    <a:p>
                      <a:pPr algn="l">
                        <a:lnSpc>
                          <a:spcPct val="115000"/>
                        </a:lnSpc>
                        <a:spcAft>
                          <a:spcPts val="0"/>
                        </a:spcAft>
                      </a:pPr>
                      <a:r>
                        <a:rPr lang="tr-TR" sz="900" dirty="0">
                          <a:latin typeface="Arial"/>
                          <a:ea typeface="Times New Roman"/>
                          <a:cs typeface="Calibri"/>
                        </a:rPr>
                        <a:t>10-Genç neslin teknoloji ile yakından ilgili olması</a:t>
                      </a:r>
                    </a:p>
                  </a:txBody>
                  <a:tcPr marL="52691" marR="52691" marT="0" marB="0">
                    <a:lnL w="31750" cap="flat" cmpd="dbl" algn="ctr">
                      <a:solidFill>
                        <a:srgbClr val="FABF8F"/>
                      </a:solidFill>
                      <a:prstDash val="solid"/>
                      <a:round/>
                      <a:headEnd type="none" w="med" len="med"/>
                      <a:tailEnd type="none" w="med" len="med"/>
                    </a:lnL>
                    <a:lnR w="28575" cap="flat" cmpd="dbl" algn="ctr">
                      <a:solidFill>
                        <a:srgbClr val="FBD4B4"/>
                      </a:solidFill>
                      <a:prstDash val="solid"/>
                      <a:round/>
                      <a:headEnd type="none" w="med" len="med"/>
                      <a:tailEnd type="none" w="med" len="med"/>
                    </a:lnR>
                    <a:lnT w="28575" cap="flat" cmpd="dbl" algn="ctr">
                      <a:solidFill>
                        <a:srgbClr val="FBD4B4"/>
                      </a:solidFill>
                      <a:prstDash val="solid"/>
                      <a:round/>
                      <a:headEnd type="none" w="med" len="med"/>
                      <a:tailEnd type="none" w="med" len="med"/>
                    </a:lnT>
                    <a:lnB w="28575" cap="flat" cmpd="dbl" algn="ctr">
                      <a:solidFill>
                        <a:srgbClr val="FBD4B4"/>
                      </a:solidFill>
                      <a:prstDash val="solid"/>
                      <a:round/>
                      <a:headEnd type="none" w="med" len="med"/>
                      <a:tailEnd type="none" w="med" len="med"/>
                    </a:lnB>
                  </a:tcPr>
                </a:tc>
                <a:tc>
                  <a:txBody>
                    <a:bodyPr/>
                    <a:lstStyle/>
                    <a:p>
                      <a:pPr algn="l">
                        <a:lnSpc>
                          <a:spcPct val="115000"/>
                        </a:lnSpc>
                        <a:spcAft>
                          <a:spcPts val="0"/>
                        </a:spcAft>
                      </a:pPr>
                      <a:r>
                        <a:rPr lang="tr-TR" sz="1200" dirty="0">
                          <a:latin typeface="Arial"/>
                          <a:ea typeface="Times New Roman"/>
                          <a:cs typeface="Calibri"/>
                        </a:rPr>
                        <a:t>1-Eğitim kurumlarımızın bilgi ve görgülerini geliştirmek, okul kaynaklarını güçlendirmek bakımından AB projelerine ağırlık verilecektir. (F2-G1)</a:t>
                      </a:r>
                    </a:p>
                    <a:p>
                      <a:pPr algn="l">
                        <a:lnSpc>
                          <a:spcPct val="115000"/>
                        </a:lnSpc>
                        <a:spcAft>
                          <a:spcPts val="0"/>
                        </a:spcAft>
                      </a:pPr>
                      <a:r>
                        <a:rPr lang="tr-TR" sz="1200" dirty="0">
                          <a:latin typeface="Arial"/>
                          <a:ea typeface="Times New Roman"/>
                          <a:cs typeface="Calibri"/>
                        </a:rPr>
                        <a:t>2-Teknolojik gelişmeler eğitim öğretim ortamlarının zenginleştirilmesi amacıyla okullarda etkin olarak kullanılacaktır. (F7,8,9,10-G3)</a:t>
                      </a:r>
                    </a:p>
                  </a:txBody>
                  <a:tcPr marL="52691" marR="52691" marT="0" marB="0">
                    <a:lnL w="28575" cap="flat" cmpd="dbl" algn="ctr">
                      <a:solidFill>
                        <a:srgbClr val="FBD4B4"/>
                      </a:solidFill>
                      <a:prstDash val="solid"/>
                      <a:round/>
                      <a:headEnd type="none" w="med" len="med"/>
                      <a:tailEnd type="none" w="med" len="med"/>
                    </a:lnL>
                    <a:lnR w="28575" cap="flat" cmpd="dbl" algn="ctr">
                      <a:solidFill>
                        <a:srgbClr val="FBD4B4"/>
                      </a:solidFill>
                      <a:prstDash val="solid"/>
                      <a:round/>
                      <a:headEnd type="none" w="med" len="med"/>
                      <a:tailEnd type="none" w="med" len="med"/>
                    </a:lnR>
                    <a:lnT w="28575" cap="flat" cmpd="dbl" algn="ctr">
                      <a:solidFill>
                        <a:srgbClr val="FBD4B4"/>
                      </a:solidFill>
                      <a:prstDash val="solid"/>
                      <a:round/>
                      <a:headEnd type="none" w="med" len="med"/>
                      <a:tailEnd type="none" w="med" len="med"/>
                    </a:lnT>
                    <a:lnB w="28575" cap="flat" cmpd="dbl" algn="ctr">
                      <a:solidFill>
                        <a:srgbClr val="FBD4B4"/>
                      </a:solidFill>
                      <a:prstDash val="solid"/>
                      <a:round/>
                      <a:headEnd type="none" w="med" len="med"/>
                      <a:tailEnd type="none" w="med" len="med"/>
                    </a:lnB>
                  </a:tcPr>
                </a:tc>
                <a:tc>
                  <a:txBody>
                    <a:bodyPr/>
                    <a:lstStyle/>
                    <a:p>
                      <a:pPr algn="l">
                        <a:lnSpc>
                          <a:spcPct val="115000"/>
                        </a:lnSpc>
                        <a:spcAft>
                          <a:spcPts val="0"/>
                        </a:spcAft>
                      </a:pPr>
                      <a:endParaRPr lang="tr-TR" sz="600" dirty="0">
                        <a:latin typeface="Arial"/>
                        <a:ea typeface="Times New Roman"/>
                        <a:cs typeface="Calibri"/>
                      </a:endParaRPr>
                    </a:p>
                    <a:p>
                      <a:pPr algn="l">
                        <a:lnSpc>
                          <a:spcPct val="115000"/>
                        </a:lnSpc>
                        <a:spcAft>
                          <a:spcPts val="0"/>
                        </a:spcAft>
                      </a:pPr>
                      <a:r>
                        <a:rPr lang="tr-TR" sz="1100" dirty="0">
                          <a:latin typeface="Arial"/>
                          <a:ea typeface="Times New Roman"/>
                          <a:cs typeface="Calibri"/>
                        </a:rPr>
                        <a:t>1-Derslik ihtiyacının karşılanması için özel sektörün yatırımlarından yararlanılacaktır. (F1-Z1)</a:t>
                      </a:r>
                    </a:p>
                    <a:p>
                      <a:pPr algn="l">
                        <a:lnSpc>
                          <a:spcPct val="115000"/>
                        </a:lnSpc>
                        <a:spcAft>
                          <a:spcPts val="0"/>
                        </a:spcAft>
                      </a:pPr>
                      <a:r>
                        <a:rPr lang="tr-TR" sz="1100" dirty="0">
                          <a:latin typeface="Arial"/>
                          <a:ea typeface="Times New Roman"/>
                          <a:cs typeface="Calibri"/>
                        </a:rPr>
                        <a:t>2-Özel kurum ve kuruluşlarla protokoller yapılarak öğretmenlere yönelik </a:t>
                      </a:r>
                      <a:r>
                        <a:rPr lang="tr-TR" sz="1100" dirty="0" err="1">
                          <a:latin typeface="Arial"/>
                          <a:ea typeface="Times New Roman"/>
                          <a:cs typeface="Calibri"/>
                        </a:rPr>
                        <a:t>hizmetiçi</a:t>
                      </a:r>
                      <a:r>
                        <a:rPr lang="tr-TR" sz="1100" dirty="0">
                          <a:latin typeface="Arial"/>
                          <a:ea typeface="Times New Roman"/>
                          <a:cs typeface="Calibri"/>
                        </a:rPr>
                        <a:t> eğitimler düzenlenecektir.(F3-Z1)</a:t>
                      </a:r>
                    </a:p>
                    <a:p>
                      <a:pPr algn="l">
                        <a:lnSpc>
                          <a:spcPct val="115000"/>
                        </a:lnSpc>
                        <a:spcAft>
                          <a:spcPts val="0"/>
                        </a:spcAft>
                      </a:pPr>
                      <a:r>
                        <a:rPr lang="tr-TR" sz="1100" dirty="0">
                          <a:latin typeface="Arial"/>
                          <a:ea typeface="Times New Roman"/>
                          <a:cs typeface="Calibri"/>
                        </a:rPr>
                        <a:t>3-Okul öncesi eğitime olan </a:t>
                      </a:r>
                      <a:r>
                        <a:rPr lang="tr-TR" sz="1100" dirty="0" err="1">
                          <a:latin typeface="Arial"/>
                          <a:ea typeface="Times New Roman"/>
                          <a:cs typeface="Calibri"/>
                        </a:rPr>
                        <a:t>farkındalığın</a:t>
                      </a:r>
                      <a:r>
                        <a:rPr lang="tr-TR" sz="1100" dirty="0">
                          <a:latin typeface="Arial"/>
                          <a:ea typeface="Times New Roman"/>
                          <a:cs typeface="Calibri"/>
                        </a:rPr>
                        <a:t> artmasına yönelik çalışmalar yapılacak, sivil tolum kuruluşlarından yardım alınacaktır. (F6-Z3)</a:t>
                      </a:r>
                    </a:p>
                  </a:txBody>
                  <a:tcPr marL="52691" marR="52691" marT="0" marB="0">
                    <a:lnL w="28575" cap="flat" cmpd="dbl" algn="ctr">
                      <a:solidFill>
                        <a:srgbClr val="FBD4B4"/>
                      </a:solidFill>
                      <a:prstDash val="solid"/>
                      <a:round/>
                      <a:headEnd type="none" w="med" len="med"/>
                      <a:tailEnd type="none" w="med" len="med"/>
                    </a:lnL>
                    <a:lnR w="31750" cap="flat" cmpd="dbl" algn="ctr">
                      <a:solidFill>
                        <a:srgbClr val="FABF8F"/>
                      </a:solidFill>
                      <a:prstDash val="solid"/>
                      <a:round/>
                      <a:headEnd type="none" w="med" len="med"/>
                      <a:tailEnd type="none" w="med" len="med"/>
                    </a:lnR>
                    <a:lnT w="28575" cap="flat" cmpd="dbl" algn="ctr">
                      <a:solidFill>
                        <a:srgbClr val="FBD4B4"/>
                      </a:solidFill>
                      <a:prstDash val="solid"/>
                      <a:round/>
                      <a:headEnd type="none" w="med" len="med"/>
                      <a:tailEnd type="none" w="med" len="med"/>
                    </a:lnT>
                    <a:lnB w="28575" cap="flat" cmpd="dbl" algn="ctr">
                      <a:solidFill>
                        <a:srgbClr val="FBD4B4"/>
                      </a:solidFill>
                      <a:prstDash val="solid"/>
                      <a:round/>
                      <a:headEnd type="none" w="med" len="med"/>
                      <a:tailEnd type="none" w="med" len="med"/>
                    </a:lnB>
                  </a:tcPr>
                </a:tc>
              </a:tr>
              <a:tr h="337089">
                <a:tc>
                  <a:txBody>
                    <a:bodyPr/>
                    <a:lstStyle/>
                    <a:p>
                      <a:pPr algn="l">
                        <a:lnSpc>
                          <a:spcPct val="115000"/>
                        </a:lnSpc>
                        <a:spcAft>
                          <a:spcPts val="0"/>
                        </a:spcAft>
                      </a:pPr>
                      <a:r>
                        <a:rPr lang="tr-TR" sz="1200">
                          <a:latin typeface="Arial"/>
                          <a:ea typeface="Times New Roman"/>
                          <a:cs typeface="Calibri"/>
                        </a:rPr>
                        <a:t>TEHDİTLER</a:t>
                      </a:r>
                    </a:p>
                  </a:txBody>
                  <a:tcPr marL="52691" marR="52691" marT="0" marB="0">
                    <a:lnL w="31750" cap="flat" cmpd="dbl" algn="ctr">
                      <a:solidFill>
                        <a:srgbClr val="FABF8F"/>
                      </a:solidFill>
                      <a:prstDash val="solid"/>
                      <a:round/>
                      <a:headEnd type="none" w="med" len="med"/>
                      <a:tailEnd type="none" w="med" len="med"/>
                    </a:lnL>
                    <a:lnR w="28575" cap="flat" cmpd="dbl" algn="ctr">
                      <a:solidFill>
                        <a:srgbClr val="FBD4B4"/>
                      </a:solidFill>
                      <a:prstDash val="solid"/>
                      <a:round/>
                      <a:headEnd type="none" w="med" len="med"/>
                      <a:tailEnd type="none" w="med" len="med"/>
                    </a:lnR>
                    <a:lnT w="28575" cap="flat" cmpd="dbl" algn="ctr">
                      <a:solidFill>
                        <a:srgbClr val="FBD4B4"/>
                      </a:solidFill>
                      <a:prstDash val="solid"/>
                      <a:round/>
                      <a:headEnd type="none" w="med" len="med"/>
                      <a:tailEnd type="none" w="med" len="med"/>
                    </a:lnT>
                    <a:lnB w="28575" cap="flat" cmpd="dbl" algn="ctr">
                      <a:solidFill>
                        <a:srgbClr val="FBD4B4"/>
                      </a:solidFill>
                      <a:prstDash val="solid"/>
                      <a:round/>
                      <a:headEnd type="none" w="med" len="med"/>
                      <a:tailEnd type="none" w="med" len="med"/>
                    </a:lnB>
                  </a:tcPr>
                </a:tc>
                <a:tc>
                  <a:txBody>
                    <a:bodyPr/>
                    <a:lstStyle/>
                    <a:p>
                      <a:pPr algn="l">
                        <a:lnSpc>
                          <a:spcPct val="115000"/>
                        </a:lnSpc>
                        <a:spcAft>
                          <a:spcPts val="0"/>
                        </a:spcAft>
                      </a:pPr>
                      <a:r>
                        <a:rPr lang="tr-TR" sz="1200">
                          <a:latin typeface="Arial"/>
                          <a:ea typeface="Times New Roman"/>
                          <a:cs typeface="Calibri"/>
                        </a:rPr>
                        <a:t>G-T Stratejileri</a:t>
                      </a:r>
                    </a:p>
                  </a:txBody>
                  <a:tcPr marL="52691" marR="52691" marT="0" marB="0">
                    <a:lnL w="28575" cap="flat" cmpd="dbl" algn="ctr">
                      <a:solidFill>
                        <a:srgbClr val="FBD4B4"/>
                      </a:solidFill>
                      <a:prstDash val="solid"/>
                      <a:round/>
                      <a:headEnd type="none" w="med" len="med"/>
                      <a:tailEnd type="none" w="med" len="med"/>
                    </a:lnL>
                    <a:lnR w="28575" cap="flat" cmpd="dbl" algn="ctr">
                      <a:solidFill>
                        <a:srgbClr val="FBD4B4"/>
                      </a:solidFill>
                      <a:prstDash val="solid"/>
                      <a:round/>
                      <a:headEnd type="none" w="med" len="med"/>
                      <a:tailEnd type="none" w="med" len="med"/>
                    </a:lnR>
                    <a:lnT w="28575" cap="flat" cmpd="dbl" algn="ctr">
                      <a:solidFill>
                        <a:srgbClr val="FBD4B4"/>
                      </a:solidFill>
                      <a:prstDash val="solid"/>
                      <a:round/>
                      <a:headEnd type="none" w="med" len="med"/>
                      <a:tailEnd type="none" w="med" len="med"/>
                    </a:lnT>
                    <a:lnB w="28575" cap="flat" cmpd="dbl" algn="ctr">
                      <a:solidFill>
                        <a:srgbClr val="FBD4B4"/>
                      </a:solidFill>
                      <a:prstDash val="solid"/>
                      <a:round/>
                      <a:headEnd type="none" w="med" len="med"/>
                      <a:tailEnd type="none" w="med" len="med"/>
                    </a:lnB>
                  </a:tcPr>
                </a:tc>
                <a:tc>
                  <a:txBody>
                    <a:bodyPr/>
                    <a:lstStyle/>
                    <a:p>
                      <a:pPr algn="l">
                        <a:lnSpc>
                          <a:spcPct val="115000"/>
                        </a:lnSpc>
                        <a:spcAft>
                          <a:spcPts val="0"/>
                        </a:spcAft>
                      </a:pPr>
                      <a:r>
                        <a:rPr lang="tr-TR" sz="1200" dirty="0">
                          <a:latin typeface="Arial"/>
                          <a:ea typeface="Times New Roman"/>
                          <a:cs typeface="Calibri"/>
                        </a:rPr>
                        <a:t>Z-T Stratejileri</a:t>
                      </a:r>
                    </a:p>
                  </a:txBody>
                  <a:tcPr marL="52691" marR="52691" marT="0" marB="0">
                    <a:lnL w="28575" cap="flat" cmpd="dbl" algn="ctr">
                      <a:solidFill>
                        <a:srgbClr val="FBD4B4"/>
                      </a:solidFill>
                      <a:prstDash val="solid"/>
                      <a:round/>
                      <a:headEnd type="none" w="med" len="med"/>
                      <a:tailEnd type="none" w="med" len="med"/>
                    </a:lnL>
                    <a:lnR w="31750" cap="flat" cmpd="dbl" algn="ctr">
                      <a:solidFill>
                        <a:srgbClr val="FABF8F"/>
                      </a:solidFill>
                      <a:prstDash val="solid"/>
                      <a:round/>
                      <a:headEnd type="none" w="med" len="med"/>
                      <a:tailEnd type="none" w="med" len="med"/>
                    </a:lnR>
                    <a:lnT w="28575" cap="flat" cmpd="dbl" algn="ctr">
                      <a:solidFill>
                        <a:srgbClr val="FBD4B4"/>
                      </a:solidFill>
                      <a:prstDash val="solid"/>
                      <a:round/>
                      <a:headEnd type="none" w="med" len="med"/>
                      <a:tailEnd type="none" w="med" len="med"/>
                    </a:lnT>
                    <a:lnB w="28575" cap="flat" cmpd="dbl" algn="ctr">
                      <a:solidFill>
                        <a:srgbClr val="FBD4B4"/>
                      </a:solidFill>
                      <a:prstDash val="solid"/>
                      <a:round/>
                      <a:headEnd type="none" w="med" len="med"/>
                      <a:tailEnd type="none" w="med" len="med"/>
                    </a:lnB>
                  </a:tcPr>
                </a:tc>
              </a:tr>
              <a:tr h="1179812">
                <a:tc>
                  <a:txBody>
                    <a:bodyPr/>
                    <a:lstStyle/>
                    <a:p>
                      <a:pPr algn="l">
                        <a:lnSpc>
                          <a:spcPct val="115000"/>
                        </a:lnSpc>
                        <a:spcAft>
                          <a:spcPts val="0"/>
                        </a:spcAft>
                      </a:pPr>
                      <a:endParaRPr lang="tr-TR" sz="600" dirty="0">
                        <a:latin typeface="Arial"/>
                        <a:ea typeface="Times New Roman"/>
                        <a:cs typeface="Calibri"/>
                      </a:endParaRPr>
                    </a:p>
                    <a:p>
                      <a:pPr algn="l">
                        <a:lnSpc>
                          <a:spcPct val="115000"/>
                        </a:lnSpc>
                        <a:spcAft>
                          <a:spcPts val="0"/>
                        </a:spcAft>
                      </a:pPr>
                      <a:r>
                        <a:rPr lang="tr-TR" sz="1100" dirty="0">
                          <a:latin typeface="Arial"/>
                          <a:ea typeface="Times New Roman"/>
                          <a:cs typeface="Calibri"/>
                        </a:rPr>
                        <a:t>1-Nüfus artış hızının yüksek olması</a:t>
                      </a:r>
                    </a:p>
                    <a:p>
                      <a:pPr algn="l">
                        <a:lnSpc>
                          <a:spcPct val="115000"/>
                        </a:lnSpc>
                        <a:spcAft>
                          <a:spcPts val="0"/>
                        </a:spcAft>
                      </a:pPr>
                      <a:r>
                        <a:rPr lang="tr-TR" sz="1100" dirty="0">
                          <a:latin typeface="Arial"/>
                          <a:ea typeface="Times New Roman"/>
                          <a:cs typeface="Calibri"/>
                        </a:rPr>
                        <a:t>2-Bazı bölge ve illere göçlerin fazla olması</a:t>
                      </a:r>
                    </a:p>
                    <a:p>
                      <a:pPr algn="l">
                        <a:lnSpc>
                          <a:spcPct val="115000"/>
                        </a:lnSpc>
                        <a:spcAft>
                          <a:spcPts val="0"/>
                        </a:spcAft>
                      </a:pPr>
                      <a:r>
                        <a:rPr lang="tr-TR" sz="1100" dirty="0">
                          <a:latin typeface="Arial"/>
                          <a:ea typeface="Times New Roman"/>
                          <a:cs typeface="Calibri"/>
                        </a:rPr>
                        <a:t>3-Eğitim politikalarının sık sık değişmesi</a:t>
                      </a:r>
                    </a:p>
                  </a:txBody>
                  <a:tcPr marL="52691" marR="52691" marT="0" marB="0">
                    <a:lnL w="31750" cap="flat" cmpd="dbl" algn="ctr">
                      <a:solidFill>
                        <a:srgbClr val="FABF8F"/>
                      </a:solidFill>
                      <a:prstDash val="solid"/>
                      <a:round/>
                      <a:headEnd type="none" w="med" len="med"/>
                      <a:tailEnd type="none" w="med" len="med"/>
                    </a:lnL>
                    <a:lnR w="28575" cap="flat" cmpd="dbl" algn="ctr">
                      <a:solidFill>
                        <a:srgbClr val="FBD4B4"/>
                      </a:solidFill>
                      <a:prstDash val="solid"/>
                      <a:round/>
                      <a:headEnd type="none" w="med" len="med"/>
                      <a:tailEnd type="none" w="med" len="med"/>
                    </a:lnR>
                    <a:lnT w="28575" cap="flat" cmpd="dbl" algn="ctr">
                      <a:solidFill>
                        <a:srgbClr val="FBD4B4"/>
                      </a:solidFill>
                      <a:prstDash val="solid"/>
                      <a:round/>
                      <a:headEnd type="none" w="med" len="med"/>
                      <a:tailEnd type="none" w="med" len="med"/>
                    </a:lnT>
                    <a:lnB w="31750" cap="flat" cmpd="dbl" algn="ctr">
                      <a:solidFill>
                        <a:srgbClr val="FABF8F"/>
                      </a:solidFill>
                      <a:prstDash val="solid"/>
                      <a:round/>
                      <a:headEnd type="none" w="med" len="med"/>
                      <a:tailEnd type="none" w="med" len="med"/>
                    </a:lnB>
                  </a:tcPr>
                </a:tc>
                <a:tc>
                  <a:txBody>
                    <a:bodyPr/>
                    <a:lstStyle/>
                    <a:p>
                      <a:pPr algn="l">
                        <a:lnSpc>
                          <a:spcPct val="115000"/>
                        </a:lnSpc>
                        <a:spcAft>
                          <a:spcPts val="0"/>
                        </a:spcAft>
                      </a:pPr>
                      <a:r>
                        <a:rPr lang="tr-TR" sz="900" dirty="0">
                          <a:latin typeface="Arial"/>
                          <a:ea typeface="Times New Roman"/>
                          <a:cs typeface="Calibri"/>
                        </a:rPr>
                        <a:t>1-Bakanlığımızın güçlü istatistik kapasitesi kullanılarak nüfus hareketlilikleri geleceğe yönelik olarak </a:t>
                      </a:r>
                      <a:r>
                        <a:rPr lang="tr-TR" sz="900" dirty="0" err="1">
                          <a:latin typeface="Arial"/>
                          <a:ea typeface="Times New Roman"/>
                          <a:cs typeface="Calibri"/>
                        </a:rPr>
                        <a:t>yordanacak</a:t>
                      </a:r>
                      <a:r>
                        <a:rPr lang="tr-TR" sz="900" dirty="0">
                          <a:latin typeface="Arial"/>
                          <a:ea typeface="Times New Roman"/>
                          <a:cs typeface="Calibri"/>
                        </a:rPr>
                        <a:t> ve yatırımlar bu bilgilere göre planlanacaktır. (T1,2-G2)</a:t>
                      </a:r>
                    </a:p>
                    <a:p>
                      <a:pPr algn="l">
                        <a:lnSpc>
                          <a:spcPct val="115000"/>
                        </a:lnSpc>
                        <a:spcAft>
                          <a:spcPts val="0"/>
                        </a:spcAft>
                      </a:pPr>
                      <a:r>
                        <a:rPr lang="tr-TR" sz="900" dirty="0">
                          <a:latin typeface="Arial"/>
                          <a:ea typeface="Times New Roman"/>
                          <a:cs typeface="Calibri"/>
                        </a:rPr>
                        <a:t>2-Güçlü kurum kültürü ve nitelikli personel ile değişen eğitim politikalarının eğitime yansımasında karşılaşılacak güçlüklere tedbirler alınacaktır. (T3-G4,5)</a:t>
                      </a:r>
                    </a:p>
                  </a:txBody>
                  <a:tcPr marL="52691" marR="52691" marT="0" marB="0">
                    <a:lnL w="28575" cap="flat" cmpd="dbl" algn="ctr">
                      <a:solidFill>
                        <a:srgbClr val="FBD4B4"/>
                      </a:solidFill>
                      <a:prstDash val="solid"/>
                      <a:round/>
                      <a:headEnd type="none" w="med" len="med"/>
                      <a:tailEnd type="none" w="med" len="med"/>
                    </a:lnL>
                    <a:lnR w="28575" cap="flat" cmpd="dbl" algn="ctr">
                      <a:solidFill>
                        <a:srgbClr val="FBD4B4"/>
                      </a:solidFill>
                      <a:prstDash val="solid"/>
                      <a:round/>
                      <a:headEnd type="none" w="med" len="med"/>
                      <a:tailEnd type="none" w="med" len="med"/>
                    </a:lnR>
                    <a:lnT w="28575" cap="flat" cmpd="dbl" algn="ctr">
                      <a:solidFill>
                        <a:srgbClr val="FBD4B4"/>
                      </a:solidFill>
                      <a:prstDash val="solid"/>
                      <a:round/>
                      <a:headEnd type="none" w="med" len="med"/>
                      <a:tailEnd type="none" w="med" len="med"/>
                    </a:lnT>
                    <a:lnB w="31750" cap="flat" cmpd="dbl" algn="ctr">
                      <a:solidFill>
                        <a:srgbClr val="FABF8F"/>
                      </a:solidFill>
                      <a:prstDash val="solid"/>
                      <a:round/>
                      <a:headEnd type="none" w="med" len="med"/>
                      <a:tailEnd type="none" w="med" len="med"/>
                    </a:lnB>
                  </a:tcPr>
                </a:tc>
                <a:tc>
                  <a:txBody>
                    <a:bodyPr/>
                    <a:lstStyle/>
                    <a:p>
                      <a:pPr algn="l">
                        <a:lnSpc>
                          <a:spcPct val="115000"/>
                        </a:lnSpc>
                        <a:spcAft>
                          <a:spcPts val="0"/>
                        </a:spcAft>
                      </a:pPr>
                      <a:r>
                        <a:rPr lang="tr-TR" sz="1100" dirty="0">
                          <a:latin typeface="Arial"/>
                          <a:ea typeface="Times New Roman"/>
                          <a:cs typeface="Calibri"/>
                        </a:rPr>
                        <a:t>1-Nüfus artışı ve göçler dikkatlice analiz edilerek bina ve derslik yatırımları nüfus artışının yüksek olduğu ve göçlerin yoğun olduğu bölgelere ağırlık verilecek şekilde planlanacaktır. (T1,2-Z1)</a:t>
                      </a:r>
                    </a:p>
                  </a:txBody>
                  <a:tcPr marL="52691" marR="52691" marT="0" marB="0">
                    <a:lnL w="28575" cap="flat" cmpd="dbl" algn="ctr">
                      <a:solidFill>
                        <a:srgbClr val="FBD4B4"/>
                      </a:solidFill>
                      <a:prstDash val="solid"/>
                      <a:round/>
                      <a:headEnd type="none" w="med" len="med"/>
                      <a:tailEnd type="none" w="med" len="med"/>
                    </a:lnL>
                    <a:lnR w="31750" cap="flat" cmpd="dbl" algn="ctr">
                      <a:solidFill>
                        <a:srgbClr val="FABF8F"/>
                      </a:solidFill>
                      <a:prstDash val="solid"/>
                      <a:round/>
                      <a:headEnd type="none" w="med" len="med"/>
                      <a:tailEnd type="none" w="med" len="med"/>
                    </a:lnR>
                    <a:lnT w="28575" cap="flat" cmpd="dbl" algn="ctr">
                      <a:solidFill>
                        <a:srgbClr val="FBD4B4"/>
                      </a:solidFill>
                      <a:prstDash val="solid"/>
                      <a:round/>
                      <a:headEnd type="none" w="med" len="med"/>
                      <a:tailEnd type="none" w="med" len="med"/>
                    </a:lnT>
                    <a:lnB w="31750" cap="flat" cmpd="dbl" algn="ctr">
                      <a:solidFill>
                        <a:srgbClr val="FABF8F"/>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572048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txBody>
          <a:bodyPr/>
          <a:lstStyle/>
          <a:p>
            <a:r>
              <a:rPr lang="tr-TR" dirty="0" smtClean="0"/>
              <a:t>Strateji - Örnek</a:t>
            </a:r>
            <a:endParaRPr lang="tr-TR" dirty="0"/>
          </a:p>
        </p:txBody>
      </p:sp>
      <p:sp>
        <p:nvSpPr>
          <p:cNvPr id="5" name="İçerik Yer Tutucusu 2"/>
          <p:cNvSpPr>
            <a:spLocks noGrp="1"/>
          </p:cNvSpPr>
          <p:nvPr>
            <p:ph idx="1"/>
          </p:nvPr>
        </p:nvSpPr>
        <p:spPr/>
        <p:txBody>
          <a:bodyPr>
            <a:normAutofit fontScale="70000" lnSpcReduction="20000"/>
          </a:bodyPr>
          <a:lstStyle/>
          <a:p>
            <a:r>
              <a:rPr lang="tr-TR" dirty="0"/>
              <a:t>Amaç: Verilen hizmetler tam ve zamanında yerine getirilerek, hizmet alanların memnuniyeti ve güveni sağlanacaktır.</a:t>
            </a:r>
          </a:p>
          <a:p>
            <a:r>
              <a:rPr lang="tr-TR" dirty="0"/>
              <a:t>Hedef 1. ...</a:t>
            </a:r>
          </a:p>
          <a:p>
            <a:r>
              <a:rPr lang="tr-TR" dirty="0"/>
              <a:t>Hedef 2. ...</a:t>
            </a:r>
          </a:p>
          <a:p>
            <a:r>
              <a:rPr lang="tr-TR" dirty="0"/>
              <a:t>Hedef 3. ...</a:t>
            </a:r>
          </a:p>
          <a:p>
            <a:r>
              <a:rPr lang="tr-TR" dirty="0"/>
              <a:t>Hedef 4. ...</a:t>
            </a:r>
          </a:p>
          <a:p>
            <a:r>
              <a:rPr lang="tr-TR" b="1" dirty="0"/>
              <a:t>Bu amaç ve hedeflere ilişkin izlenecek stratejiler:</a:t>
            </a:r>
          </a:p>
          <a:p>
            <a:pPr>
              <a:buClr>
                <a:srgbClr val="00B050"/>
              </a:buClr>
              <a:buFont typeface="Wingdings" pitchFamily="2" charset="2"/>
              <a:buChar char="ü"/>
            </a:pPr>
            <a:r>
              <a:rPr lang="tr-TR" dirty="0"/>
              <a:t>Hizmetlerin mümkün olduğunca yerinden karşılanması,</a:t>
            </a:r>
          </a:p>
          <a:p>
            <a:pPr>
              <a:buClr>
                <a:srgbClr val="00B050"/>
              </a:buClr>
              <a:buFont typeface="Wingdings" pitchFamily="2" charset="2"/>
              <a:buChar char="ü"/>
            </a:pPr>
            <a:r>
              <a:rPr lang="tr-TR" dirty="0"/>
              <a:t>Hizmetlerden yararlananların, hizmet alım sürecine dahil edilmesi,</a:t>
            </a:r>
          </a:p>
          <a:p>
            <a:pPr>
              <a:buClr>
                <a:srgbClr val="00B050"/>
              </a:buClr>
              <a:buFont typeface="Wingdings" pitchFamily="2" charset="2"/>
              <a:buChar char="ü"/>
            </a:pPr>
            <a:r>
              <a:rPr lang="tr-TR" dirty="0"/>
              <a:t>Kredi kullandırılarak yapılacak işlerin ihalelerinin hizmet alanlarca yapılması.</a:t>
            </a:r>
          </a:p>
          <a:p>
            <a:r>
              <a:rPr lang="tr-TR" i="1" dirty="0"/>
              <a:t>(İller Bankası Stratejik Planı 2006-2010)</a:t>
            </a:r>
            <a:endParaRPr lang="tr-TR" dirty="0"/>
          </a:p>
          <a:p>
            <a:endParaRPr lang="tr-TR" dirty="0" smtClean="0"/>
          </a:p>
        </p:txBody>
      </p:sp>
    </p:spTree>
    <p:extLst>
      <p:ext uri="{BB962C8B-B14F-4D97-AF65-F5344CB8AC3E}">
        <p14:creationId xmlns:p14="http://schemas.microsoft.com/office/powerpoint/2010/main" val="3632635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title"/>
          </p:nvPr>
        </p:nvSpPr>
        <p:spPr/>
        <p:txBody>
          <a:bodyPr/>
          <a:lstStyle/>
          <a:p>
            <a:r>
              <a:rPr lang="tr-TR" dirty="0" smtClean="0"/>
              <a:t>Strateji – TOWS Matrisi</a:t>
            </a:r>
            <a:endParaRPr lang="tr-TR" dirty="0"/>
          </a:p>
        </p:txBody>
      </p:sp>
      <p:sp>
        <p:nvSpPr>
          <p:cNvPr id="5" name="İçerik Yer Tutucusu 2"/>
          <p:cNvSpPr>
            <a:spLocks noGrp="1"/>
          </p:cNvSpPr>
          <p:nvPr>
            <p:ph idx="1"/>
          </p:nvPr>
        </p:nvSpPr>
        <p:spPr/>
        <p:txBody>
          <a:bodyPr>
            <a:normAutofit fontScale="85000" lnSpcReduction="20000"/>
          </a:bodyPr>
          <a:lstStyle/>
          <a:p>
            <a:r>
              <a:rPr lang="tr-TR" dirty="0"/>
              <a:t>Hedef: Bütün limanlarımıza gelen gemilerde uygulanan pratika işlemlerinin standartlara uygun olarak yapılma oranı 2009 yılı sonuna kadar %99’a çıkarılacaktır.</a:t>
            </a:r>
          </a:p>
          <a:p>
            <a:r>
              <a:rPr lang="tr-TR" b="1" dirty="0"/>
              <a:t>Bu hedefe ilişkin izlenecek stratejiler:</a:t>
            </a:r>
          </a:p>
          <a:p>
            <a:pPr>
              <a:buClr>
                <a:srgbClr val="00B050"/>
              </a:buClr>
              <a:buFont typeface="Wingdings" pitchFamily="2" charset="2"/>
              <a:buChar char="ü"/>
            </a:pPr>
            <a:r>
              <a:rPr lang="tr-TR" dirty="0"/>
              <a:t>Sahil Sağlık Denetleme Merkezlerinde personel dağılımı iş analizine göre planlanacaktır,</a:t>
            </a:r>
          </a:p>
          <a:p>
            <a:pPr>
              <a:buClr>
                <a:srgbClr val="00B050"/>
              </a:buClr>
              <a:buFont typeface="Wingdings" pitchFamily="2" charset="2"/>
              <a:buChar char="ü"/>
            </a:pPr>
            <a:r>
              <a:rPr lang="tr-TR" dirty="0"/>
              <a:t>Gemilerin limanlar arasında takibini kolaylaştırmak için Sahil Sağlık Denetleme Merkezleri bilişim ağıyla birbirine bağlanacaktır,</a:t>
            </a:r>
          </a:p>
          <a:p>
            <a:pPr>
              <a:buClr>
                <a:srgbClr val="00B050"/>
              </a:buClr>
              <a:buFont typeface="Wingdings" pitchFamily="2" charset="2"/>
              <a:buChar char="ü"/>
            </a:pPr>
            <a:r>
              <a:rPr lang="tr-TR" dirty="0"/>
              <a:t>Mobilize sağlık denetim ekipleri oluşturulacaktır.</a:t>
            </a:r>
          </a:p>
          <a:p>
            <a:r>
              <a:rPr lang="tr-TR" i="1" dirty="0"/>
              <a:t>(Hudut ve Sahiller Sağlık Genel Müdürlüğü Stratejik Planı 2005-2009</a:t>
            </a:r>
            <a:r>
              <a:rPr lang="tr-TR" i="1" dirty="0" smtClean="0"/>
              <a:t>)</a:t>
            </a:r>
            <a:endParaRPr lang="tr-TR" dirty="0"/>
          </a:p>
        </p:txBody>
      </p:sp>
    </p:spTree>
    <p:extLst>
      <p:ext uri="{BB962C8B-B14F-4D97-AF65-F5344CB8AC3E}">
        <p14:creationId xmlns:p14="http://schemas.microsoft.com/office/powerpoint/2010/main" val="2422867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pPr marL="0" indent="0">
              <a:buNone/>
            </a:pPr>
            <a:endParaRPr lang="tr-TR" dirty="0" smtClean="0"/>
          </a:p>
          <a:p>
            <a:r>
              <a:rPr lang="tr-TR" dirty="0" smtClean="0"/>
              <a:t>Dinlediğiniz İçin Teşekkür Ederim.</a:t>
            </a:r>
          </a:p>
          <a:p>
            <a:endParaRPr lang="tr-TR" dirty="0" smtClean="0"/>
          </a:p>
          <a:p>
            <a:r>
              <a:rPr lang="tr-TR" dirty="0" smtClean="0"/>
              <a:t>Dr. Yahya TURAN</a:t>
            </a:r>
          </a:p>
          <a:p>
            <a:r>
              <a:rPr lang="tr-TR" dirty="0" err="1" smtClean="0"/>
              <a:t>Ataşehir</a:t>
            </a:r>
            <a:r>
              <a:rPr lang="tr-TR" dirty="0" smtClean="0"/>
              <a:t> Mimar Sinan Güzel Sanatlar Lisesi Müdürü</a:t>
            </a:r>
          </a:p>
        </p:txBody>
      </p:sp>
      <p:sp>
        <p:nvSpPr>
          <p:cNvPr id="4" name="Başlık 1"/>
          <p:cNvSpPr>
            <a:spLocks noGrp="1"/>
          </p:cNvSpPr>
          <p:nvPr>
            <p:ph type="title"/>
          </p:nvPr>
        </p:nvSpPr>
        <p:spPr>
          <a:xfrm>
            <a:off x="457200" y="274638"/>
            <a:ext cx="8229600" cy="1143000"/>
          </a:xfrm>
        </p:spPr>
        <p:txBody>
          <a:bodyPr/>
          <a:lstStyle/>
          <a:p>
            <a:endParaRPr lang="tr-TR" dirty="0"/>
          </a:p>
        </p:txBody>
      </p:sp>
    </p:spTree>
    <p:extLst>
      <p:ext uri="{BB962C8B-B14F-4D97-AF65-F5344CB8AC3E}">
        <p14:creationId xmlns:p14="http://schemas.microsoft.com/office/powerpoint/2010/main" val="517578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Strateji</a:t>
            </a:r>
            <a:endParaRPr lang="tr-TR" dirty="0"/>
          </a:p>
        </p:txBody>
      </p:sp>
      <p:sp>
        <p:nvSpPr>
          <p:cNvPr id="3" name="İçerik Yer Tutucusu 2"/>
          <p:cNvSpPr>
            <a:spLocks noGrp="1"/>
          </p:cNvSpPr>
          <p:nvPr>
            <p:ph idx="1"/>
          </p:nvPr>
        </p:nvSpPr>
        <p:spPr/>
        <p:txBody>
          <a:bodyPr/>
          <a:lstStyle/>
          <a:p>
            <a:endParaRPr lang="tr-TR" dirty="0" smtClean="0"/>
          </a:p>
          <a:p>
            <a:endParaRPr lang="tr-TR" dirty="0"/>
          </a:p>
          <a:p>
            <a:pPr algn="just"/>
            <a:r>
              <a:rPr lang="tr-TR" dirty="0" smtClean="0"/>
              <a:t>Stratejiler</a:t>
            </a:r>
            <a:r>
              <a:rPr lang="tr-TR" dirty="0"/>
              <a:t>, kuruluşun amaç ve hedeflerine </a:t>
            </a:r>
            <a:r>
              <a:rPr lang="tr-TR" sz="3600" b="1" u="sng" dirty="0">
                <a:solidFill>
                  <a:srgbClr val="7030A0"/>
                </a:solidFill>
                <a:effectLst>
                  <a:outerShdw blurRad="38100" dist="38100" dir="2700000" algn="tl">
                    <a:srgbClr val="000000">
                      <a:alpha val="43137"/>
                    </a:srgbClr>
                  </a:outerShdw>
                </a:effectLst>
              </a:rPr>
              <a:t>nasıl ulaşılacağını </a:t>
            </a:r>
            <a:r>
              <a:rPr lang="tr-TR" dirty="0"/>
              <a:t>gösteren kararlar bütünüdür. Etkili stratejiler olmaksızın amaç ve hedeflere ulaşmak mümkün </a:t>
            </a:r>
            <a:r>
              <a:rPr lang="tr-TR" dirty="0" smtClean="0"/>
              <a:t>değildir.</a:t>
            </a:r>
            <a:endParaRPr lang="tr-TR" dirty="0"/>
          </a:p>
        </p:txBody>
      </p:sp>
    </p:spTree>
    <p:extLst>
      <p:ext uri="{BB962C8B-B14F-4D97-AF65-F5344CB8AC3E}">
        <p14:creationId xmlns:p14="http://schemas.microsoft.com/office/powerpoint/2010/main" val="2503299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r>
              <a:rPr lang="tr-TR" dirty="0" smtClean="0"/>
              <a:t>Stratejiler </a:t>
            </a:r>
            <a:r>
              <a:rPr lang="tr-TR" dirty="0"/>
              <a:t>belirlenirken kuruluşun </a:t>
            </a:r>
            <a:r>
              <a:rPr lang="tr-TR" dirty="0">
                <a:solidFill>
                  <a:srgbClr val="FF0000"/>
                </a:solidFill>
              </a:rPr>
              <a:t>kaynakları</a:t>
            </a:r>
            <a:r>
              <a:rPr lang="tr-TR" dirty="0"/>
              <a:t> ve farklı alanlardaki </a:t>
            </a:r>
            <a:r>
              <a:rPr lang="tr-TR" dirty="0">
                <a:solidFill>
                  <a:srgbClr val="FF0000"/>
                </a:solidFill>
              </a:rPr>
              <a:t>yetkinliği </a:t>
            </a:r>
            <a:r>
              <a:rPr lang="tr-TR" dirty="0"/>
              <a:t>göz önünde bulundurulmalıdır. Strateji ve hedeflerin karşılıklı uyumu kontrol edilmelidir.</a:t>
            </a:r>
          </a:p>
        </p:txBody>
      </p:sp>
      <p:sp>
        <p:nvSpPr>
          <p:cNvPr id="4" name="Başlık 1"/>
          <p:cNvSpPr>
            <a:spLocks noGrp="1"/>
          </p:cNvSpPr>
          <p:nvPr>
            <p:ph type="title"/>
          </p:nvPr>
        </p:nvSpPr>
        <p:spPr>
          <a:xfrm>
            <a:off x="457200" y="274638"/>
            <a:ext cx="8229600" cy="1143000"/>
          </a:xfrm>
        </p:spPr>
        <p:txBody>
          <a:bodyPr/>
          <a:lstStyle/>
          <a:p>
            <a:r>
              <a:rPr lang="tr-TR" dirty="0" smtClean="0"/>
              <a:t>Strateji</a:t>
            </a:r>
            <a:endParaRPr lang="tr-TR" dirty="0"/>
          </a:p>
        </p:txBody>
      </p:sp>
    </p:spTree>
    <p:extLst>
      <p:ext uri="{BB962C8B-B14F-4D97-AF65-F5344CB8AC3E}">
        <p14:creationId xmlns:p14="http://schemas.microsoft.com/office/powerpoint/2010/main" val="1523791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r>
              <a:rPr lang="tr-TR" dirty="0" smtClean="0"/>
              <a:t>Arzulanan </a:t>
            </a:r>
            <a:r>
              <a:rPr lang="tr-TR" dirty="0"/>
              <a:t>hedefe nasıl başarıyla ulaşacağını </a:t>
            </a:r>
            <a:r>
              <a:rPr lang="tr-TR" dirty="0" smtClean="0"/>
              <a:t>belirlemeye yönelik olarak alternatif stratejilerin </a:t>
            </a:r>
            <a:r>
              <a:rPr lang="tr-TR" dirty="0"/>
              <a:t>maliyetleri, yararları ve olası sonuçları mutlaka karşılaştırılmalıdır. En etkili ve verimli stratejilerin seçilmesi </a:t>
            </a:r>
            <a:r>
              <a:rPr lang="tr-TR" dirty="0" smtClean="0">
                <a:solidFill>
                  <a:srgbClr val="FF0000"/>
                </a:solidFill>
              </a:rPr>
              <a:t>hedeflerin </a:t>
            </a:r>
            <a:r>
              <a:rPr lang="tr-TR" dirty="0" smtClean="0"/>
              <a:t>başarıya ulaşması bakımından önemlidir. </a:t>
            </a:r>
            <a:endParaRPr lang="tr-TR" dirty="0"/>
          </a:p>
        </p:txBody>
      </p:sp>
      <p:sp>
        <p:nvSpPr>
          <p:cNvPr id="4" name="Başlık 1"/>
          <p:cNvSpPr>
            <a:spLocks noGrp="1"/>
          </p:cNvSpPr>
          <p:nvPr>
            <p:ph type="title"/>
          </p:nvPr>
        </p:nvSpPr>
        <p:spPr/>
        <p:txBody>
          <a:bodyPr/>
          <a:lstStyle/>
          <a:p>
            <a:r>
              <a:rPr lang="tr-TR" dirty="0" smtClean="0"/>
              <a:t>Strateji</a:t>
            </a:r>
            <a:endParaRPr lang="tr-TR" dirty="0"/>
          </a:p>
        </p:txBody>
      </p:sp>
    </p:spTree>
    <p:extLst>
      <p:ext uri="{BB962C8B-B14F-4D97-AF65-F5344CB8AC3E}">
        <p14:creationId xmlns:p14="http://schemas.microsoft.com/office/powerpoint/2010/main" val="2957586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r>
              <a:rPr lang="tr-TR" i="1" u="sng" dirty="0" smtClean="0"/>
              <a:t>Kurumsal </a:t>
            </a:r>
            <a:r>
              <a:rPr lang="tr-TR" i="1" u="sng" dirty="0"/>
              <a:t>stratejiler oluşturulurken kullanılabilecek yöntemlerden biri </a:t>
            </a:r>
            <a:r>
              <a:rPr lang="tr-TR" dirty="0">
                <a:solidFill>
                  <a:srgbClr val="FF0000"/>
                </a:solidFill>
              </a:rPr>
              <a:t>“Kritik Sorular </a:t>
            </a:r>
            <a:r>
              <a:rPr lang="tr-TR" dirty="0" err="1">
                <a:solidFill>
                  <a:srgbClr val="FF0000"/>
                </a:solidFill>
              </a:rPr>
              <a:t>Yöntemi”</a:t>
            </a:r>
            <a:r>
              <a:rPr lang="tr-TR" dirty="0" err="1"/>
              <a:t>dir</a:t>
            </a:r>
            <a:r>
              <a:rPr lang="tr-TR" dirty="0"/>
              <a:t>. Kritik sorular yöntemi ile amaç ve hedeflere ulaşmada karşılaşılan sorunlar belirlenip bu sorunları en aza indirgemeye yönelik stratejiler geliştirilebilir. </a:t>
            </a:r>
          </a:p>
        </p:txBody>
      </p:sp>
      <p:sp>
        <p:nvSpPr>
          <p:cNvPr id="4" name="Başlık 1"/>
          <p:cNvSpPr>
            <a:spLocks noGrp="1"/>
          </p:cNvSpPr>
          <p:nvPr>
            <p:ph type="title"/>
          </p:nvPr>
        </p:nvSpPr>
        <p:spPr/>
        <p:txBody>
          <a:bodyPr/>
          <a:lstStyle/>
          <a:p>
            <a:r>
              <a:rPr lang="tr-TR" dirty="0" smtClean="0"/>
              <a:t>Strateji</a:t>
            </a:r>
            <a:endParaRPr lang="tr-TR" dirty="0"/>
          </a:p>
        </p:txBody>
      </p:sp>
    </p:spTree>
    <p:extLst>
      <p:ext uri="{BB962C8B-B14F-4D97-AF65-F5344CB8AC3E}">
        <p14:creationId xmlns:p14="http://schemas.microsoft.com/office/powerpoint/2010/main" val="1809328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u="sng" dirty="0" smtClean="0"/>
              <a:t>Stratejiler </a:t>
            </a:r>
            <a:r>
              <a:rPr lang="tr-TR" u="sng" dirty="0"/>
              <a:t>Oluşturulurken şu </a:t>
            </a:r>
            <a:r>
              <a:rPr lang="tr-TR" u="sng" dirty="0">
                <a:solidFill>
                  <a:srgbClr val="FF0000"/>
                </a:solidFill>
              </a:rPr>
              <a:t>soruların </a:t>
            </a:r>
            <a:r>
              <a:rPr lang="tr-TR" u="sng" dirty="0"/>
              <a:t>cevaplanması </a:t>
            </a:r>
            <a:r>
              <a:rPr lang="tr-TR" u="sng" dirty="0" smtClean="0"/>
              <a:t>gerekir:</a:t>
            </a:r>
          </a:p>
          <a:p>
            <a:r>
              <a:rPr lang="tr-TR" dirty="0" smtClean="0"/>
              <a:t>Amaç </a:t>
            </a:r>
            <a:r>
              <a:rPr lang="tr-TR" dirty="0"/>
              <a:t>ve hedeflere ulaşmak için neler yapılabilir? </a:t>
            </a:r>
          </a:p>
          <a:p>
            <a:r>
              <a:rPr lang="tr-TR" dirty="0"/>
              <a:t> Olası sorunlar nelerdir ve bu sorunları nasıl aşabiliriz? </a:t>
            </a:r>
          </a:p>
          <a:p>
            <a:r>
              <a:rPr lang="tr-TR" dirty="0"/>
              <a:t> Amaç ve hedeflere ulaşmak için izlenebilecek alternatif yol ve yöntemler nelerdir? </a:t>
            </a:r>
          </a:p>
          <a:p>
            <a:r>
              <a:rPr lang="tr-TR" dirty="0"/>
              <a:t> Alternatiflerin maliyetleri, olumlu, olumsuz yönleri nelerdir? </a:t>
            </a:r>
          </a:p>
        </p:txBody>
      </p:sp>
      <p:sp>
        <p:nvSpPr>
          <p:cNvPr id="4" name="Başlık 1"/>
          <p:cNvSpPr>
            <a:spLocks noGrp="1"/>
          </p:cNvSpPr>
          <p:nvPr>
            <p:ph type="title"/>
          </p:nvPr>
        </p:nvSpPr>
        <p:spPr/>
        <p:txBody>
          <a:bodyPr/>
          <a:lstStyle/>
          <a:p>
            <a:r>
              <a:rPr lang="tr-TR" dirty="0" smtClean="0"/>
              <a:t>Strateji</a:t>
            </a:r>
            <a:endParaRPr lang="tr-TR" dirty="0"/>
          </a:p>
        </p:txBody>
      </p:sp>
    </p:spTree>
    <p:extLst>
      <p:ext uri="{BB962C8B-B14F-4D97-AF65-F5344CB8AC3E}">
        <p14:creationId xmlns:p14="http://schemas.microsoft.com/office/powerpoint/2010/main" val="7951103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r>
              <a:rPr lang="tr-TR" u="sng" dirty="0" smtClean="0"/>
              <a:t>Ayrıca aşağıdaki sorular da bize doğru stratejiler oluşturmakta yardımcı olur.</a:t>
            </a:r>
          </a:p>
          <a:p>
            <a:r>
              <a:rPr lang="tr-TR" dirty="0" smtClean="0"/>
              <a:t>Eğer </a:t>
            </a:r>
            <a:r>
              <a:rPr lang="tr-TR" dirty="0"/>
              <a:t>bu </a:t>
            </a:r>
            <a:r>
              <a:rPr lang="tr-TR" dirty="0" smtClean="0"/>
              <a:t>stratejiler uygulanırsa</a:t>
            </a:r>
            <a:r>
              <a:rPr lang="tr-TR" dirty="0"/>
              <a:t>, </a:t>
            </a:r>
            <a:r>
              <a:rPr lang="tr-TR" dirty="0" smtClean="0"/>
              <a:t>hedefler gerçekleşir mi?</a:t>
            </a:r>
            <a:endParaRPr lang="tr-TR" dirty="0"/>
          </a:p>
          <a:p>
            <a:r>
              <a:rPr lang="tr-TR" dirty="0" smtClean="0"/>
              <a:t>Bu stratejilerin beklenen </a:t>
            </a:r>
            <a:r>
              <a:rPr lang="tr-TR" dirty="0"/>
              <a:t>maliyetleri ve yararları nelerdir?</a:t>
            </a:r>
          </a:p>
          <a:p>
            <a:r>
              <a:rPr lang="tr-TR" dirty="0" smtClean="0"/>
              <a:t>Bu stratejilerin diğer amaç ve hedeflerin </a:t>
            </a:r>
            <a:r>
              <a:rPr lang="tr-TR" dirty="0"/>
              <a:t>üzerinde pozitif ya da negatif bir etkisi olacak mı</a:t>
            </a:r>
            <a:r>
              <a:rPr lang="tr-TR" dirty="0" smtClean="0"/>
              <a:t>? </a:t>
            </a:r>
            <a:endParaRPr lang="tr-TR" dirty="0"/>
          </a:p>
          <a:p>
            <a:r>
              <a:rPr lang="tr-TR" dirty="0" smtClean="0"/>
              <a:t>Bu hedefin gerçekleşmesi için </a:t>
            </a:r>
            <a:r>
              <a:rPr lang="tr-TR" dirty="0"/>
              <a:t>hangi adımlara (aşamalara) ihtiyaç var ve her aşamanın tamamlanması için ne kadar bir süreye ihtiyaç var?</a:t>
            </a:r>
          </a:p>
          <a:p>
            <a:r>
              <a:rPr lang="tr-TR" dirty="0"/>
              <a:t>Çeşitli stratejilerin uygulanması için ihtiyaç duyulan kaynakların da göz önünde tutulması gerekir.</a:t>
            </a:r>
          </a:p>
          <a:p>
            <a:endParaRPr lang="tr-TR" dirty="0"/>
          </a:p>
        </p:txBody>
      </p:sp>
      <p:sp>
        <p:nvSpPr>
          <p:cNvPr id="4" name="Başlık 1"/>
          <p:cNvSpPr>
            <a:spLocks noGrp="1"/>
          </p:cNvSpPr>
          <p:nvPr>
            <p:ph type="title"/>
          </p:nvPr>
        </p:nvSpPr>
        <p:spPr/>
        <p:txBody>
          <a:bodyPr/>
          <a:lstStyle/>
          <a:p>
            <a:r>
              <a:rPr lang="tr-TR" dirty="0" smtClean="0"/>
              <a:t>Strateji</a:t>
            </a:r>
            <a:endParaRPr lang="tr-TR" dirty="0"/>
          </a:p>
        </p:txBody>
      </p:sp>
    </p:spTree>
    <p:extLst>
      <p:ext uri="{BB962C8B-B14F-4D97-AF65-F5344CB8AC3E}">
        <p14:creationId xmlns:p14="http://schemas.microsoft.com/office/powerpoint/2010/main" val="2789810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tr-TR" i="1" u="sng" dirty="0"/>
              <a:t>Kurumsal stratejiler oluşturulurken kullanılabilecek yöntemlerden </a:t>
            </a:r>
            <a:r>
              <a:rPr lang="tr-TR" i="1" u="sng" dirty="0" smtClean="0"/>
              <a:t>diğeri ise </a:t>
            </a:r>
            <a:r>
              <a:rPr lang="tr-TR" dirty="0" smtClean="0">
                <a:solidFill>
                  <a:srgbClr val="FF0000"/>
                </a:solidFill>
              </a:rPr>
              <a:t>“TOWS </a:t>
            </a:r>
            <a:r>
              <a:rPr lang="tr-TR" dirty="0" err="1" smtClean="0">
                <a:solidFill>
                  <a:srgbClr val="FF0000"/>
                </a:solidFill>
              </a:rPr>
              <a:t>Matrisi”</a:t>
            </a:r>
            <a:r>
              <a:rPr lang="tr-TR" dirty="0" err="1" smtClean="0"/>
              <a:t>dir</a:t>
            </a:r>
            <a:r>
              <a:rPr lang="tr-TR" dirty="0" smtClean="0"/>
              <a:t>.</a:t>
            </a:r>
          </a:p>
          <a:p>
            <a:r>
              <a:rPr lang="tr-TR" dirty="0" err="1" smtClean="0"/>
              <a:t>Tows</a:t>
            </a:r>
            <a:r>
              <a:rPr lang="tr-TR" dirty="0" smtClean="0"/>
              <a:t> analizi bir klasik iş analizidir. </a:t>
            </a:r>
            <a:r>
              <a:rPr lang="tr-TR" dirty="0" err="1" smtClean="0"/>
              <a:t>Tows</a:t>
            </a:r>
            <a:r>
              <a:rPr lang="tr-TR" dirty="0" smtClean="0"/>
              <a:t> ve </a:t>
            </a:r>
            <a:r>
              <a:rPr lang="tr-TR" dirty="0" err="1" smtClean="0"/>
              <a:t>Swot</a:t>
            </a:r>
            <a:r>
              <a:rPr lang="tr-TR" dirty="0" smtClean="0"/>
              <a:t> ‘</a:t>
            </a:r>
            <a:r>
              <a:rPr lang="tr-TR" dirty="0" err="1" smtClean="0"/>
              <a:t>Strengths</a:t>
            </a:r>
            <a:r>
              <a:rPr lang="tr-TR" dirty="0" smtClean="0"/>
              <a:t>’ (Güçlü Yönler), ‘</a:t>
            </a:r>
            <a:r>
              <a:rPr lang="tr-TR" dirty="0" err="1" smtClean="0"/>
              <a:t>Weaknesses</a:t>
            </a:r>
            <a:r>
              <a:rPr lang="tr-TR" dirty="0" smtClean="0"/>
              <a:t>’ (Zayıf Yönler), ‘</a:t>
            </a:r>
            <a:r>
              <a:rPr lang="tr-TR" dirty="0" err="1" smtClean="0"/>
              <a:t>Opportunities</a:t>
            </a:r>
            <a:r>
              <a:rPr lang="tr-TR" dirty="0" smtClean="0"/>
              <a:t>’ (Fırsatlar) ve ‘</a:t>
            </a:r>
            <a:r>
              <a:rPr lang="tr-TR" dirty="0" err="1" smtClean="0"/>
              <a:t>Threats</a:t>
            </a:r>
            <a:r>
              <a:rPr lang="tr-TR" dirty="0" smtClean="0"/>
              <a:t>’ (Tehditler) kelimelerinin baş harflerinin farklı düzenlenmesinden oluşan analizlerdir.</a:t>
            </a:r>
            <a:endParaRPr lang="tr-TR" dirty="0"/>
          </a:p>
        </p:txBody>
      </p:sp>
      <p:sp>
        <p:nvSpPr>
          <p:cNvPr id="4" name="Başlık 1"/>
          <p:cNvSpPr>
            <a:spLocks noGrp="1"/>
          </p:cNvSpPr>
          <p:nvPr>
            <p:ph type="title"/>
          </p:nvPr>
        </p:nvSpPr>
        <p:spPr/>
        <p:txBody>
          <a:bodyPr/>
          <a:lstStyle/>
          <a:p>
            <a:r>
              <a:rPr lang="tr-TR" dirty="0" smtClean="0"/>
              <a:t>Strateji - TOWS</a:t>
            </a:r>
            <a:endParaRPr lang="tr-TR" dirty="0"/>
          </a:p>
        </p:txBody>
      </p:sp>
    </p:spTree>
    <p:extLst>
      <p:ext uri="{BB962C8B-B14F-4D97-AF65-F5344CB8AC3E}">
        <p14:creationId xmlns:p14="http://schemas.microsoft.com/office/powerpoint/2010/main" val="4117050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tr-TR" dirty="0" smtClean="0"/>
              <a:t>SWOT ve TOWS analizleri, karşılaştığımız stratejik seçenekleri daha iyi anlamamızda bize yardımcı olur. Çünkü strateji, hedefin nasıl başarılacağını belirleme sanatıdır. </a:t>
            </a:r>
          </a:p>
          <a:p>
            <a:r>
              <a:rPr lang="tr-TR" dirty="0" smtClean="0"/>
              <a:t>SWOT ve TOWS şu sorulara cevap verir:</a:t>
            </a:r>
          </a:p>
          <a:p>
            <a:pPr lvl="1"/>
            <a:r>
              <a:rPr lang="tr-TR" dirty="0" smtClean="0"/>
              <a:t>Stratejilerinde en güçlü nasıl olursun?</a:t>
            </a:r>
          </a:p>
          <a:p>
            <a:pPr lvl="1"/>
            <a:r>
              <a:rPr lang="tr-TR" dirty="0" smtClean="0"/>
              <a:t>Zayıflıklarını nasıl aşarsın?</a:t>
            </a:r>
          </a:p>
          <a:p>
            <a:pPr lvl="1"/>
            <a:r>
              <a:rPr lang="tr-TR" dirty="0" smtClean="0"/>
              <a:t>Fırsatlarından nasıl yararlanırsın?</a:t>
            </a:r>
          </a:p>
          <a:p>
            <a:pPr lvl="1"/>
            <a:r>
              <a:rPr lang="tr-TR" dirty="0" smtClean="0"/>
              <a:t>Tehditlerini nasıl yönetirsin?</a:t>
            </a:r>
            <a:endParaRPr lang="tr-TR" dirty="0"/>
          </a:p>
        </p:txBody>
      </p:sp>
      <p:sp>
        <p:nvSpPr>
          <p:cNvPr id="4" name="Başlık 1"/>
          <p:cNvSpPr>
            <a:spLocks noGrp="1"/>
          </p:cNvSpPr>
          <p:nvPr>
            <p:ph type="title"/>
          </p:nvPr>
        </p:nvSpPr>
        <p:spPr/>
        <p:txBody>
          <a:bodyPr/>
          <a:lstStyle/>
          <a:p>
            <a:r>
              <a:rPr lang="tr-TR" dirty="0" smtClean="0"/>
              <a:t>Strateji - TOWS</a:t>
            </a:r>
            <a:endParaRPr lang="tr-TR" dirty="0"/>
          </a:p>
        </p:txBody>
      </p:sp>
    </p:spTree>
    <p:extLst>
      <p:ext uri="{BB962C8B-B14F-4D97-AF65-F5344CB8AC3E}">
        <p14:creationId xmlns:p14="http://schemas.microsoft.com/office/powerpoint/2010/main" val="3288128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TotalTime>
  <Words>998</Words>
  <Application>Microsoft Office PowerPoint</Application>
  <PresentationFormat>Ekran Gösterisi (4:3)</PresentationFormat>
  <Paragraphs>140</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STRATEJİLER</vt:lpstr>
      <vt:lpstr>Strateji</vt:lpstr>
      <vt:lpstr>Strateji</vt:lpstr>
      <vt:lpstr>Strateji</vt:lpstr>
      <vt:lpstr>Strateji</vt:lpstr>
      <vt:lpstr>Strateji</vt:lpstr>
      <vt:lpstr>Strateji</vt:lpstr>
      <vt:lpstr>Strateji - TOWS</vt:lpstr>
      <vt:lpstr>Strateji - TOWS</vt:lpstr>
      <vt:lpstr>Strateji – TOWS</vt:lpstr>
      <vt:lpstr>Strateji</vt:lpstr>
      <vt:lpstr>Strateji - TOWS</vt:lpstr>
      <vt:lpstr>Strateji - TOWS</vt:lpstr>
      <vt:lpstr>Strateji - Örnek</vt:lpstr>
      <vt:lpstr>Strateji – TOWS Matrisi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STRATEJİLER</dc:title>
  <dc:creator>Yahya Turan</dc:creator>
  <cp:lastModifiedBy>acer</cp:lastModifiedBy>
  <cp:revision>20</cp:revision>
  <dcterms:created xsi:type="dcterms:W3CDTF">2014-10-16T20:28:06Z</dcterms:created>
  <dcterms:modified xsi:type="dcterms:W3CDTF">2014-10-22T14:55:05Z</dcterms:modified>
</cp:coreProperties>
</file>