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59" r:id="rId6"/>
    <p:sldId id="261" r:id="rId7"/>
    <p:sldId id="262" r:id="rId8"/>
    <p:sldId id="260" r:id="rId9"/>
    <p:sldId id="265" r:id="rId10"/>
    <p:sldId id="267" r:id="rId11"/>
    <p:sldId id="268" r:id="rId12"/>
    <p:sldId id="269" r:id="rId13"/>
    <p:sldId id="274" r:id="rId14"/>
    <p:sldId id="278" r:id="rId15"/>
    <p:sldId id="284" r:id="rId16"/>
    <p:sldId id="285" r:id="rId17"/>
    <p:sldId id="283" r:id="rId18"/>
    <p:sldId id="279" r:id="rId19"/>
    <p:sldId id="280" r:id="rId20"/>
    <p:sldId id="270" r:id="rId21"/>
    <p:sldId id="271" r:id="rId22"/>
    <p:sldId id="272" r:id="rId23"/>
    <p:sldId id="273" r:id="rId24"/>
    <p:sldId id="287" r:id="rId25"/>
    <p:sldId id="286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09.12.2016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1526927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tr-TR" sz="6000" dirty="0" smtClean="0"/>
              <a:t>ÜNİVERSİTEYE YOLCULUK PROJESİ</a:t>
            </a:r>
            <a:endParaRPr lang="tr-TR" sz="6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55576" y="3571876"/>
            <a:ext cx="7632848" cy="2665436"/>
          </a:xfrm>
        </p:spPr>
        <p:txBody>
          <a:bodyPr>
            <a:normAutofit fontScale="92500" lnSpcReduction="20000"/>
          </a:bodyPr>
          <a:lstStyle/>
          <a:p>
            <a:r>
              <a:rPr lang="tr-TR" sz="5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KARİYER GÜNLERİ: </a:t>
            </a:r>
            <a:r>
              <a:rPr lang="tr-TR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GELECEĞİMİ PLANLIYORUM</a:t>
            </a:r>
          </a:p>
          <a:p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Panellere Katılacak İlçeler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22920" y="2352248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ARSİN:</a:t>
            </a:r>
          </a:p>
          <a:p>
            <a:pPr>
              <a:buNone/>
            </a:pPr>
            <a:r>
              <a:rPr lang="tr-TR" dirty="0" smtClean="0"/>
              <a:t>    YER: Arsin AİHL Konferans Salonu</a:t>
            </a:r>
          </a:p>
          <a:p>
            <a:pPr>
              <a:buNone/>
            </a:pPr>
            <a:r>
              <a:rPr lang="tr-TR" dirty="0" smtClean="0"/>
              <a:t>		- ARAKLI</a:t>
            </a:r>
          </a:p>
          <a:p>
            <a:pPr>
              <a:buNone/>
            </a:pPr>
            <a:r>
              <a:rPr lang="tr-TR" dirty="0" smtClean="0"/>
              <a:t>		- YOMRA</a:t>
            </a:r>
          </a:p>
          <a:p>
            <a:pPr>
              <a:buNone/>
            </a:pPr>
            <a:r>
              <a:rPr lang="tr-TR" dirty="0" smtClean="0"/>
              <a:t>		- MAÇKA</a:t>
            </a:r>
          </a:p>
          <a:p>
            <a:pPr>
              <a:buNone/>
            </a:pPr>
            <a:r>
              <a:rPr lang="tr-TR" dirty="0" smtClean="0"/>
              <a:t>Katılımcı Öğrenci Grupları: 140 SAYISAL</a:t>
            </a:r>
          </a:p>
          <a:p>
            <a:pPr>
              <a:buNone/>
            </a:pPr>
            <a:r>
              <a:rPr lang="tr-TR" dirty="0" smtClean="0"/>
              <a:t>					        140  TM/SÖZ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Panellere Katılacak İlçeler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10952" y="2280240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SÜRMENE:</a:t>
            </a:r>
          </a:p>
          <a:p>
            <a:pPr>
              <a:buNone/>
            </a:pPr>
            <a:r>
              <a:rPr lang="tr-TR" dirty="0" smtClean="0"/>
              <a:t>    YER: Sürmene Halk Eğitim Merkezi</a:t>
            </a:r>
          </a:p>
          <a:p>
            <a:pPr>
              <a:buNone/>
            </a:pPr>
            <a:r>
              <a:rPr lang="tr-TR" dirty="0" smtClean="0"/>
              <a:t>		- ÇAYKARA</a:t>
            </a:r>
          </a:p>
          <a:p>
            <a:pPr>
              <a:buNone/>
            </a:pPr>
            <a:r>
              <a:rPr lang="tr-TR" dirty="0" smtClean="0"/>
              <a:t>		- OF</a:t>
            </a:r>
          </a:p>
          <a:p>
            <a:pPr>
              <a:buNone/>
            </a:pPr>
            <a:r>
              <a:rPr lang="tr-TR" dirty="0" smtClean="0"/>
              <a:t>		- HAYRAT</a:t>
            </a:r>
          </a:p>
          <a:p>
            <a:pPr>
              <a:buNone/>
            </a:pPr>
            <a:r>
              <a:rPr lang="tr-TR" dirty="0" smtClean="0"/>
              <a:t>		- KÖPRÜBAŞI</a:t>
            </a:r>
          </a:p>
          <a:p>
            <a:pPr>
              <a:buNone/>
            </a:pPr>
            <a:r>
              <a:rPr lang="tr-TR" dirty="0" smtClean="0"/>
              <a:t>		-DERNEKPAZARI</a:t>
            </a:r>
          </a:p>
          <a:p>
            <a:pPr>
              <a:buNone/>
            </a:pPr>
            <a:r>
              <a:rPr lang="tr-TR" dirty="0" smtClean="0"/>
              <a:t>Katılımcı Öğrenci Grupları: 150 SAYISAL</a:t>
            </a:r>
          </a:p>
          <a:p>
            <a:pPr>
              <a:buNone/>
            </a:pPr>
            <a:r>
              <a:rPr lang="tr-TR" dirty="0" smtClean="0"/>
              <a:t>					      150  TM/SÖZ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4300" b="1" dirty="0" smtClean="0"/>
              <a:t>GENEL PANEL PROGRAMI</a:t>
            </a:r>
            <a:endParaRPr lang="tr-TR" sz="43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    </a:t>
            </a:r>
          </a:p>
          <a:p>
            <a:pPr>
              <a:buNone/>
            </a:pPr>
            <a:endParaRPr lang="tr-TR" b="1" dirty="0" smtClean="0"/>
          </a:p>
          <a:p>
            <a:endParaRPr lang="tr-TR" dirty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8015354"/>
              </p:ext>
            </p:extLst>
          </p:nvPr>
        </p:nvGraphicFramePr>
        <p:xfrm>
          <a:off x="395536" y="1600196"/>
          <a:ext cx="8064389" cy="5170201"/>
        </p:xfrm>
        <a:graphic>
          <a:graphicData uri="http://schemas.openxmlformats.org/drawingml/2006/table">
            <a:tbl>
              <a:tblPr/>
              <a:tblGrid>
                <a:gridCol w="269694"/>
                <a:gridCol w="1110751"/>
                <a:gridCol w="848814"/>
                <a:gridCol w="475434"/>
                <a:gridCol w="361451"/>
                <a:gridCol w="642725"/>
                <a:gridCol w="428652"/>
                <a:gridCol w="356621"/>
                <a:gridCol w="571703"/>
                <a:gridCol w="428147"/>
                <a:gridCol w="357126"/>
                <a:gridCol w="574221"/>
                <a:gridCol w="428147"/>
                <a:gridCol w="357126"/>
                <a:gridCol w="853777"/>
              </a:tblGrid>
              <a:tr h="168295">
                <a:tc gridSpan="1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Calibri"/>
                          <a:ea typeface="Times New Roman"/>
                          <a:cs typeface="Times New Roman"/>
                        </a:rPr>
                        <a:t>PANEL MERKEZLERİ</a:t>
                      </a: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03648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Satır 1 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581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Calibri"/>
                          <a:ea typeface="Times New Roman"/>
                          <a:cs typeface="Times New Roman"/>
                        </a:rPr>
                        <a:t>BEŞİKDÜZÜ</a:t>
                      </a: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Calibri"/>
                          <a:ea typeface="Times New Roman"/>
                          <a:cs typeface="Times New Roman"/>
                        </a:rPr>
                        <a:t>AKÇAABAT</a:t>
                      </a: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ARSİN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SÜRMENE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87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DERS(ALAN)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PANELİST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TARİH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SAAT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KATILIMCI İLÇELER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Calibri"/>
                          <a:ea typeface="Times New Roman"/>
                          <a:cs typeface="Times New Roman"/>
                        </a:rPr>
                        <a:t>TARİH</a:t>
                      </a: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Calibri"/>
                          <a:ea typeface="Times New Roman"/>
                          <a:cs typeface="Times New Roman"/>
                        </a:rPr>
                        <a:t>SAAT</a:t>
                      </a: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 dirty="0">
                          <a:latin typeface="Calibri"/>
                          <a:ea typeface="Times New Roman"/>
                          <a:cs typeface="Times New Roman"/>
                        </a:rPr>
                        <a:t>KATILIMCI İLÇELER</a:t>
                      </a: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TARİH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SAAT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KATILIMCI İLÇELER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TARİH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SAAT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KATILIMCI İLÇELER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8654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EŞİT AĞIRLIK VE SÖZEL MESLEK ALANLARI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İİBF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KTÜ ÖĞR ÜYESİ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19.12.2016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                                   9.00-12.00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ŞALPAZARI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TONYA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VAKFIKEBİR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20.12.2016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09.00-12.00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ÇARŞIB.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DÜZKÖY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21.12.2016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09.00-12.00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ARAKLI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YOMRA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MAÇKA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22.12.2016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09.00-12.00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ÇAYKARA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OF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HAYRAT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KÖPRÜBAŞI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DERNEKPAZARI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86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HUKUK FAK.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KTÜ ÖĞR ÜYESİ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86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PDR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KTÜ ÖĞR ÜYESİ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86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SOSYAL HİZ.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KTÜ ÖĞR ÜYESİ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86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EDEBİYAT FAK.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KTÜ ÖĞR ÜYESİ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49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930" indent="-8001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İLETİŞİM FAK.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KTÜ ÖĞR ÜYESİ 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195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8679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b="1">
                          <a:latin typeface="Calibri"/>
                          <a:ea typeface="Times New Roman"/>
                          <a:cs typeface="Times New Roman"/>
                        </a:rPr>
                        <a:t>SAYISAL MESLEK ALANLARI</a:t>
                      </a: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ELEKTRİK-ELEK. MÜH.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SAHA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19.12.2016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12.30-15.00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ŞALPAZARI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TONYA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VAKFIKEBİR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20.12.2016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12.30-15.00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ÇARŞIB.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DÜZKÖY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21.12.2016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12.30-15.00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ARAKLI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YOMRA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MAÇKA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22.12.2016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12.30-15.00</a:t>
                      </a:r>
                    </a:p>
                  </a:txBody>
                  <a:tcPr marL="42613" marR="4261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ÇAYKARA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OF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HAYRAT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KÖPRÜBAŞI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DERNEKPAZARI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678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İNŞAAT MÜH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SAHA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86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MİMARLIK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KTÜ ÖĞR ÜYESİ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86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TIP FAK.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KTÜ ÖĞR ÜYESİ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86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DİŞ HEKİMLİĞİ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KTÜ ÖĞR ÜYESİ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86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latin typeface="Calibri"/>
                          <a:ea typeface="Times New Roman"/>
                          <a:cs typeface="Times New Roman"/>
                        </a:rPr>
                        <a:t>ECZACILIK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latin typeface="Calibri"/>
                          <a:ea typeface="Times New Roman"/>
                          <a:cs typeface="Times New Roman"/>
                        </a:rPr>
                        <a:t>KTÜ ÖĞR ÜYESİ</a:t>
                      </a:r>
                    </a:p>
                  </a:txBody>
                  <a:tcPr marL="42613" marR="42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Panellerdeki Görevlendirmeler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3000320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İl MEM Ar-</a:t>
            </a:r>
            <a:r>
              <a:rPr lang="tr-TR" dirty="0" err="1" smtClean="0"/>
              <a:t>Ge</a:t>
            </a:r>
            <a:r>
              <a:rPr lang="tr-TR" dirty="0" smtClean="0"/>
              <a:t>: Genel koordinasyonun sağlanması ve panelistlerin görüşülmesi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KTÜ: Panellere panelist temin edilmesi</a:t>
            </a:r>
          </a:p>
          <a:p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528641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Öğrencilerin Ar-</a:t>
            </a:r>
            <a:r>
              <a:rPr lang="tr-TR" dirty="0" err="1" smtClean="0"/>
              <a:t>Ge</a:t>
            </a:r>
            <a:r>
              <a:rPr lang="tr-TR" dirty="0" smtClean="0"/>
              <a:t> Birimi tarafından belirtilecek sayılara göre öğrencilerin ve öğrencilere refakat edecek öğretmenlerin belirlenmesi.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Belirlenen </a:t>
            </a:r>
            <a:r>
              <a:rPr lang="tr-TR" b="1" dirty="0" smtClean="0"/>
              <a:t>öğrencilerin ve öğretmenlerin resmi izinlerinin alınması, ayrıca öğrenci veli izinlerinin  alınması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1321296" y="704088"/>
            <a:ext cx="6491064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İLÇE KOORDİNASYON EKİPLERİNİN </a:t>
            </a:r>
            <a:r>
              <a:rPr lang="tr-TR" sz="4000" b="1" dirty="0" smtClean="0">
                <a:solidFill>
                  <a:srgbClr val="FF0000"/>
                </a:solidFill>
              </a:rPr>
              <a:t>GÖREVLERİ</a:t>
            </a:r>
            <a:endParaRPr lang="tr-TR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İLÇELERİN OKUL BİLGİLERİ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857225" y="2876772"/>
          <a:ext cx="7643864" cy="2909685"/>
        </p:xfrm>
        <a:graphic>
          <a:graphicData uri="http://schemas.openxmlformats.org/drawingml/2006/table">
            <a:tbl>
              <a:tblPr/>
              <a:tblGrid>
                <a:gridCol w="1780786"/>
                <a:gridCol w="1103483"/>
                <a:gridCol w="885593"/>
                <a:gridCol w="942464"/>
                <a:gridCol w="941727"/>
                <a:gridCol w="1047347"/>
                <a:gridCol w="942464"/>
              </a:tblGrid>
              <a:tr h="671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latin typeface="Calibri"/>
                          <a:ea typeface="Times New Roman"/>
                          <a:cs typeface="Times New Roman"/>
                        </a:rPr>
                        <a:t>OKUL TÜRÜ</a:t>
                      </a: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SAYISAL ÖĞRENCİ SAYISI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SINIF DÜZEYİ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EA ÖĞRENCİ SAYISI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SINIF DÜZEYİ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SÖZEL ÖĞRENCİ SAYISI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latin typeface="Calibri"/>
                          <a:ea typeface="Times New Roman"/>
                          <a:cs typeface="Times New Roman"/>
                        </a:rPr>
                        <a:t>SINIF DÜZEYİ</a:t>
                      </a: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21296" y="704088"/>
            <a:ext cx="6491064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İLÇE KOORDİNASYON EKİPLERİNİN </a:t>
            </a:r>
            <a:r>
              <a:rPr lang="tr-TR" sz="4000" b="1" dirty="0" smtClean="0">
                <a:solidFill>
                  <a:srgbClr val="FF0000"/>
                </a:solidFill>
              </a:rPr>
              <a:t>GÖREVLERİ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2640280"/>
            <a:ext cx="8229600" cy="4389120"/>
          </a:xfrm>
        </p:spPr>
        <p:txBody>
          <a:bodyPr/>
          <a:lstStyle/>
          <a:p>
            <a:pPr algn="just"/>
            <a:r>
              <a:rPr lang="tr-TR" dirty="0" smtClean="0"/>
              <a:t>İlçelerden taşınacak öğrencilerin taşınması ile ilgili işlemlerin yapılması(servislerin ayarlanması)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>
                <a:solidFill>
                  <a:srgbClr val="FF0000"/>
                </a:solidFill>
              </a:rPr>
              <a:t>Panellerin saatlerine tam olarak uyulacak şekilde planlamaların yapılması(başlama bitiş saatlerine tam uyulması)</a:t>
            </a:r>
          </a:p>
          <a:p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İlçe </a:t>
            </a:r>
            <a:r>
              <a:rPr lang="tr-TR" b="1" dirty="0" smtClean="0"/>
              <a:t>protokolün davet edilmesi (sayının Ar-</a:t>
            </a:r>
            <a:r>
              <a:rPr lang="tr-TR" b="1" dirty="0" err="1" smtClean="0"/>
              <a:t>Ge</a:t>
            </a:r>
            <a:r>
              <a:rPr lang="tr-TR" b="1" dirty="0" smtClean="0"/>
              <a:t> birimine bildirilmesi)</a:t>
            </a:r>
          </a:p>
          <a:p>
            <a:pPr algn="just"/>
            <a:r>
              <a:rPr lang="tr-TR" dirty="0" smtClean="0"/>
              <a:t>Yerel basının haberdar edilmesi</a:t>
            </a:r>
          </a:p>
        </p:txBody>
      </p:sp>
      <p:pic>
        <p:nvPicPr>
          <p:cNvPr id="2050" name="Picture 2" descr="D:\DÖKÜMANLAR\KARİYER GÜNLERİ 2017\daveti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500438"/>
            <a:ext cx="4824536" cy="3001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ÖKÜMANLAR\LOGOLAR\KT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ÖKÜMANLAR\LOGOLAR\MEM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321296" y="704088"/>
            <a:ext cx="6491064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İLÇE KOORDİNASYON EKİPLERİNİN </a:t>
            </a:r>
            <a:r>
              <a:rPr lang="tr-TR" sz="4000" b="1" dirty="0" smtClean="0">
                <a:solidFill>
                  <a:srgbClr val="FF0000"/>
                </a:solidFill>
              </a:rPr>
              <a:t>GÖREVLERİ</a:t>
            </a:r>
            <a:endParaRPr lang="tr-TR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3934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Ev sahibi ilçeler(Beşikdüzü, Arsin, Akçaabat, Sürmene) salonların fiziksel ve teknik şartların   (</a:t>
            </a:r>
            <a:r>
              <a:rPr lang="tr-TR" b="1" dirty="0" smtClean="0"/>
              <a:t>ses düzeni, mikrofonların temini, projeksiyon ayarlaması, salonun sıcak olması, panel düzeninin sağlanması</a:t>
            </a:r>
            <a:r>
              <a:rPr lang="tr-TR" dirty="0" smtClean="0"/>
              <a:t>) sağlanması</a:t>
            </a:r>
          </a:p>
        </p:txBody>
      </p:sp>
      <p:pic>
        <p:nvPicPr>
          <p:cNvPr id="3074" name="Picture 2" descr="D:\DÖKÜMANLAR\RESİM ARŞİVİ\KARİYER GÜNLERİ HAMAMİZADE 2016\20160420_1038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531"/>
          <a:stretch/>
        </p:blipFill>
        <p:spPr bwMode="auto">
          <a:xfrm>
            <a:off x="2267744" y="3717032"/>
            <a:ext cx="4824536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ÖKÜMANLAR\LOGOLAR\KT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ÖKÜMANLAR\LOGOLAR\MEM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1321296" y="548680"/>
            <a:ext cx="6491064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İLÇE KOORDİNASYON EKİPLERİNİN </a:t>
            </a:r>
            <a:r>
              <a:rPr lang="tr-TR" sz="4000" b="1" dirty="0" smtClean="0">
                <a:solidFill>
                  <a:srgbClr val="FF0000"/>
                </a:solidFill>
              </a:rPr>
              <a:t>GÖREVLERİ</a:t>
            </a:r>
            <a:endParaRPr lang="tr-TR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173482"/>
          </a:xfrm>
        </p:spPr>
        <p:txBody>
          <a:bodyPr/>
          <a:lstStyle/>
          <a:p>
            <a:pPr algn="just"/>
            <a:r>
              <a:rPr lang="tr-TR" dirty="0" smtClean="0"/>
              <a:t>Ev sahibi ilçe koordinasyon ekip üyelerinin panel sürecinde salonda sürekli takip halinde olması</a:t>
            </a:r>
          </a:p>
          <a:p>
            <a:pPr algn="just">
              <a:buNone/>
            </a:pPr>
            <a:endParaRPr lang="tr-TR" dirty="0" smtClean="0"/>
          </a:p>
          <a:p>
            <a:pPr algn="just"/>
            <a:r>
              <a:rPr lang="tr-TR" dirty="0" smtClean="0"/>
              <a:t>Panel günü salon ile  teknik olarak ilgilenecek bir kişinin görevlendirilmesi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6491064" cy="11430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İLÇE KOORDİNASYON EKİPLERİNİN </a:t>
            </a:r>
            <a:r>
              <a:rPr lang="tr-TR" sz="4000" b="1" dirty="0" smtClean="0">
                <a:solidFill>
                  <a:srgbClr val="FF0000"/>
                </a:solidFill>
              </a:rPr>
              <a:t>GÖREVLERİ</a:t>
            </a:r>
            <a:endParaRPr lang="tr-TR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Çalışmanın Amacı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3636660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2016-2017 eğitim-öğretim yılında, protokol ortağımız olan KTÜ işbirliğinde İlimiz Anadolu ve İmam Hatip Anadolu türünde liselerin 11 ve 12. Sınıf düzeylerinde öğrenim gören öğrencilere; tercih edecekleri bölümler  ve  çağımız ihtiyaçlarına göre yapacakları kariyer planlaması ile ilgili rehberlik çalışmaları düzenlemektir.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29408" y="548680"/>
            <a:ext cx="4402832" cy="114300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/>
              <a:t>2. FAALİYET: Üniversite Ziyareti</a:t>
            </a: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120"/>
          </a:xfrm>
        </p:spPr>
        <p:txBody>
          <a:bodyPr/>
          <a:lstStyle/>
          <a:p>
            <a:r>
              <a:rPr lang="tr-TR" dirty="0" smtClean="0"/>
              <a:t>18 ilçenin İlçe Milli Eğitim Müdürlükleri tarafından belirlenen 12. sınıf öğrencileri </a:t>
            </a:r>
            <a:r>
              <a:rPr lang="tr-TR" b="1" dirty="0" smtClean="0"/>
              <a:t>26.12.2016 -29.12.2016 tarihleri arasında KTÜ kampusundaki  14 fakülte ziyaretine götürülecektir.</a:t>
            </a:r>
          </a:p>
          <a:p>
            <a:pPr marL="0" indent="0">
              <a:buNone/>
            </a:pPr>
            <a:endParaRPr lang="tr-TR" b="1" dirty="0" smtClean="0"/>
          </a:p>
          <a:p>
            <a:endParaRPr lang="tr-TR" dirty="0"/>
          </a:p>
        </p:txBody>
      </p:sp>
      <p:pic>
        <p:nvPicPr>
          <p:cNvPr id="5122" name="Picture 2" descr="D:\DÖKÜMANLAR\KARİYER GÜNLERİ 2017\ZİYAR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94" y="3429000"/>
            <a:ext cx="4930378" cy="3175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ÖKÜMANLAR\LOGOLAR\KT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ÖKÜMANLAR\LOGOLAR\MEM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23648" y="773832"/>
            <a:ext cx="5256664" cy="1143000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/>
              <a:t>Ziyaret Edilecek Fakülteler</a:t>
            </a:r>
            <a:endParaRPr lang="tr-TR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57228" y="2060848"/>
            <a:ext cx="7003204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Tıp Fakültesi</a:t>
            </a:r>
          </a:p>
          <a:p>
            <a:r>
              <a:rPr lang="tr-TR" dirty="0" smtClean="0"/>
              <a:t>Diş Hekimliği Fakültesi</a:t>
            </a:r>
          </a:p>
          <a:p>
            <a:r>
              <a:rPr lang="tr-TR" dirty="0" smtClean="0"/>
              <a:t>Eczacılık Fakültesi</a:t>
            </a:r>
          </a:p>
          <a:p>
            <a:r>
              <a:rPr lang="tr-TR" dirty="0" smtClean="0"/>
              <a:t>Bilgisayar Mühendisliği</a:t>
            </a:r>
          </a:p>
          <a:p>
            <a:r>
              <a:rPr lang="tr-TR" dirty="0" smtClean="0"/>
              <a:t>Elektrik/Elektronik Mühendisliği</a:t>
            </a:r>
          </a:p>
          <a:p>
            <a:r>
              <a:rPr lang="tr-TR" dirty="0" smtClean="0"/>
              <a:t>İnşaat Mühendisliği</a:t>
            </a:r>
          </a:p>
          <a:p>
            <a:r>
              <a:rPr lang="tr-TR" dirty="0" smtClean="0"/>
              <a:t>Makine Mühendisliği</a:t>
            </a:r>
          </a:p>
          <a:p>
            <a:r>
              <a:rPr lang="tr-TR" dirty="0" smtClean="0"/>
              <a:t>Endüstri Mühendisliği</a:t>
            </a:r>
          </a:p>
          <a:p>
            <a:r>
              <a:rPr lang="tr-TR" dirty="0" smtClean="0"/>
              <a:t>Harita Mühendisliği</a:t>
            </a:r>
          </a:p>
          <a:p>
            <a:r>
              <a:rPr lang="tr-TR" dirty="0" smtClean="0"/>
              <a:t>İktisadi ve İdari Bilimler Fakültesi</a:t>
            </a:r>
          </a:p>
          <a:p>
            <a:r>
              <a:rPr lang="tr-TR" dirty="0" smtClean="0"/>
              <a:t>Hukuk Fakültesi</a:t>
            </a:r>
          </a:p>
          <a:p>
            <a:r>
              <a:rPr lang="tr-TR" dirty="0" smtClean="0"/>
              <a:t>Edebiyat Fakültesi</a:t>
            </a:r>
          </a:p>
          <a:p>
            <a:r>
              <a:rPr lang="tr-TR" dirty="0" smtClean="0"/>
              <a:t>Mimarlık Fakültesi(İç Mimarlık-Şehir Planlama Fakültesi)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65312" y="704088"/>
            <a:ext cx="6347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Fakülte Ziyaretlerindeki Görevler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207167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İl MEM Ar-</a:t>
            </a:r>
            <a:r>
              <a:rPr lang="tr-TR" dirty="0" err="1" smtClean="0"/>
              <a:t>Ge</a:t>
            </a:r>
            <a:r>
              <a:rPr lang="tr-TR" dirty="0" smtClean="0"/>
              <a:t>: Genel koordinasyonun sağlanması</a:t>
            </a:r>
          </a:p>
          <a:p>
            <a:pPr algn="just"/>
            <a:r>
              <a:rPr lang="tr-TR" dirty="0" smtClean="0"/>
              <a:t>KTÜ: Ev sahipliğinin yapılması ve gezi planının hazırlanması</a:t>
            </a:r>
          </a:p>
          <a:p>
            <a:pPr algn="just"/>
            <a:r>
              <a:rPr lang="tr-TR" dirty="0" smtClean="0"/>
              <a:t>İlçe MEM: Öğrencilerin Ar-</a:t>
            </a:r>
            <a:r>
              <a:rPr lang="tr-TR" dirty="0" err="1" smtClean="0"/>
              <a:t>Ge</a:t>
            </a:r>
            <a:r>
              <a:rPr lang="tr-TR" dirty="0" smtClean="0"/>
              <a:t> Birimi tarafından belirtilecek sayılara göre, öğrencilerin ve öğrencilere refakat edecek öğretmenlerin belirlenmesi.</a:t>
            </a:r>
          </a:p>
          <a:p>
            <a:pPr algn="just"/>
            <a:r>
              <a:rPr lang="tr-TR" dirty="0" smtClean="0"/>
              <a:t>Belirlenen öğrencilerin ve öğretmenlerin resmi izinlerinin alınması, ayrıca  öğrenci veli izinlerinin alınması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/>
              <a:t>3.Faaliyet: Kapanış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2214554"/>
            <a:ext cx="8229600" cy="2286016"/>
          </a:xfrm>
        </p:spPr>
        <p:txBody>
          <a:bodyPr/>
          <a:lstStyle/>
          <a:p>
            <a:pPr algn="just"/>
            <a:r>
              <a:rPr lang="tr-TR" dirty="0" smtClean="0"/>
              <a:t>4 Ocak 2017 Çarşamba Günü  İl, İlçe protokollerinin, okul müdürlerimizin,  ortak olan KTÜ temsilcilerinin ve emek veren tüm paydaşlarımızın katılımı ile faaliyetin kapanı töreni gerçekleştirilecektir.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Hatırlatma: </a:t>
            </a:r>
          </a:p>
          <a:p>
            <a:r>
              <a:rPr lang="tr-TR" dirty="0" err="1" smtClean="0"/>
              <a:t>WhatsApp</a:t>
            </a:r>
            <a:r>
              <a:rPr lang="tr-TR" dirty="0" smtClean="0"/>
              <a:t> Grubu ile devamlı iletişim sağlanacaktır.</a:t>
            </a:r>
          </a:p>
          <a:p>
            <a:r>
              <a:rPr lang="tr-TR" dirty="0" err="1" smtClean="0"/>
              <a:t>Dökümanlar</a:t>
            </a:r>
            <a:r>
              <a:rPr lang="tr-TR" dirty="0" smtClean="0"/>
              <a:t> İl MEM Ar-</a:t>
            </a:r>
            <a:r>
              <a:rPr lang="tr-TR" dirty="0" err="1" smtClean="0"/>
              <a:t>Ge</a:t>
            </a:r>
            <a:r>
              <a:rPr lang="tr-TR" dirty="0" smtClean="0"/>
              <a:t> Sayfası üzerinden link aracılığı ile paylaşılacaktır.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06896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TEŞEKKÜRLER…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532383" y="2276872"/>
            <a:ext cx="82880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endParaRPr lang="tr-TR" altLang="tr-TR" sz="24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Trabzon İl Milli Eğitim Müdürlüğü</a:t>
            </a:r>
          </a:p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 Geliştirme Şubesi</a:t>
            </a:r>
          </a:p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AR-GE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Birimi</a:t>
            </a:r>
          </a:p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endParaRPr lang="tr-TR" altLang="tr-TR" sz="2400" b="1" i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Tel: 0 462 230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– Dahili 1411</a:t>
            </a:r>
            <a:endParaRPr lang="tr-TR" altLang="tr-TR" sz="24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eaLnBrk="0" fontAlgn="base" hangingPunct="0">
              <a:spcAft>
                <a:spcPct val="0"/>
              </a:spcAft>
              <a:buSzPct val="120000"/>
            </a:pPr>
            <a:endParaRPr lang="tr-TR" altLang="tr-TR" sz="2400" b="1" i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0" fontAlgn="base" hangingPunct="0">
              <a:spcAft>
                <a:spcPct val="0"/>
              </a:spcAft>
              <a:buSzPct val="120000"/>
            </a:pP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mail: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argetrabzon@gmail.com</a:t>
            </a:r>
          </a:p>
        </p:txBody>
      </p:sp>
      <p:pic>
        <p:nvPicPr>
          <p:cNvPr id="5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04664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Faaliyet Paydaşları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13622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/>
              <a:t>Kariyer Günleri Faaliyeti:</a:t>
            </a:r>
          </a:p>
          <a:p>
            <a:pPr>
              <a:buNone/>
            </a:pPr>
            <a:r>
              <a:rPr lang="tr-TR" sz="2800" dirty="0" smtClean="0"/>
              <a:t> Trabzon MEM koordinasyonunda; </a:t>
            </a:r>
          </a:p>
          <a:p>
            <a:pPr>
              <a:buNone/>
            </a:pPr>
            <a:endParaRPr lang="tr-TR" sz="2800" dirty="0" smtClean="0"/>
          </a:p>
          <a:p>
            <a:pPr lvl="2">
              <a:buFontTx/>
              <a:buChar char="-"/>
            </a:pPr>
            <a:r>
              <a:rPr lang="tr-TR" dirty="0" smtClean="0"/>
              <a:t>İlçe Milli Eğitim Müdürlükleri </a:t>
            </a:r>
          </a:p>
          <a:p>
            <a:pPr lvl="1">
              <a:buFontTx/>
              <a:buChar char="-"/>
            </a:pPr>
            <a:endParaRPr lang="tr-TR" dirty="0" smtClean="0"/>
          </a:p>
          <a:p>
            <a:pPr lvl="2">
              <a:buFontTx/>
              <a:buChar char="-"/>
            </a:pPr>
            <a:r>
              <a:rPr lang="tr-TR" dirty="0" smtClean="0"/>
              <a:t>Karadeniz Teknik Üniversitesi</a:t>
            </a:r>
          </a:p>
          <a:p>
            <a:pPr lvl="1">
              <a:buFontTx/>
              <a:buChar char="-"/>
            </a:pPr>
            <a:endParaRPr lang="tr-TR" dirty="0" smtClean="0"/>
          </a:p>
          <a:p>
            <a:pPr lvl="2">
              <a:buFontTx/>
              <a:buChar char="-"/>
            </a:pPr>
            <a:r>
              <a:rPr lang="tr-TR" dirty="0" smtClean="0"/>
              <a:t>Trabzon Büyükşehir Belediyesi</a:t>
            </a:r>
          </a:p>
          <a:p>
            <a:pPr lvl="2">
              <a:buNone/>
            </a:pPr>
            <a:r>
              <a:rPr lang="tr-TR" dirty="0" smtClean="0"/>
              <a:t>                                </a:t>
            </a:r>
            <a:r>
              <a:rPr lang="tr-TR" sz="2800" dirty="0" smtClean="0"/>
              <a:t>paydaşları ile yürütülmektedir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27788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İLÇE KOORDİNASYON EKİPLERİ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2503437"/>
            <a:ext cx="6143668" cy="4525963"/>
          </a:xfrm>
        </p:spPr>
        <p:txBody>
          <a:bodyPr/>
          <a:lstStyle/>
          <a:p>
            <a:endParaRPr lang="tr-TR" dirty="0" smtClean="0"/>
          </a:p>
          <a:p>
            <a:r>
              <a:rPr lang="tr-TR" sz="3600" dirty="0" smtClean="0"/>
              <a:t>Tüm İlçelerimizde;</a:t>
            </a:r>
          </a:p>
          <a:p>
            <a:pPr lvl="3"/>
            <a:r>
              <a:rPr lang="tr-TR" sz="3200" dirty="0" smtClean="0"/>
              <a:t>Şube  Müdürü</a:t>
            </a:r>
          </a:p>
          <a:p>
            <a:pPr lvl="3"/>
            <a:r>
              <a:rPr lang="tr-TR" sz="3200" dirty="0" smtClean="0"/>
              <a:t>Okul Müdürleri</a:t>
            </a:r>
          </a:p>
          <a:p>
            <a:pPr lvl="3"/>
            <a:r>
              <a:rPr lang="tr-TR" sz="3200" dirty="0" smtClean="0"/>
              <a:t>Rehber Öğretmenleri</a:t>
            </a:r>
            <a:endParaRPr lang="tr-TR" sz="3200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HEDEF KİTLE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/>
          <a:lstStyle/>
          <a:p>
            <a:pPr algn="just"/>
            <a:r>
              <a:rPr lang="tr-TR" dirty="0" smtClean="0"/>
              <a:t>18 ilçede liselerde öğrenim gören 11. ve 12. sınıf öğrencileri.</a:t>
            </a:r>
          </a:p>
        </p:txBody>
      </p:sp>
      <p:pic>
        <p:nvPicPr>
          <p:cNvPr id="4098" name="Picture 2" descr="D:\DÖKÜMANLAR\RESİM ARŞİVİ\KARİYER GÜNLERİ 2016 4 OKUL\20160413_095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786058"/>
            <a:ext cx="5782576" cy="3478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ÖKÜMANLAR\LOGOLAR\KT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ÖKÜMANLAR\LOGOLAR\MEM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FAALİYETLER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87016" y="2655560"/>
            <a:ext cx="6185446" cy="255939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tr-TR" sz="4000" dirty="0" smtClean="0"/>
              <a:t>Paneller</a:t>
            </a:r>
          </a:p>
          <a:p>
            <a:pPr marL="514350" indent="-514350">
              <a:buAutoNum type="arabicPeriod"/>
            </a:pPr>
            <a:r>
              <a:rPr lang="tr-TR" sz="4000" dirty="0" smtClean="0"/>
              <a:t>KTÜ Fakülte Ziyaretleri</a:t>
            </a:r>
          </a:p>
          <a:p>
            <a:pPr marL="514350" indent="-514350">
              <a:buAutoNum type="arabicPeriod"/>
            </a:pPr>
            <a:r>
              <a:rPr lang="tr-TR" sz="4000" dirty="0" smtClean="0"/>
              <a:t>Kapanış Programı</a:t>
            </a:r>
            <a:endParaRPr lang="tr-TR" sz="4000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917848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1. Faaliyetler:Paneller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539393"/>
              </p:ext>
            </p:extLst>
          </p:nvPr>
        </p:nvGraphicFramePr>
        <p:xfrm>
          <a:off x="714348" y="2214554"/>
          <a:ext cx="797245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69"/>
                <a:gridCol w="2250990"/>
                <a:gridCol w="1660934"/>
                <a:gridCol w="1358946"/>
                <a:gridCol w="140421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İLÇE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1. OTURUM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 OTURUM</a:t>
                      </a:r>
                      <a:endParaRPr lang="tr-TR" dirty="0"/>
                    </a:p>
                  </a:txBody>
                  <a:tcPr/>
                </a:tc>
              </a:tr>
              <a:tr h="529266">
                <a:tc>
                  <a:txBody>
                    <a:bodyPr/>
                    <a:lstStyle/>
                    <a:p>
                      <a:r>
                        <a:rPr lang="tr-TR" dirty="0" smtClean="0"/>
                        <a:t>Beşikdüzü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Beşikdüzü Halk Eğitim Merkezi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19.12.2016</a:t>
                      </a:r>
                      <a:endParaRPr lang="tr-TR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9.00-12.00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12.30-15.00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Akçaabat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Akçaabat Şehit Samet Uslu Kız Anadolu İmam Hatip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20.12.2016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9.00-12.00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12.30-15.00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Arsin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Arsin Anadolu İmam Hatip Lisesi Konferans Salonu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21.12.2016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9.00-12.00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12.30-15.00</a:t>
                      </a:r>
                      <a:endParaRPr lang="tr-TR" dirty="0"/>
                    </a:p>
                  </a:txBody>
                  <a:tcPr/>
                </a:tc>
              </a:tr>
              <a:tr h="609290">
                <a:tc>
                  <a:txBody>
                    <a:bodyPr/>
                    <a:lstStyle/>
                    <a:p>
                      <a:r>
                        <a:rPr lang="tr-TR" dirty="0" smtClean="0"/>
                        <a:t>Sürmene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Sürmene Halk Eğitim Merkezi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22.12.2016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9.00-12.00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12.30-15.00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dirty="0"/>
              <a:t>Panellere Katılacak İlçeler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15616" y="2420888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BEŞİKDÜZÜ :</a:t>
            </a:r>
          </a:p>
          <a:p>
            <a:pPr>
              <a:buNone/>
            </a:pPr>
            <a:r>
              <a:rPr lang="tr-TR" dirty="0" smtClean="0"/>
              <a:t>    YER: </a:t>
            </a:r>
            <a:r>
              <a:rPr lang="tr-TR" dirty="0" smtClean="0">
                <a:solidFill>
                  <a:schemeClr val="dk1"/>
                </a:solidFill>
              </a:rPr>
              <a:t>Beşikdüzü Halk Eğitim Merkezi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- Şalpazarı</a:t>
            </a:r>
          </a:p>
          <a:p>
            <a:pPr>
              <a:buNone/>
            </a:pPr>
            <a:r>
              <a:rPr lang="tr-TR" dirty="0" smtClean="0"/>
              <a:t>		- Tonya</a:t>
            </a:r>
          </a:p>
          <a:p>
            <a:pPr>
              <a:buNone/>
            </a:pPr>
            <a:r>
              <a:rPr lang="tr-TR" dirty="0" smtClean="0"/>
              <a:t>		- Vakfıkebir</a:t>
            </a:r>
          </a:p>
          <a:p>
            <a:pPr>
              <a:buNone/>
            </a:pPr>
            <a:r>
              <a:rPr lang="tr-TR" dirty="0" smtClean="0"/>
              <a:t>Katılımcı Öğrenci Grupları: 300 SAYISAL</a:t>
            </a:r>
          </a:p>
          <a:p>
            <a:pPr>
              <a:buNone/>
            </a:pPr>
            <a:r>
              <a:rPr lang="tr-TR" dirty="0" smtClean="0"/>
              <a:t>					        300 TM/SÖZ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algn="ctr"/>
            <a:r>
              <a:rPr lang="tr-TR" dirty="0" smtClean="0"/>
              <a:t>Panellere Katılacak İlçeler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99592" y="2496264"/>
            <a:ext cx="8229600" cy="4389120"/>
          </a:xfrm>
        </p:spPr>
        <p:txBody>
          <a:bodyPr>
            <a:normAutofit/>
          </a:bodyPr>
          <a:lstStyle/>
          <a:p>
            <a:r>
              <a:rPr lang="tr-TR" dirty="0" smtClean="0"/>
              <a:t>AKÇAABAT:</a:t>
            </a:r>
          </a:p>
          <a:p>
            <a:pPr>
              <a:buNone/>
            </a:pPr>
            <a:r>
              <a:rPr lang="tr-TR" dirty="0" smtClean="0"/>
              <a:t>    YER: Akçaabat Şehit Samet Uslu Kız Anadolu İmam Hatip Lisesi</a:t>
            </a:r>
          </a:p>
          <a:p>
            <a:pPr>
              <a:buNone/>
            </a:pPr>
            <a:r>
              <a:rPr lang="tr-TR" dirty="0" smtClean="0"/>
              <a:t>		- ÇARŞIBAŞI</a:t>
            </a:r>
          </a:p>
          <a:p>
            <a:pPr>
              <a:buNone/>
            </a:pPr>
            <a:r>
              <a:rPr lang="tr-TR" dirty="0" smtClean="0"/>
              <a:t>		- DÜZKÖY</a:t>
            </a:r>
          </a:p>
          <a:p>
            <a:pPr>
              <a:buNone/>
            </a:pPr>
            <a:r>
              <a:rPr lang="tr-TR" dirty="0" smtClean="0"/>
              <a:t>Katılımcı Öğrenci Grupları: </a:t>
            </a:r>
            <a:r>
              <a:rPr lang="tr-TR" dirty="0" smtClean="0"/>
              <a:t>350 </a:t>
            </a:r>
            <a:r>
              <a:rPr lang="tr-TR" dirty="0" smtClean="0"/>
              <a:t>SAYISAL</a:t>
            </a:r>
          </a:p>
          <a:p>
            <a:pPr>
              <a:buNone/>
            </a:pPr>
            <a:r>
              <a:rPr lang="tr-TR" dirty="0" smtClean="0"/>
              <a:t>					        </a:t>
            </a:r>
            <a:r>
              <a:rPr lang="tr-TR" dirty="0" smtClean="0"/>
              <a:t>350 </a:t>
            </a:r>
            <a:r>
              <a:rPr lang="tr-TR" dirty="0" smtClean="0"/>
              <a:t>TM/SÖZ</a:t>
            </a:r>
            <a:endParaRPr lang="tr-TR" dirty="0"/>
          </a:p>
        </p:txBody>
      </p:sp>
      <p:pic>
        <p:nvPicPr>
          <p:cNvPr id="4" name="Picture 3" descr="D:\DÖKÜMANLAR\LOGOLAR\KT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260"/>
            <a:ext cx="1440000" cy="1432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ÖKÜMANLAR\LOGOLAR\MEM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68" y="195912"/>
            <a:ext cx="1413651" cy="1404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369</TotalTime>
  <Words>699</Words>
  <Application>Microsoft Office PowerPoint</Application>
  <PresentationFormat>Ekran Gösterisi (4:3)</PresentationFormat>
  <Paragraphs>253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Akış</vt:lpstr>
      <vt:lpstr>ÜNİVERSİTEYE YOLCULUK PROJESİ</vt:lpstr>
      <vt:lpstr>Çalışmanın Amacı</vt:lpstr>
      <vt:lpstr>Faaliyet Paydaşları</vt:lpstr>
      <vt:lpstr>İLÇE KOORDİNASYON EKİPLERİ</vt:lpstr>
      <vt:lpstr>HEDEF KİTLE</vt:lpstr>
      <vt:lpstr>FAALİYETLER</vt:lpstr>
      <vt:lpstr>1. Faaliyetler:Paneller</vt:lpstr>
      <vt:lpstr>Panellere Katılacak İlçeler</vt:lpstr>
      <vt:lpstr>Panellere Katılacak İlçeler</vt:lpstr>
      <vt:lpstr>Panellere Katılacak İlçeler</vt:lpstr>
      <vt:lpstr>Panellere Katılacak İlçeler</vt:lpstr>
      <vt:lpstr>GENEL PANEL PROGRAMI</vt:lpstr>
      <vt:lpstr>Panellerdeki Görevlendirmeler</vt:lpstr>
      <vt:lpstr>İLÇE KOORDİNASYON EKİPLERİNİN GÖREVLERİ</vt:lpstr>
      <vt:lpstr>İLÇELERİN OKUL BİLGİLERİ</vt:lpstr>
      <vt:lpstr>İLÇE KOORDİNASYON EKİPLERİNİN GÖREVLERİ</vt:lpstr>
      <vt:lpstr>İLÇE KOORDİNASYON EKİPLERİNİN GÖREVLERİ</vt:lpstr>
      <vt:lpstr>İLÇE KOORDİNASYON EKİPLERİNİN GÖREVLERİ</vt:lpstr>
      <vt:lpstr>İLÇE KOORDİNASYON EKİPLERİNİN GÖREVLERİ</vt:lpstr>
      <vt:lpstr>2. FAALİYET: Üniversite Ziyareti</vt:lpstr>
      <vt:lpstr>Ziyaret Edilecek Fakülteler</vt:lpstr>
      <vt:lpstr>Fakülte Ziyaretlerindeki Görevler</vt:lpstr>
      <vt:lpstr>3.Faaliyet: Kapanış</vt:lpstr>
      <vt:lpstr>Slayt 24</vt:lpstr>
      <vt:lpstr>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NilgunMISIR</dc:creator>
  <cp:lastModifiedBy>NilgunMISIR</cp:lastModifiedBy>
  <cp:revision>83</cp:revision>
  <dcterms:created xsi:type="dcterms:W3CDTF">2016-12-07T11:40:38Z</dcterms:created>
  <dcterms:modified xsi:type="dcterms:W3CDTF">2016-12-09T05:38:43Z</dcterms:modified>
</cp:coreProperties>
</file>